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87" r:id="rId2"/>
    <p:sldId id="481" r:id="rId3"/>
    <p:sldId id="480" r:id="rId4"/>
    <p:sldId id="329" r:id="rId5"/>
    <p:sldId id="394" r:id="rId6"/>
    <p:sldId id="395" r:id="rId7"/>
    <p:sldId id="461" r:id="rId8"/>
    <p:sldId id="445" r:id="rId9"/>
    <p:sldId id="336" r:id="rId10"/>
    <p:sldId id="337" r:id="rId11"/>
    <p:sldId id="338" r:id="rId12"/>
    <p:sldId id="339" r:id="rId13"/>
    <p:sldId id="371" r:id="rId14"/>
    <p:sldId id="463" r:id="rId15"/>
    <p:sldId id="330" r:id="rId16"/>
    <p:sldId id="331" r:id="rId17"/>
    <p:sldId id="332" r:id="rId18"/>
    <p:sldId id="446" r:id="rId19"/>
    <p:sldId id="354" r:id="rId20"/>
    <p:sldId id="464" r:id="rId21"/>
    <p:sldId id="482" r:id="rId22"/>
    <p:sldId id="353" r:id="rId23"/>
    <p:sldId id="355" r:id="rId24"/>
    <p:sldId id="344" r:id="rId25"/>
    <p:sldId id="465" r:id="rId26"/>
    <p:sldId id="466" r:id="rId27"/>
    <p:sldId id="468" r:id="rId28"/>
    <p:sldId id="359" r:id="rId29"/>
    <p:sldId id="469" r:id="rId30"/>
    <p:sldId id="288" r:id="rId31"/>
    <p:sldId id="358" r:id="rId32"/>
    <p:sldId id="360" r:id="rId33"/>
    <p:sldId id="361" r:id="rId34"/>
    <p:sldId id="362" r:id="rId35"/>
    <p:sldId id="368" r:id="rId36"/>
    <p:sldId id="369" r:id="rId37"/>
    <p:sldId id="370" r:id="rId38"/>
    <p:sldId id="470" r:id="rId39"/>
    <p:sldId id="471" r:id="rId40"/>
    <p:sldId id="396" r:id="rId41"/>
    <p:sldId id="393" r:id="rId42"/>
    <p:sldId id="392" r:id="rId43"/>
    <p:sldId id="372" r:id="rId44"/>
    <p:sldId id="397" r:id="rId45"/>
    <p:sldId id="398" r:id="rId46"/>
    <p:sldId id="399" r:id="rId47"/>
    <p:sldId id="479" r:id="rId48"/>
    <p:sldId id="483" r:id="rId49"/>
    <p:sldId id="400" r:id="rId50"/>
    <p:sldId id="257" r:id="rId51"/>
    <p:sldId id="474" r:id="rId52"/>
    <p:sldId id="475" r:id="rId53"/>
    <p:sldId id="476" r:id="rId54"/>
    <p:sldId id="356" r:id="rId55"/>
    <p:sldId id="477" r:id="rId56"/>
    <p:sldId id="478" r:id="rId57"/>
    <p:sldId id="307" r:id="rId5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3399"/>
    <a:srgbClr val="3366CC"/>
    <a:srgbClr val="006600"/>
    <a:srgbClr val="000066"/>
    <a:srgbClr val="FF9900"/>
    <a:srgbClr val="008000"/>
    <a:srgbClr val="660066"/>
    <a:srgbClr val="FFEB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0" autoAdjust="0"/>
    <p:restoredTop sz="94660"/>
  </p:normalViewPr>
  <p:slideViewPr>
    <p:cSldViewPr>
      <p:cViewPr varScale="1">
        <p:scale>
          <a:sx n="70" d="100"/>
          <a:sy n="70" d="100"/>
        </p:scale>
        <p:origin x="81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338B-5D01-4219-84B3-A271E72F61F3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E7B5-4E4D-46DF-85C4-C188FAB49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EF20-142C-472A-8A96-0838CB5D24EB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0DA98-C72D-43AF-8A1E-016AC259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6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h-TH"/>
              <a:t>สำนักงาน ป.ป.ท.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73F30-C682-4BC5-B4CD-0E65B2D368E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5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0DA98-C72D-43AF-8A1E-016AC25908B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9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968-BE1A-423F-AB96-BA988BEEEB33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953B-86C6-433A-9F48-61B76E79902B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4F25-59C5-451D-B4E3-0FE8D6569A0F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8562-7229-481D-91DD-4609261FFB3A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02B2-A421-470C-A9B5-CEFCD1018897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BB03-648C-4ACE-886B-154764B6290E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1B3D-BE8B-494F-9902-DDA692FC2024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77FE-0D09-4FE8-86B5-069B6F7084CC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377-0FC1-43D0-A76C-F9A33791E14E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1013-53E9-4AB0-9075-25DC95413A2C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80E2-DE62-4123-BF13-2AFEB3F4D4A0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BE089-B24C-4751-AB28-4DF9A9227C01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C2241-EA23-4CB9-99D0-7E57355C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906000" cy="3810000"/>
          </a:xfrm>
          <a:prstGeom prst="rect">
            <a:avLst/>
          </a:prstGeom>
          <a:solidFill>
            <a:srgbClr val="00339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แผนยุทธศาสตร์ชาติ 20 ปี (พ.ศ. 2560 - 2579) นโยบายภาครัฐ และการปฏิรูปประเทศ </a:t>
            </a: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เพื่อไปสู่การป้องกันและปราบปรามการทุจริต</a:t>
            </a: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ที่มีประสิทธิภาพ</a:t>
            </a: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69168" y="5367516"/>
            <a:ext cx="5184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นายประยงค์  ปรียาจิตต์</a:t>
            </a:r>
          </a:p>
          <a:p>
            <a:pPr algn="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กรรมการและเลขานุการคณะกรรมการปฏิรูปประเทศ</a:t>
            </a:r>
          </a:p>
          <a:p>
            <a:pPr algn="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ด้านการป้องกันและปราบปรามการทุจริตและประพฤติมิชอบ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038600" y="3649851"/>
            <a:ext cx="342900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2864603"/>
            <a:ext cx="3505200" cy="1554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endParaRPr lang="th-TH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อยู่ใน</a:t>
            </a:r>
            <a:b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กรอบ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ธรรมาภิบาล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510" y="3173671"/>
            <a:ext cx="2134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ผลกระทบที่ตามมา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44153" y="1408509"/>
            <a:ext cx="3291840" cy="128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ทุจริต</a:t>
            </a:r>
            <a:r>
              <a:rPr lang="th-TH" sz="4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รุนแรง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28655" y="4450596"/>
            <a:ext cx="3291840" cy="1280160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โครงสร้างหลัก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อ่อนแอ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590800"/>
            <a:ext cx="762000" cy="5261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เหตุ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467600" y="2682498"/>
            <a:ext cx="0" cy="173736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00400" y="158470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54936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*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แก้ที่เหตุ</a:t>
            </a:r>
          </a:p>
          <a:p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ที่ผ่านมาเน้นแก้ที่ผล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86000" y="2033607"/>
            <a:ext cx="0" cy="54864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86000" y="2049105"/>
            <a:ext cx="3520440" cy="0"/>
          </a:xfrm>
          <a:prstGeom prst="line">
            <a:avLst/>
          </a:prstGeom>
          <a:ln w="38100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6000" y="4442847"/>
            <a:ext cx="0" cy="662553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286000" y="5105400"/>
            <a:ext cx="3520440" cy="0"/>
          </a:xfrm>
          <a:prstGeom prst="line">
            <a:avLst/>
          </a:prstGeom>
          <a:ln w="38100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Diagonal Corner Rectangle 16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ปัญหาหลัก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8912" y="907941"/>
            <a:ext cx="5379777" cy="68580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เพื่อประโยชน์ส่วนรวมของประเทศชาติและ</a:t>
            </a: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ความผาสุกของประชาชนโดยรวม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1969805"/>
            <a:ext cx="1824442" cy="267193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ธรรมาภิบาล</a:t>
            </a:r>
          </a:p>
          <a:p>
            <a:pPr algn="ctr"/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ระบบ/งาน</a:t>
            </a:r>
          </a:p>
          <a:p>
            <a:pPr algn="ctr"/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ระบบ/เงิน</a:t>
            </a:r>
          </a:p>
          <a:p>
            <a:pPr algn="ctr"/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ระบบ/คน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67200" y="5020558"/>
            <a:ext cx="2895600" cy="1151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- หัวหน้าส่วนราชการ/ผู้บริหาร</a:t>
            </a: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- ผู้บังคับบัญชา</a:t>
            </a: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- เจ้าหน้าที่ปฏิบัติ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5382580" y="1624737"/>
            <a:ext cx="512440" cy="304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13" name="Up Arrow 12"/>
          <p:cNvSpPr/>
          <p:nvPr/>
        </p:nvSpPr>
        <p:spPr>
          <a:xfrm>
            <a:off x="5382580" y="2508141"/>
            <a:ext cx="512440" cy="304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5382580" y="3117741"/>
            <a:ext cx="512440" cy="304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>
            <a:off x="5382580" y="3879741"/>
            <a:ext cx="512440" cy="304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514600" y="1974741"/>
            <a:ext cx="1447800" cy="671816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3000" y="1974741"/>
            <a:ext cx="1066800" cy="19050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- รัฐสภา</a:t>
            </a: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- ครม.</a:t>
            </a: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- ศาล</a:t>
            </a: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- องค์กรอิสระ</a:t>
            </a: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- หน่วยงานภาครัฐ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09800" y="2355741"/>
            <a:ext cx="30480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29" name="Up Arrow 28"/>
          <p:cNvSpPr/>
          <p:nvPr/>
        </p:nvSpPr>
        <p:spPr>
          <a:xfrm rot="5400000">
            <a:off x="4109076" y="2062127"/>
            <a:ext cx="512440" cy="500992"/>
          </a:xfrm>
          <a:prstGeom prst="upArrow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endParaRPr lang="en-GB" sz="2400" b="1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500" y="5052536"/>
            <a:ext cx="87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ปกครอง</a:t>
            </a:r>
          </a:p>
          <a:p>
            <a:pPr>
              <a:buFontTx/>
              <a:buChar char="-"/>
            </a:pPr>
            <a:endParaRPr lang="th-TH" sz="200" b="1" dirty="0">
              <a:latin typeface="TH SarabunIT๙" pitchFamily="34" charset="-34"/>
              <a:cs typeface="TH SarabunIT๙" pitchFamily="34" charset="-34"/>
            </a:endParaRPr>
          </a:p>
          <a:p>
            <a:pPr>
              <a:buFontTx/>
              <a:buChar char="-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วินัย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62400" y="5257800"/>
            <a:ext cx="0" cy="36576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62400" y="5439906"/>
            <a:ext cx="22860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741549" y="5257800"/>
            <a:ext cx="22860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726051" y="5623302"/>
            <a:ext cx="22860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8" name="TextBox 37"/>
          <p:cNvSpPr txBox="1"/>
          <p:nvPr/>
        </p:nvSpPr>
        <p:spPr>
          <a:xfrm>
            <a:off x="1524000" y="51054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หัวหน้า</a:t>
            </a:r>
            <a:br>
              <a:rPr lang="th-TH" sz="20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ส่วนราชการ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43800" y="5181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อาญา </a:t>
            </a:r>
            <a:r>
              <a:rPr lang="en-US" sz="2000" b="1" dirty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ปปช.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724400" y="2431941"/>
            <a:ext cx="1828800" cy="0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3" name="Rectangle 42"/>
          <p:cNvSpPr/>
          <p:nvPr/>
        </p:nvSpPr>
        <p:spPr>
          <a:xfrm>
            <a:off x="7116711" y="2736741"/>
            <a:ext cx="1737360" cy="381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กพร.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ตามที่ กม.กำหนด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24700" y="3498741"/>
            <a:ext cx="1737360" cy="381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สงป./สตง.</a:t>
            </a:r>
            <a:endParaRPr lang="en-US" sz="2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16711" y="4260741"/>
            <a:ext cx="1737360" cy="381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ก.พ.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/ตามที่ กม.กำหนด</a:t>
            </a:r>
            <a:endParaRPr lang="en-US" sz="1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9050" y="6324600"/>
            <a:ext cx="3619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* </a:t>
            </a:r>
            <a:r>
              <a:rPr lang="th-TH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หัวหน้าส่วนราชการคือแรงขับเคลื่อนหลัก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Left Brace 43"/>
          <p:cNvSpPr/>
          <p:nvPr/>
        </p:nvSpPr>
        <p:spPr>
          <a:xfrm>
            <a:off x="2514600" y="5197098"/>
            <a:ext cx="304800" cy="457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6553200" y="2920137"/>
            <a:ext cx="548640" cy="0"/>
          </a:xfrm>
          <a:prstGeom prst="line">
            <a:avLst/>
          </a:prstGeom>
          <a:ln w="19050">
            <a:solidFill>
              <a:srgbClr val="FF9933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553200" y="3705384"/>
            <a:ext cx="548640" cy="0"/>
          </a:xfrm>
          <a:prstGeom prst="line">
            <a:avLst/>
          </a:prstGeom>
          <a:ln w="19050">
            <a:solidFill>
              <a:srgbClr val="FF9933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553200" y="4451886"/>
            <a:ext cx="548640" cy="0"/>
          </a:xfrm>
          <a:prstGeom prst="line">
            <a:avLst/>
          </a:prstGeom>
          <a:ln w="19050">
            <a:solidFill>
              <a:srgbClr val="FF9933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7178298" y="5402451"/>
            <a:ext cx="365502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981200" y="6324600"/>
            <a:ext cx="640080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981200" y="5775960"/>
            <a:ext cx="0" cy="54864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382000" y="5562600"/>
            <a:ext cx="0" cy="76200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45" name="Snip Diagonal Corner Rectangle 44"/>
          <p:cNvSpPr/>
          <p:nvPr/>
        </p:nvSpPr>
        <p:spPr>
          <a:xfrm>
            <a:off x="0" y="201216"/>
            <a:ext cx="9906000" cy="5607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เป้าหมายหลักโดยรวม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6" name="Up Arrow 45"/>
          <p:cNvSpPr/>
          <p:nvPr/>
        </p:nvSpPr>
        <p:spPr>
          <a:xfrm>
            <a:off x="5370458" y="4679196"/>
            <a:ext cx="512440" cy="304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3112" y="1066800"/>
            <a:ext cx="5379777" cy="91440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เพื่อประโยชน์ส่วนรวมของประเทศชาติและ</a:t>
            </a: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ความผาสุกของประชาชนโดยรวม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81400" y="4343400"/>
            <a:ext cx="3276600" cy="1151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ประเทศวุ่นวาย/ประชาชนเดือดร้อน</a:t>
            </a:r>
          </a:p>
          <a:p>
            <a:endParaRPr lang="th-TH" sz="1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ปัญหาหลัก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=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การทุจริตในภาครัฐ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24" name="Oval 23"/>
          <p:cNvSpPr/>
          <p:nvPr/>
        </p:nvSpPr>
        <p:spPr>
          <a:xfrm>
            <a:off x="4038600" y="2438400"/>
            <a:ext cx="2286000" cy="990600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383592" y="2971800"/>
            <a:ext cx="1295400" cy="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29" name="Up Arrow 28"/>
          <p:cNvSpPr/>
          <p:nvPr/>
        </p:nvSpPr>
        <p:spPr>
          <a:xfrm rot="16200000">
            <a:off x="3058480" y="2504121"/>
            <a:ext cx="512440" cy="990600"/>
          </a:xfrm>
          <a:prstGeom prst="upArrow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endParaRPr lang="en-GB" sz="2400" b="1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 rot="19493963">
            <a:off x="2162882" y="3968910"/>
            <a:ext cx="1302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มาตรการปกครอง</a:t>
            </a:r>
          </a:p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วินัย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24600" y="5845204"/>
            <a:ext cx="2964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กลไกไม่อยู่ในกรอบธรรมาภิบาล</a:t>
            </a:r>
          </a:p>
          <a:p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200" b="1" dirty="0">
                <a:solidFill>
                  <a:schemeClr val="tx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กลไกตรวจสอบทำงานไม่ได้ผล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4400" y="2743200"/>
            <a:ext cx="1676400" cy="533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ธรรมาภิบาล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772400" y="2667000"/>
            <a:ext cx="982568" cy="61728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ปปท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48600" y="4114800"/>
            <a:ext cx="914399" cy="609600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ปปช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305800" y="3352800"/>
            <a:ext cx="0" cy="68580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943600" y="3352800"/>
            <a:ext cx="1828800" cy="939275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581400" y="4953000"/>
            <a:ext cx="3291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47800" y="1524000"/>
            <a:ext cx="0" cy="1188720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447800" y="1524000"/>
            <a:ext cx="762000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447800" y="3276600"/>
            <a:ext cx="0" cy="1554480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447800" y="4822557"/>
            <a:ext cx="2057400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057400" y="3276600"/>
            <a:ext cx="2209800" cy="15240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57400" y="3276600"/>
            <a:ext cx="0" cy="152400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858000" y="4800600"/>
            <a:ext cx="1066800" cy="53340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219200" y="4165080"/>
            <a:ext cx="432000" cy="157986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219200" y="4337814"/>
            <a:ext cx="432000" cy="157986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866920" y="3581400"/>
            <a:ext cx="432000" cy="157986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866920" y="3754134"/>
            <a:ext cx="432000" cy="157986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5" name="Snip Diagonal Corner Rectangle 34"/>
          <p:cNvSpPr/>
          <p:nvPr/>
        </p:nvSpPr>
        <p:spPr>
          <a:xfrm>
            <a:off x="0" y="201216"/>
            <a:ext cx="9906000" cy="5607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ปัญหาที่ปรากฏ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0146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การปฏิบัติราชการ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91898"/>
            <a:ext cx="2667000" cy="68580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หน่วยงานของรัฐ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124200"/>
            <a:ext cx="2667000" cy="1600200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341313"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กลไก</a:t>
            </a:r>
          </a:p>
          <a:p>
            <a:pPr marL="341313"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มาตรการ</a:t>
            </a:r>
          </a:p>
          <a:p>
            <a:pPr marL="341313"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การปฏิบัติ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1000" y="1295400"/>
            <a:ext cx="3124200" cy="1447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แก้ไขปัญหา</a:t>
            </a:r>
          </a:p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รักษาความสงบเรียบร้อย</a:t>
            </a:r>
          </a:p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พัฒนาประเทศ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352800" y="2019945"/>
            <a:ext cx="762000" cy="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4191000" y="3124200"/>
            <a:ext cx="3124200" cy="685800"/>
          </a:xfrm>
          <a:prstGeom prst="rect">
            <a:avLst/>
          </a:prstGeom>
          <a:ln>
            <a:solidFill>
              <a:srgbClr val="FF99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ต้องอยู่ในกรอบธรรมาภิบาล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52800" y="3505200"/>
            <a:ext cx="762000" cy="0"/>
          </a:xfrm>
          <a:prstGeom prst="line">
            <a:avLst/>
          </a:prstGeom>
          <a:ln w="28575">
            <a:solidFill>
              <a:srgbClr val="FF9933"/>
            </a:solidFill>
            <a:headEnd type="triangle" w="lg" len="lg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>
            <a:off x="4191000" y="3962400"/>
            <a:ext cx="3124200" cy="685800"/>
          </a:xfrm>
          <a:prstGeom prst="rect">
            <a:avLst/>
          </a:prstGeom>
          <a:ln>
            <a:solidFill>
              <a:srgbClr val="FF99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ออกนอกกรอบธรรมาภิบาล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91400" y="3886200"/>
            <a:ext cx="1219200" cy="990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วินัย</a:t>
            </a:r>
          </a:p>
          <a:p>
            <a:pPr marL="341313" indent="-287338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อาญา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352800" y="4343400"/>
            <a:ext cx="762000" cy="0"/>
          </a:xfrm>
          <a:prstGeom prst="line">
            <a:avLst/>
          </a:prstGeom>
          <a:ln w="28575">
            <a:solidFill>
              <a:srgbClr val="FF9933"/>
            </a:solidFill>
            <a:headEnd type="triangle" w="lg" len="lg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21" name="Rectangle 20"/>
          <p:cNvSpPr/>
          <p:nvPr/>
        </p:nvSpPr>
        <p:spPr>
          <a:xfrm>
            <a:off x="4876800" y="5257800"/>
            <a:ext cx="1752600" cy="12954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t"/>
          <a:lstStyle/>
          <a:p>
            <a:pPr algn="ctr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ปปช.  ปปท.</a:t>
            </a:r>
          </a:p>
          <a:p>
            <a:pPr algn="ctr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สตง.  ปปง.</a:t>
            </a:r>
          </a:p>
          <a:p>
            <a:pPr algn="ctr">
              <a:tabLst>
                <a:tab pos="5260975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ฯลฯ</a:t>
            </a:r>
          </a:p>
        </p:txBody>
      </p:sp>
      <p:sp>
        <p:nvSpPr>
          <p:cNvPr id="22" name="Up Arrow 21"/>
          <p:cNvSpPr/>
          <p:nvPr/>
        </p:nvSpPr>
        <p:spPr>
          <a:xfrm>
            <a:off x="5334000" y="4724400"/>
            <a:ext cx="762000" cy="457200"/>
          </a:xfrm>
          <a:prstGeom prst="upArrow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t"/>
          <a:lstStyle/>
          <a:p>
            <a:pPr algn="ctr">
              <a:tabLst>
                <a:tab pos="5260975" algn="l"/>
              </a:tabLst>
            </a:pPr>
            <a:endParaRPr lang="en-US" sz="28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486400"/>
            <a:ext cx="29718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>
              <a:tabLst>
                <a:tab pos="5260975" algn="l"/>
              </a:tabLst>
            </a:pPr>
            <a:r>
              <a:rPr lang="th-TH" sz="24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ปปช./ปปท.เป็นกลไกตรวจสอบการปฏิบัติหรือการใช้อำนาจรัฐ</a:t>
            </a:r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8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nip Diagonal Corner Rectangle 16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รูปแบบการทุจริต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9144000" cy="54102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๑. การทุจริตเชิงนโยบาย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๒. การทุจริตในการบริหารราชการแผ่นดิน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๓. การทุจริตในการจัดซื้อจัดจ้าง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๔. การทุจริตในการให้สัมปทาน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๕. การทุจริตที่เกิดจากการขาดประสิทธิภาพในการดำเนินงาน/เปิดโอกาสในการกระทำผิดได้อย่างง่าย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๖. การทุจริตโดยการทำลายระบบตรวจสอบอำนาจรัฐ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๗. การมีผลประโยชน์ทับซ้อน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๘. การทุจริตโดยการปกปิดการบริหารงานที่ไม่ถูกต้อง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๙. การทุจริตโดยการใช้นโยบาย กฎหมาย กฎเกณฑ์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๑๐. การทุจริตโดยการใช้ทรัพยากรของรัฐไปในทางมิชอบ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๑๑. การทุจริตโดยไม่กระทำการตามหน้าที่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๑๒. การทุจริตโดยการให้และการรับสินบน</a:t>
            </a:r>
          </a:p>
          <a:p>
            <a:pPr lvl="0"/>
            <a:r>
              <a: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๑๓. การทุจริตโดยการยอมรับของขวัญที่ไม่ถูกต้อง</a:t>
            </a:r>
          </a:p>
          <a:p>
            <a:pPr lvl="0" algn="ctr"/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2480" y="611848"/>
          <a:ext cx="9361040" cy="549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การจัดตั้งองค์กรป้องกันและปราบปราม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ข่าวการทุจริต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หน่วยงาน</a:t>
                      </a:r>
                      <a:br>
                        <a:rPr lang="th-TH" sz="32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32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ที่รับผิดชอบ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พ.ศ.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พฤติการณ์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2518 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  </a:t>
                      </a: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ป.ป.ป.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2533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2537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2539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โฮปเวลล์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สนามกอล์ฟอัลไพน์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สปก.4-01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คลองด่าน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ที่ราชพัสดุหมอชิต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เรือขุดหัวสว่าน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ทุจริตยา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คค.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กรมที่ดิน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กษ.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กรมควบคุมมลพิษ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กรมธนารักษ์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คค.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สธ.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11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2480" y="289896"/>
          <a:ext cx="9361040" cy="637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การจัดตั้งองค์กรป้องกันและปราบปราม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ข่าวการทุจริต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หน่วยงาน</a:t>
                      </a:r>
                      <a:b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ที่รับผิดชอบ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7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พ.ศ.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พฤติการณ์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25๔๒ 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  </a:t>
                      </a: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ป.ป.ช.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2544 – 2553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2546 – 2549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2546 – 2550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 – 2549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2547 – 2552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2549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รางวัลนำจับ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เทศกาลภาพยนตร์นานาชาติ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บ้านเอื้ออาธร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เงินบริจาคสึนามิ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SMART CARD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นมโรงเรียน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แอร์พอร์ตลิงก์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คิงพาวเวอร์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กล้ายาง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GT – 200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การเช่าระบบคอมพิวเตอร์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กค.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ททท.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พม.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สตช.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-10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ICT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อปท.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รฟท.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คค.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กษ.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สปส.</a:t>
                      </a:r>
                      <a:endParaRPr lang="en-US" sz="2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650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2480" y="188640"/>
          <a:ext cx="9361040" cy="660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การจัดตั้งองค์กรป้องกันและปราบปราม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ข่าวการทุจริต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หน่วยงาน</a:t>
                      </a:r>
                      <a:b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800" b="1" kern="1200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ที่รับผิดชอบ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4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พ.ศ.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พฤติการณ์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25๕๑ 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  </a:t>
                      </a:r>
                      <a:r>
                        <a:rPr lang="th-TH" sz="3600" b="1" kern="1200" dirty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ป.ป.ท.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2551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2554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2554 – 2555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2554 – 2555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2554 – 2557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</a:t>
                      </a: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</a:t>
                      </a:r>
                      <a:r>
                        <a:rPr lang="en-US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6</a:t>
                      </a:r>
                      <a:endParaRPr lang="th-TH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2556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ซานติก้า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โครงการเศรษฐกิจพอเพียงยกระดับชุมชน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การจัดซื้ออุปกรณ์การเรียน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นำเข้ารถหรู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รีสอร์ทในอุทยาน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เงินช่วยเหลือน้ำท่วม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จำนำข้าว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แป๊ะเจี๊ยะโรงเรียน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ฟุตซอล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เงินทอนวัด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สหกรณ์เครดิตยูเนี่ยน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โซล่าเซลล์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สตช./กทม.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สปน.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คุรุสภา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กรมศุลกากร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กรมอุทยานฯ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รง.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พณ.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ศธ.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สพฐ.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พศ.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มท.</a:t>
                      </a:r>
                      <a:endParaRPr lang="en-US" sz="24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587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สังคมไทยเข้มแข็ง ?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457200" y="1887488"/>
            <a:ext cx="2743200" cy="4818112"/>
            <a:chOff x="609600" y="1887488"/>
            <a:chExt cx="2743200" cy="4818112"/>
          </a:xfrm>
        </p:grpSpPr>
        <p:sp>
          <p:nvSpPr>
            <p:cNvPr id="7" name="Rectangle 6"/>
            <p:cNvSpPr/>
            <p:nvPr/>
          </p:nvSpPr>
          <p:spPr>
            <a:xfrm>
              <a:off x="609600" y="3048000"/>
              <a:ext cx="2743200" cy="3657600"/>
            </a:xfrm>
            <a:prstGeom prst="rect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ช่วยเหลือคนจน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ทุจริตปุ๋ย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ทุจริตกล้ายาง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ซ่อมถนน คูคลอง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กองทุนหมู่บ้าน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ฝายน้ำล้น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90600" y="1887488"/>
              <a:ext cx="2052310" cy="1008112"/>
            </a:xfrm>
            <a:prstGeom prst="ellipse">
              <a:avLst/>
            </a:prstGeom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pPr algn="ctr"/>
              <a:r>
                <a:rPr lang="th-TH" sz="4400" b="1" dirty="0">
                  <a:latin typeface="TH SarabunIT๙" pitchFamily="34" charset="-34"/>
                  <a:cs typeface="TH SarabunIT๙" pitchFamily="34" charset="-34"/>
                </a:rPr>
                <a:t>บ.</a:t>
              </a:r>
            </a:p>
            <a:p>
              <a:pPr algn="ctr"/>
              <a:r>
                <a:rPr lang="th-TH" sz="2800" b="1" dirty="0">
                  <a:latin typeface="TH SarabunIT๙" pitchFamily="34" charset="-34"/>
                  <a:cs typeface="TH SarabunIT๙" pitchFamily="34" charset="-34"/>
                </a:rPr>
                <a:t>บ้าน</a:t>
              </a:r>
              <a:endParaRPr lang="en-US" sz="2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581400" y="1905000"/>
            <a:ext cx="2743200" cy="4800600"/>
            <a:chOff x="609600" y="1887488"/>
            <a:chExt cx="2743200" cy="4800600"/>
          </a:xfrm>
        </p:grpSpPr>
        <p:sp>
          <p:nvSpPr>
            <p:cNvPr id="10" name="Rectangle 9"/>
            <p:cNvSpPr/>
            <p:nvPr/>
          </p:nvSpPr>
          <p:spPr>
            <a:xfrm>
              <a:off x="609600" y="3048000"/>
              <a:ext cx="2743200" cy="3640088"/>
            </a:xfrm>
            <a:prstGeom prst="rect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เงินทอน/ยักยอก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โอนเงินให้สีกา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โรงเรียนปริยัติ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พระเสพยาเสพติด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พระเที่ยวกลางคืน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32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พระมีเงินมาก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990600" y="1887488"/>
              <a:ext cx="2052310" cy="1008112"/>
            </a:xfrm>
            <a:prstGeom prst="ellipse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pPr algn="ctr"/>
              <a:r>
                <a:rPr lang="th-TH" sz="4400" b="1" dirty="0">
                  <a:latin typeface="TH SarabunIT๙" pitchFamily="34" charset="-34"/>
                  <a:cs typeface="TH SarabunIT๙" pitchFamily="34" charset="-34"/>
                </a:rPr>
                <a:t>ว.</a:t>
              </a:r>
            </a:p>
            <a:p>
              <a:pPr algn="ctr"/>
              <a:r>
                <a:rPr lang="th-TH" sz="2800" b="1" dirty="0">
                  <a:latin typeface="TH SarabunIT๙" pitchFamily="34" charset="-34"/>
                  <a:cs typeface="TH SarabunIT๙" pitchFamily="34" charset="-34"/>
                </a:rPr>
                <a:t>วัด</a:t>
              </a:r>
              <a:endParaRPr lang="en-US" sz="2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6781800" y="1905000"/>
            <a:ext cx="2743200" cy="4800600"/>
            <a:chOff x="609600" y="1887488"/>
            <a:chExt cx="2743200" cy="4800600"/>
          </a:xfrm>
        </p:grpSpPr>
        <p:sp>
          <p:nvSpPr>
            <p:cNvPr id="13" name="Rectangle 12"/>
            <p:cNvSpPr/>
            <p:nvPr/>
          </p:nvSpPr>
          <p:spPr>
            <a:xfrm>
              <a:off x="609600" y="3048000"/>
              <a:ext cx="2743200" cy="3640088"/>
            </a:xfrm>
            <a:prstGeom prst="rect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สร้างโรงเรียน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ฟุตซอล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ติด </a:t>
              </a:r>
              <a:r>
                <a:rPr lang="en-US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CCTV</a:t>
              </a:r>
              <a:endParaRPr lang="th-TH" sz="2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ซื้อหนังสือ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อาหารเด็ก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ค่าแป๊ะเจี๊ยะ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วิ่งเต้นโยกย้าย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กองทุนเสมา</a:t>
              </a:r>
            </a:p>
            <a:p>
              <a:pPr lvl="0" indent="341313">
                <a:tabLst>
                  <a:tab pos="3084513" algn="l"/>
                </a:tabLst>
              </a:pPr>
              <a:r>
                <a:rPr lang="th-TH" sz="26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- สกสค.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990600" y="1887488"/>
              <a:ext cx="2052310" cy="100811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pPr algn="ctr"/>
              <a:r>
                <a:rPr lang="th-TH" sz="4400" b="1" dirty="0">
                  <a:latin typeface="TH SarabunIT๙" pitchFamily="34" charset="-34"/>
                  <a:cs typeface="TH SarabunIT๙" pitchFamily="34" charset="-34"/>
                </a:rPr>
                <a:t>ร.</a:t>
              </a:r>
            </a:p>
            <a:p>
              <a:pPr algn="ctr"/>
              <a:r>
                <a:rPr lang="th-TH" sz="2800" b="1" dirty="0">
                  <a:latin typeface="TH SarabunIT๙" pitchFamily="34" charset="-34"/>
                  <a:cs typeface="TH SarabunIT๙" pitchFamily="34" charset="-34"/>
                </a:rPr>
                <a:t>โรงเรียน</a:t>
              </a:r>
              <a:endParaRPr lang="en-US" sz="2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H="1">
            <a:off x="2743200" y="990600"/>
            <a:ext cx="1981200" cy="1143000"/>
          </a:xfrm>
          <a:prstGeom prst="line">
            <a:avLst/>
          </a:prstGeom>
          <a:ln w="28575">
            <a:solidFill>
              <a:srgbClr val="000066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1" idx="0"/>
          </p:cNvCxnSpPr>
          <p:nvPr/>
        </p:nvCxnSpPr>
        <p:spPr>
          <a:xfrm>
            <a:off x="4953000" y="990600"/>
            <a:ext cx="0" cy="914400"/>
          </a:xfrm>
          <a:prstGeom prst="line">
            <a:avLst/>
          </a:prstGeom>
          <a:ln w="28575">
            <a:solidFill>
              <a:srgbClr val="000066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181600" y="990600"/>
            <a:ext cx="2133600" cy="1143000"/>
          </a:xfrm>
          <a:prstGeom prst="line">
            <a:avLst/>
          </a:prstGeom>
          <a:ln w="28575">
            <a:solidFill>
              <a:srgbClr val="000066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สถานการณ์จริง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066800"/>
            <a:ext cx="8763000" cy="55626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8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ระบบราชการ 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ไม่อยู่ในกรอบ</a:t>
            </a:r>
            <a:r>
              <a:rPr lang="th-TH" sz="4000" b="1" dirty="0" err="1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ธรรมาภิ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บาล</a:t>
            </a:r>
          </a:p>
          <a:p>
            <a:pPr lvl="0" indent="341313">
              <a:tabLst>
                <a:tab pos="3084513" algn="l"/>
              </a:tabLst>
            </a:pP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 ไม่ทำ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-  ทำไม่ถูกต้อง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-  ไม่มีการระงับยับยั้งปัญหา</a:t>
            </a:r>
          </a:p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มี</a:t>
            </a:r>
            <a:r>
              <a:rPr lang="th-TH" sz="48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ข้าราชการไม่ดี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เยอะเกินไป</a:t>
            </a:r>
          </a:p>
          <a:p>
            <a:pPr lvl="0" indent="341313">
              <a:tabLst>
                <a:tab pos="3084513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-  อยู่ในทุกระดับ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-  ทำงานไปวัน ๆ ให้ครบขั้นตอน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-  แสวงหาผลประโยชน์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-  ทุจริตทันทีที่มีโอกาส</a:t>
            </a:r>
          </a:p>
          <a:p>
            <a:pPr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4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ยังมีการ</a:t>
            </a:r>
            <a:r>
              <a:rPr lang="th-TH" sz="48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ทุจริตต่อเนื่อง</a:t>
            </a:r>
          </a:p>
          <a:p>
            <a:pPr lvl="0" indent="341313">
              <a:tabLst>
                <a:tab pos="3084513" algn="l"/>
              </a:tabLst>
            </a:pP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2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66474-9617-48AF-81A5-998CE5CE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178056-45CE-4582-9203-B76906F623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" t="6277" r="1565" b="20902"/>
          <a:stretch/>
        </p:blipFill>
        <p:spPr>
          <a:xfrm>
            <a:off x="2078831" y="59020"/>
            <a:ext cx="5748338" cy="672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0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ค่านิยม 4 ประการ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680AD-6C4E-4751-9C01-BB8F13DA655A}"/>
              </a:ext>
            </a:extLst>
          </p:cNvPr>
          <p:cNvSpPr/>
          <p:nvPr/>
        </p:nvSpPr>
        <p:spPr>
          <a:xfrm>
            <a:off x="571500" y="1142999"/>
            <a:ext cx="8763000" cy="5485351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160463" indent="-436563">
              <a:tabLst>
                <a:tab pos="3084513" algn="l"/>
              </a:tabLst>
            </a:pPr>
            <a:r>
              <a:rPr lang="th-TH" sz="6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อุปสรรค</a:t>
            </a:r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ต่อการบริหารราชการแผ่นดิน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  <a:p>
            <a:pPr marL="2155825" indent="-4492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3084513" algn="l"/>
              </a:tabLst>
            </a:pPr>
            <a:r>
              <a:rPr lang="th-TH" sz="54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บุญคุณ</a:t>
            </a:r>
            <a:r>
              <a:rPr lang="th-TH" sz="40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นิยม</a:t>
            </a:r>
          </a:p>
          <a:p>
            <a:pPr marL="2155825" indent="-4492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3084513" algn="l"/>
              </a:tabLst>
            </a:pPr>
            <a:r>
              <a:rPr lang="th-TH" sz="54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พวกพ้อง</a:t>
            </a:r>
            <a:r>
              <a:rPr lang="th-TH" sz="40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นิยม</a:t>
            </a:r>
          </a:p>
          <a:p>
            <a:pPr marL="2155825" indent="-4492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3084513" algn="l"/>
              </a:tabLst>
            </a:pPr>
            <a:r>
              <a:rPr lang="th-TH" sz="54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อำนาจ</a:t>
            </a:r>
            <a:r>
              <a:rPr lang="th-TH" sz="40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นิยม</a:t>
            </a:r>
          </a:p>
          <a:p>
            <a:pPr marL="2155825" indent="-4492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3084513" algn="l"/>
              </a:tabLst>
            </a:pPr>
            <a:r>
              <a:rPr lang="th-TH" sz="54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สุข</a:t>
            </a:r>
            <a:r>
              <a:rPr lang="th-TH" sz="40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นิยม</a:t>
            </a:r>
          </a:p>
        </p:txBody>
      </p:sp>
    </p:spTree>
    <p:extLst>
      <p:ext uri="{BB962C8B-B14F-4D97-AF65-F5344CB8AC3E}">
        <p14:creationId xmlns:p14="http://schemas.microsoft.com/office/powerpoint/2010/main" val="2116562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ปัจจัยที่ก่อให้เกิดการทุจริต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362548"/>
            <a:ext cx="8987051" cy="1260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1. เจ้าหน้าที่ขาดภูมิคุ้มกัน</a:t>
            </a:r>
            <a:endParaRPr lang="th-TH" sz="3200" b="1" dirty="0">
              <a:solidFill>
                <a:schemeClr val="accent1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57EBA-CDCE-4B55-B553-837E2573C08E}"/>
              </a:ext>
            </a:extLst>
          </p:cNvPr>
          <p:cNvSpPr/>
          <p:nvPr/>
        </p:nvSpPr>
        <p:spPr>
          <a:xfrm>
            <a:off x="605051" y="3007200"/>
            <a:ext cx="8991600" cy="1260000"/>
          </a:xfrm>
          <a:prstGeom prst="rect">
            <a:avLst/>
          </a:prstGeom>
          <a:ln>
            <a:solidFill>
              <a:srgbClr val="FFC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2. การบริหาร/กลไกมีช่องว่าง</a:t>
            </a:r>
            <a:endParaRPr lang="th-TH" sz="3200" b="1" dirty="0">
              <a:solidFill>
                <a:srgbClr val="003399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94793E-24FD-462B-93FA-2E0CA707497D}"/>
              </a:ext>
            </a:extLst>
          </p:cNvPr>
          <p:cNvSpPr/>
          <p:nvPr/>
        </p:nvSpPr>
        <p:spPr>
          <a:xfrm>
            <a:off x="606223" y="4607400"/>
            <a:ext cx="8990428" cy="1260000"/>
          </a:xfrm>
          <a:prstGeom prst="rect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3. การปราบปรามไม่ได้ผล</a:t>
            </a:r>
            <a:endParaRPr lang="th-TH" sz="3200" b="1" dirty="0">
              <a:solidFill>
                <a:srgbClr val="000066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173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1295400"/>
            <a:ext cx="8763000" cy="5029200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ต้อง</a:t>
            </a:r>
            <a:r>
              <a:rPr lang="th-TH" sz="36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เสริมกลไก</a:t>
            </a: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ภาครัฐ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ให้เข้มแข็ง และปฏิบัติหน้าที่อยู่ใน</a:t>
            </a:r>
            <a:br>
              <a:rPr lang="en-US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กรอบธรรมาภิบาล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๒.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ต้อง</a:t>
            </a:r>
            <a:r>
              <a:rPr lang="th-TH" sz="36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เสริมกลไก</a:t>
            </a: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ภาคประชาชน/เอกชน/ประชาสังคม</a:t>
            </a:r>
            <a:b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ให้เข้มแข็ง มีศักยภาพในการเฝ้าระวังและแจ้งเบาะแส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มีมาตรการ/วิธีการ กระตุ้น/ผลักดัน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การทำงานภาครัฐ และสนับสนุนภาคประชาชน/ภาคประชาสังคม/ภาคเอกชนอย่างมีประสิทธิภาพ</a:t>
            </a:r>
            <a:endParaRPr lang="en-US" sz="1400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การแก้ไขปัญหาอย่างยั่งยืน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49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เราจะ</a:t>
            </a:r>
            <a:r>
              <a:rPr lang="th-TH" sz="120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แก้ปัญหา</a:t>
            </a:r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ประเทศ</a:t>
            </a:r>
          </a:p>
          <a:p>
            <a:pPr algn="ctr"/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อย่างไร ??</a:t>
            </a:r>
            <a:endParaRPr lang="en-US" sz="12000" b="1" spc="1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706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7473280" y="3016062"/>
            <a:ext cx="2160240" cy="2520280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34992" y="4499764"/>
            <a:ext cx="2160240" cy="1944216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0" y="201216"/>
            <a:ext cx="9906000" cy="713184"/>
          </a:xfrm>
          <a:prstGeom prst="homePlat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การขับเคลื่อนประเทศ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9168" y="4600238"/>
            <a:ext cx="1836000" cy="684000"/>
          </a:xfrm>
          <a:prstGeom prst="rect">
            <a:avLst/>
          </a:prstGeom>
          <a:ln w="38100">
            <a:solidFill>
              <a:srgbClr val="66FF99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ประชาชน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29110" y="3160078"/>
            <a:ext cx="2052310" cy="1008112"/>
          </a:xfrm>
          <a:prstGeom prst="ellipse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ประเทศ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89304" y="3232086"/>
            <a:ext cx="1872208" cy="824216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ระบบราชการ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216696" y="4960278"/>
            <a:ext cx="237600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689304" y="4510318"/>
            <a:ext cx="1872207" cy="748720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การเมือง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609184" y="3664134"/>
            <a:ext cx="86409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Up Arrow 16"/>
          <p:cNvSpPr/>
          <p:nvPr/>
        </p:nvSpPr>
        <p:spPr>
          <a:xfrm rot="10800000">
            <a:off x="2023120" y="2529411"/>
            <a:ext cx="720080" cy="576000"/>
          </a:xfrm>
          <a:prstGeom prst="upArrow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b="1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01484" y="1519848"/>
            <a:ext cx="5856516" cy="93610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แก้ทั้งระบบ           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ขับเคลื่อน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505200" y="1519952"/>
            <a:ext cx="1080120" cy="936000"/>
          </a:xfrm>
          <a:prstGeom prst="rightArrow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เพื่อ</a:t>
            </a:r>
            <a:endParaRPr lang="en-GB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22456" y="5644302"/>
            <a:ext cx="1836000" cy="68400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เอกชน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Up Arrow 21"/>
          <p:cNvSpPr/>
          <p:nvPr/>
        </p:nvSpPr>
        <p:spPr>
          <a:xfrm rot="10800000">
            <a:off x="5176816" y="2514600"/>
            <a:ext cx="720080" cy="576000"/>
          </a:xfrm>
          <a:prstGeom prst="upArrow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b="1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592014" y="3304094"/>
            <a:ext cx="873410" cy="720000"/>
          </a:xfrm>
          <a:prstGeom prst="rightArrow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529064" y="4192540"/>
            <a:ext cx="0" cy="396000"/>
          </a:xfrm>
          <a:prstGeom prst="line">
            <a:avLst/>
          </a:prstGeom>
          <a:ln w="38100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29064" y="5289322"/>
            <a:ext cx="0" cy="324000"/>
          </a:xfrm>
          <a:prstGeom prst="line">
            <a:avLst/>
          </a:prstGeom>
          <a:ln w="38100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16696" y="5968390"/>
            <a:ext cx="237600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16696" y="4240198"/>
            <a:ext cx="12794" cy="237744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16696" y="6601714"/>
            <a:ext cx="6408000" cy="14748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09184" y="5176302"/>
            <a:ext cx="864096" cy="0"/>
          </a:xfrm>
          <a:prstGeom prst="line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643491" y="4132222"/>
            <a:ext cx="0" cy="3240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625408" y="5310718"/>
            <a:ext cx="0" cy="1290996"/>
          </a:xfrm>
          <a:prstGeom prst="line">
            <a:avLst/>
          </a:prstGeom>
          <a:ln w="38100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424608" y="3160078"/>
            <a:ext cx="2052310" cy="1008112"/>
          </a:xfrm>
          <a:prstGeom prst="ellipse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ปฏิรูป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21152" y="481626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เฝ้าระวัง</a:t>
            </a:r>
          </a:p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ติดตาม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15200" y="2590800"/>
            <a:ext cx="247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กลไกบริหารราชการแผ่นดิน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107357" y="945272"/>
            <a:ext cx="1569043" cy="1301080"/>
          </a:xfrm>
          <a:prstGeom prst="irregularSeal1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ต้อง</a:t>
            </a:r>
            <a:endParaRPr lang="en-GB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" name="ตัวยึดหมายเลขภาพนิ่ง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1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กรอบการขับเคลื่อน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362548"/>
            <a:ext cx="8987051" cy="1260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1. รัฐธรรมนูญแห่งราชอาณาจักรไทย 2560</a:t>
            </a:r>
            <a:endParaRPr lang="th-TH" sz="3200" b="1" dirty="0">
              <a:solidFill>
                <a:schemeClr val="accent1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57EBA-CDCE-4B55-B553-837E2573C08E}"/>
              </a:ext>
            </a:extLst>
          </p:cNvPr>
          <p:cNvSpPr/>
          <p:nvPr/>
        </p:nvSpPr>
        <p:spPr>
          <a:xfrm>
            <a:off x="605051" y="2931000"/>
            <a:ext cx="8991600" cy="1260000"/>
          </a:xfrm>
          <a:prstGeom prst="rect">
            <a:avLst/>
          </a:prstGeom>
          <a:ln>
            <a:solidFill>
              <a:srgbClr val="FFC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2. พ.ร.บ.การจัดทำยุทธศาสตร์ชาติฯ</a:t>
            </a:r>
            <a:endParaRPr lang="th-TH" sz="3200" b="1" dirty="0">
              <a:solidFill>
                <a:srgbClr val="003399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94793E-24FD-462B-93FA-2E0CA707497D}"/>
              </a:ext>
            </a:extLst>
          </p:cNvPr>
          <p:cNvSpPr/>
          <p:nvPr/>
        </p:nvSpPr>
        <p:spPr>
          <a:xfrm>
            <a:off x="606223" y="4455000"/>
            <a:ext cx="8990428" cy="1641000"/>
          </a:xfrm>
          <a:prstGeom prst="rect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48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3. พ.ร.บ.แผนและขั้นตอนการดำเนินการปฏิรูป</a:t>
            </a:r>
            <a:br>
              <a:rPr lang="th-TH" sz="48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8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ประเทศฯ</a:t>
            </a:r>
            <a:endParaRPr lang="th-TH" sz="3200" b="1" dirty="0">
              <a:solidFill>
                <a:srgbClr val="000066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5530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ยุทธศาสตร์ชาติ พ.ศ. 2561 - 2580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362547"/>
            <a:ext cx="9291851" cy="499380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1. ยุทธศาสตร์ชาติด้านความมั่นคง</a:t>
            </a:r>
          </a:p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2. ยุทธศาสตร์ชาติด้านการสร้างความสามารถในการแข่งขัน</a:t>
            </a:r>
          </a:p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3. ยุทธศาสตร์ชาติด้านการพัฒนาและเสริมสร้างศักยภาพทรัพยากรมนุษย์</a:t>
            </a:r>
          </a:p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4. ยุทธศาสตร์ชาติด้านการสร้างโอกาสและความเสมอภาคทางสังคม</a:t>
            </a:r>
          </a:p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5. ยุทธศาสตร์ชาติด้านการสร้างการเติบโตบนคุณภาพชีวิตที่เป็นมิตรกับสิ่งแวดล้อม</a:t>
            </a:r>
          </a:p>
          <a:p>
            <a:pPr lvl="0" indent="341313">
              <a:spcAft>
                <a:spcPts val="1200"/>
              </a:spcAft>
              <a:tabLst>
                <a:tab pos="3084513" algn="l"/>
              </a:tabLst>
            </a:pPr>
            <a:r>
              <a:rPr lang="th-TH" sz="32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6. ยุทธศาสตร์ชาติด้านการปรับสมดุลและพัฒนาระบบการบริหารจัดการภาครัฐ 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5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วิสัยทัศน์ประเทศไทย 2580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362547"/>
            <a:ext cx="9291851" cy="499380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1313" algn="ctr">
              <a:spcAft>
                <a:spcPts val="1200"/>
              </a:spcAft>
              <a:tabLst>
                <a:tab pos="3084513" algn="l"/>
              </a:tabLst>
            </a:pPr>
            <a:r>
              <a:rPr lang="th-TH" sz="44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“ประเทศไทยมีความ</a:t>
            </a:r>
            <a:r>
              <a:rPr lang="th-TH" sz="5400" b="1" dirty="0">
                <a:solidFill>
                  <a:srgbClr val="006600"/>
                </a:solidFill>
                <a:latin typeface="TH SarabunIT๙" pitchFamily="34" charset="-34"/>
                <a:cs typeface="TH SarabunIT๙" pitchFamily="34" charset="-34"/>
              </a:rPr>
              <a:t>มั่นคง มั่งคั่ง ยั่งยืน </a:t>
            </a:r>
          </a:p>
          <a:p>
            <a:pPr lvl="0" indent="341313" algn="ctr">
              <a:spcAft>
                <a:spcPts val="1200"/>
              </a:spcAft>
              <a:tabLst>
                <a:tab pos="3084513" algn="l"/>
              </a:tabLst>
            </a:pPr>
            <a:r>
              <a:rPr lang="th-TH" sz="44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เป็นประเทศพัฒนาแล้ว</a:t>
            </a:r>
          </a:p>
          <a:p>
            <a:pPr lvl="0" indent="341313" algn="ctr">
              <a:spcAft>
                <a:spcPts val="1200"/>
              </a:spcAft>
              <a:tabLst>
                <a:tab pos="3084513" algn="l"/>
              </a:tabLst>
            </a:pPr>
            <a:r>
              <a:rPr lang="th-TH" sz="44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ด้วยการพัฒนาตาม</a:t>
            </a:r>
            <a:r>
              <a:rPr lang="th-TH" sz="5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หลัก</a:t>
            </a:r>
          </a:p>
          <a:p>
            <a:pPr lvl="0" indent="341313" algn="ctr">
              <a:spcAft>
                <a:spcPts val="1200"/>
              </a:spcAft>
              <a:tabLst>
                <a:tab pos="3084513" algn="l"/>
              </a:tabLst>
            </a:pPr>
            <a:r>
              <a:rPr lang="th-TH" sz="5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ปรัชญาของเศรษฐกิจพอเพียง</a:t>
            </a:r>
            <a:r>
              <a:rPr lang="th-TH" sz="4400" b="1" dirty="0">
                <a:solidFill>
                  <a:srgbClr val="000066"/>
                </a:solidFill>
                <a:latin typeface="TH SarabunIT๙" pitchFamily="34" charset="-34"/>
                <a:cs typeface="TH SarabunIT๙" pitchFamily="34" charset="-34"/>
              </a:rPr>
              <a:t>” 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9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คณะกรรมการจัดทำยุทธศาสตร์ชาติ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8763000" cy="51054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341313">
              <a:spcBef>
                <a:spcPts val="600"/>
              </a:spcBef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ความมั่นคง</a:t>
            </a:r>
            <a:endParaRPr lang="th-TH" sz="3200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buFontTx/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การสร้างความสามารถในการแข่งขัน</a:t>
            </a:r>
            <a:endParaRPr lang="th-TH" sz="3200" b="1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buFontTx/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การพัฒนาและเสริมสร้างศักยภาพทรัพยากรมนุษย์ </a:t>
            </a:r>
            <a:endParaRPr lang="th-TH" sz="3200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buFontTx/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การสร้างโอกาสและความเสมอภาคทางสังคม</a:t>
            </a:r>
          </a:p>
          <a:p>
            <a:pPr marL="341313">
              <a:spcBef>
                <a:spcPts val="600"/>
              </a:spcBef>
              <a:buFontTx/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การสร้างการเติบโตบนคุณภาพชีวิตที่เป็นมิตร</a:t>
            </a:r>
          </a:p>
          <a:p>
            <a:pPr marL="341313">
              <a:spcBef>
                <a:spcPts val="600"/>
              </a:spcBef>
              <a:buFontTx/>
              <a:buAutoNum type="thaiNumPeriod"/>
              <a:tabLst>
                <a:tab pos="5260975" algn="l"/>
              </a:tabLst>
            </a:pP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40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การปรับสมดุลและพัฒนาระบบการบริหารจัดการภาครัฐ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8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แผนแม่บท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219201"/>
            <a:ext cx="9291851" cy="513715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 rtlCol="0" anchor="ctr"/>
          <a:lstStyle/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1. ความมั่นคง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2. การต่างประเทศ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3. การพัฒนาการเกษตร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4. อุตสาหกรรมและบริการแห่งอนาคต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5. การท่องเที่ยว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6. การพัฒนาพื้นที่และเมืองน่าอยู่อัจฉริยะ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7. โครงสร้างพื้นฐาน ระบบโลจิสติกส์ และดิจิทัล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8. การพัฒนาเศรษฐกิจบนพื้นฐานผู้ประกอบการ</a:t>
            </a:r>
            <a:br>
              <a:rPr lang="th-TH" sz="24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ยุคใหม่และวิสาหกิจขนาดกลางและขนาดย่อม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9. เขตพัฒนาพิเศษภาคตะวันออก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10. การปรับเปลี่ยนค่านิยม และวัฒนธรรม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11. การพัฒนาคนตลอดช่วงชีวิต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12. การพัฒนาการเรียนรู้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13. การเสริมสร้างให้คนไทยมีสุขภาวะที่ดี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14. ศักยภาพการกีฬา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15. การเสริมสร้างพลังทางสังคม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16. การพัฒนาความเสมอภาคและส่งเสริมเศรษฐกิจฐานราก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17. การสร้างหลักประกันทางสังคม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18. การสร้างการเติบโตอย่างยั่งยืน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19. การบริหารจัดการน้ำทั้งระบบ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20. การพัฒนาบริการประชาชน และการพัฒนาประสิทธิภาพภาครัฐ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21. การต่อต้านการทุจริตและประพฤติมิชอบ 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22. การพัฒนากฎหมายและกระบวนการยุติธรรม</a:t>
            </a:r>
          </a:p>
          <a:p>
            <a:pPr lvl="0" indent="341313">
              <a:tabLst>
                <a:tab pos="3084513" algn="l"/>
              </a:tabLst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23. การวิจัยและพัฒนานวัตกรรม</a:t>
            </a:r>
            <a:endParaRPr lang="th-TH" sz="2400" b="1" dirty="0">
              <a:solidFill>
                <a:srgbClr val="000066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8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F:\Download SD\S__5496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4876800" cy="6824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เป้าหมายการปฏิรูปประเทศ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524000"/>
            <a:ext cx="8763000" cy="44958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0" indent="341313">
              <a:spcBef>
                <a:spcPts val="1200"/>
              </a:spcBef>
              <a:tabLst>
                <a:tab pos="3084513" algn="l"/>
              </a:tabLst>
            </a:pPr>
            <a:r>
              <a:rPr lang="th-TH" sz="6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ระเทศชาติ	- 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งบเรียบร้อย</a:t>
            </a:r>
          </a:p>
          <a:p>
            <a:pPr lvl="0" indent="341313">
              <a:spcBef>
                <a:spcPts val="1200"/>
              </a:spcBef>
              <a:tabLst>
                <a:tab pos="3084513" algn="l"/>
              </a:tabLst>
            </a:pPr>
            <a:r>
              <a:rPr lang="th-TH" sz="6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๒.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สั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งคม	- 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งบสุข 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เ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ป็นธรรม 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ไ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ม่เหลื่อมล้ำ</a:t>
            </a:r>
          </a:p>
          <a:p>
            <a:pPr lvl="0" indent="341313">
              <a:spcBef>
                <a:spcPts val="1200"/>
              </a:spcBef>
              <a:tabLst>
                <a:tab pos="3084513" algn="l"/>
              </a:tabLst>
            </a:pPr>
            <a:r>
              <a:rPr lang="th-TH" sz="6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ระชาชน	-  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ความสุข</a:t>
            </a:r>
            <a:endParaRPr lang="en-US" sz="40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algn="ctr"/>
            <a:endParaRPr lang="th-TH" sz="44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algn="r"/>
            <a:r>
              <a:rPr lang="th-TH" sz="24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(รธน. มาตรา ๒๕๗)</a:t>
            </a:r>
            <a:endParaRPr lang="en-US" sz="16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คณะกรรมการปฏิรูปประเทศ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8763000" cy="51054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 rtlCol="0" anchor="t"/>
          <a:lstStyle/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การเมือง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๒.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การบริหารราชการ</a:t>
            </a:r>
            <a:b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    แผ่นดิน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กฎหมาย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๔.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กระบวนการยุติธรรม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๕.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การศึกษา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๖.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เศรษฐกิจ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endParaRPr lang="th-TH" sz="4400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๗.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ทรัพยากรธรรมชาติและ</a:t>
            </a:r>
            <a:b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    สิ่งแวดล้อม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๘.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สาธารณสุข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๙.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สื่อสารมวลชน </a:t>
            </a:r>
            <a:b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    เทคโนโลยีสารสนเทศ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๑๐.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สังคม</a:t>
            </a:r>
            <a:endParaRPr lang="th-TH" sz="32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341313">
              <a:spcBef>
                <a:spcPts val="600"/>
              </a:spcBef>
              <a:tabLst>
                <a:tab pos="5260975" algn="l"/>
              </a:tabLst>
            </a:pPr>
            <a:r>
              <a:rPr lang="th-TH" sz="4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๑๑. </a:t>
            </a:r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ด้านอื่นตามที่ ครม. กําหนด 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37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ความเชื่อมโยงของยุทธศาสตร์ชาติระยะ ๒๐ ปี กับแผนการปฏิรูปประเทศ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985"/>
          <a:stretch>
            <a:fillRect/>
          </a:stretch>
        </p:blipFill>
        <p:spPr bwMode="auto">
          <a:xfrm>
            <a:off x="96493" y="1219200"/>
            <a:ext cx="9733307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0668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5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ความเชื่อมโยงและสอดคล้องกับแผนการปฏิรูปประเทศด้านต่าง ๆ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33" t="7566"/>
          <a:stretch>
            <a:fillRect/>
          </a:stretch>
        </p:blipFill>
        <p:spPr bwMode="auto">
          <a:xfrm>
            <a:off x="64956" y="1380639"/>
            <a:ext cx="981004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1143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40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3399"/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7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แผนการปฏิรูปประเทศ</a:t>
            </a:r>
            <a:endParaRPr lang="af-ZA" sz="7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spcBef>
                <a:spcPts val="1800"/>
              </a:spcBef>
            </a:pPr>
            <a:r>
              <a:rPr lang="th-TH" sz="54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ด้านการป้องกันและปราบปรามการทุจริต</a:t>
            </a:r>
            <a:endParaRPr lang="af-ZA" sz="54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54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และประพฤติมิชอบ</a:t>
            </a:r>
            <a:endParaRPr lang="en-US" sz="60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" name="Picture 2" descr="C:\Users\khomsan\Desktop\โลโกปฏิรูป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828800" cy="1811138"/>
          </a:xfrm>
          <a:prstGeom prst="ellipse">
            <a:avLst/>
          </a:prstGeom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" y="2076316"/>
          <a:ext cx="9448800" cy="44768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44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ผลอันพึงประสงค์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ประเด็นการปฏิรูป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๑</a:t>
                      </a:r>
                      <a:r>
                        <a:rPr lang="en-US" sz="2800" b="1" dirty="0"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th-TH" sz="2200" b="1" dirty="0">
                          <a:latin typeface="TH SarabunIT๙" pitchFamily="34" charset="-34"/>
                          <a:cs typeface="TH SarabunIT๙" pitchFamily="34" charset="-34"/>
                        </a:rPr>
                        <a:t>ให้มีการส่งเสริม</a:t>
                      </a:r>
                      <a:r>
                        <a:rPr lang="en-US" sz="2200" b="1" baseline="0" dirty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dirty="0">
                          <a:latin typeface="TH SarabunIT๙" pitchFamily="34" charset="-34"/>
                          <a:cs typeface="TH SarabunIT๙" pitchFamily="34" charset="-34"/>
                        </a:rPr>
                        <a:t>สนับสนุน และให้ความรู้แก่ประชาชนเกี่ยวกับการทุจริตประพฤติมิชอบ </a:t>
                      </a:r>
                      <a:r>
                        <a:rPr lang="th-TH" sz="2200" b="1" spc="-30" baseline="0" dirty="0">
                          <a:latin typeface="TH SarabunIT๙" pitchFamily="34" charset="-34"/>
                          <a:cs typeface="TH SarabunIT๙" pitchFamily="34" charset="-34"/>
                        </a:rPr>
                        <a:t>รวมทั้งให้มีกฎหมายในการส่งเสริมให้ประชาชนรวมตัวกันเป็นพลังในการต่อต้านการทุจริตประพฤติมิชอบและชี้เบาะแสเมื่อพบเห็นการกระทำความผิดโดยรัฐมีมาตรการสนับสนุนและคุ้มครองผู้ชี้เบาะแสด้วย</a:t>
                      </a:r>
                      <a:endParaRPr lang="en-US" sz="2200" b="1" spc="-30" baseline="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การป้องกัน/เฝ้าระวัง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๒ </a:t>
                      </a:r>
                      <a:r>
                        <a:rPr lang="en-US" sz="2800" b="1" dirty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ให้มีมาตรการควบคุม กำกับ ติดตาม การบริหารจัดการของหน่วยงานภาครัฐ และภาคเอกชน โดยเฉพาะการปฏิบัติหน้าที่ด้วยความซื่อตรง (</a:t>
                      </a: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Integrity)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สุจริตของบุคลากร ใช้ดุลยพินิจโดยสุจริต ภายใต้กรอบธรรมาภิบาลและการกำกับกิจการที่ดีอย่างแท้จริง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การป้องปราม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๓</a:t>
                      </a:r>
                      <a:r>
                        <a:rPr lang="en-US" sz="2800" b="1" dirty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ให้มีการเปิดเผยข้อมูลข่าวสารภาครัฐให้ประชาชนสามารถเข้าถึงและตรวจสอบได้ และสนับสนุนแนวร่วมปฏิบัติของภาคเอกชนในการต่อต้านการทุจริตเพื่อขจัดปัญหาการทุจริตที่เกี่ยวข้องกับการติดต่อกับหน่วยงานภาครัฐ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การป้องปราม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1191816"/>
            <a:ext cx="7315200" cy="636984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ในปี</a:t>
            </a:r>
            <a:r>
              <a:rPr lang="en-US" sz="32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๒๕๗๙  </a:t>
            </a:r>
            <a:r>
              <a:rPr lang="en-US" sz="4400" b="1" spc="100" dirty="0">
                <a:solidFill>
                  <a:schemeClr val="accent6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CPI</a:t>
            </a:r>
            <a:r>
              <a:rPr lang="en-US" sz="3200" b="1" spc="1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 อยู่ใน </a:t>
            </a:r>
            <a:r>
              <a:rPr lang="th-TH" sz="4000" b="1" spc="100" dirty="0">
                <a:solidFill>
                  <a:schemeClr val="accent6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๒๐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 ลำดับแรก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เป้าหมายการดำเนินการ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5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" y="1283836"/>
          <a:ext cx="9448800" cy="4812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44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ผลอันพึงประสงค์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ประเด็นการปฏิรูป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๔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ยกระดับการบังคับใช้มาตรการทางวินัย มาตรการทางปกครอง หรือมาตรการทางกฎหมายต่อเจ้าพนักงานของรัฐที่ถูกกล่าวหาว่าประพฤติมิชอบหรือกระทำการทุจริตและประพฤติมิชอบอย่างเคร่งครัด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การปราบปราม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๕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ปรับปรุงประสิทธิภาพการบังคับใช้กฎหมายในกระบวนการยุติธรรมทุกขั้นตอน </a:t>
                      </a:r>
                      <a:br>
                        <a:rPr lang="en-US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(ไต่สวน ชี้มูล ฟ้องศาล พิพากษา) ทั้งแพ่งและอาญาให้รวดเร็ว รุนแรง เด็ดขาด เป็นธรรม  เสมอภาค โดยเฉพาะมีการจัดทำและบูรณาการฐานข้อมูลคดีทุจริต ตลอดจนเร่งรัดการติดตามนำทรัพย์สินที่เกิดจากการกระทำผิดทั้งในประเทศและต่างประเทศให้ตกเป็นของแผ่นดิน และในกรณีที่ยังไม่มีกฎหมายที่สอดคล้องกับมาตรฐานสากล ก็ให้เร่งบัญญัติเพิ่มเติม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การปราบปราม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ข้อ ๖ </a:t>
                      </a: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ให้มีกลไกที่เหมาะสมในการประสานงานป้องกันและปราบปรามการทุจริต ประพฤติ</a:t>
                      </a:r>
                      <a:br>
                        <a:rPr lang="en-US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200" b="1" kern="1200" dirty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มิชอบ ในระดับนโยบาย ยุทธศาสตร์ และการขับเคลื่อนนโยบายและยุทธศาสตร์ เพื่อให้ประเทศไทยปลอดทุจริต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latin typeface="TH SarabunIT๙" pitchFamily="34" charset="-34"/>
                          <a:cs typeface="TH SarabunIT๙" pitchFamily="34" charset="-34"/>
                        </a:rPr>
                        <a:t>การบริหารจัดการ</a:t>
                      </a:r>
                      <a:endParaRPr lang="en-US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เป้าหมายการดำเนินการ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96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/>
        </p:nvSpPr>
        <p:spPr>
          <a:xfrm rot="5400000">
            <a:off x="1100512" y="101316"/>
            <a:ext cx="1332000" cy="2412000"/>
          </a:xfrm>
          <a:prstGeom prst="chevron">
            <a:avLst>
              <a:gd name="adj" fmla="val 184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การป้องกัน</a:t>
            </a:r>
            <a:endParaRPr lang="en-GB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7260" y="641316"/>
            <a:ext cx="6480000" cy="108798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เสริมสร้างภูมิคุ้มกันในทุกภาคส่วนให้เข้มแข็ง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รู้เท่าทันการทุจริตและความเสียหาย</a:t>
            </a:r>
            <a:endParaRPr lang="th-TH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ร่วมกันต่อต้านการทุจริต</a:t>
            </a:r>
          </a:p>
        </p:txBody>
      </p:sp>
      <p:sp>
        <p:nvSpPr>
          <p:cNvPr id="9" name="Chevron 8"/>
          <p:cNvSpPr/>
          <p:nvPr/>
        </p:nvSpPr>
        <p:spPr>
          <a:xfrm rot="5400000">
            <a:off x="1100512" y="1244945"/>
            <a:ext cx="1332000" cy="2412000"/>
          </a:xfrm>
          <a:prstGeom prst="chevron">
            <a:avLst>
              <a:gd name="adj" fmla="val 184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การเฝ้าระวัง</a:t>
            </a:r>
            <a:endParaRPr lang="en-GB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4036" y="1791193"/>
            <a:ext cx="6480000" cy="1080000"/>
          </a:xfrm>
          <a:prstGeom prst="rect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เปิดเผยข้อมูลและรณรงค์ให้ช่วยกันเฝ้าระวัง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ไม่เปิดโอกาสให้ทุจริตและแจ้งเบาะแส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ติดตามการแก้ไขของส่วนราชการ</a:t>
            </a:r>
            <a:endParaRPr lang="en-US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Chevron 10"/>
          <p:cNvSpPr/>
          <p:nvPr/>
        </p:nvSpPr>
        <p:spPr>
          <a:xfrm rot="5400000">
            <a:off x="1100512" y="2397072"/>
            <a:ext cx="1332000" cy="2412000"/>
          </a:xfrm>
          <a:prstGeom prst="chevron">
            <a:avLst>
              <a:gd name="adj" fmla="val 184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การป้องปราม</a:t>
            </a:r>
            <a:endParaRPr lang="en-GB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94036" y="2943320"/>
            <a:ext cx="6480000" cy="1080000"/>
          </a:xfrm>
          <a:prstGeom prst="rect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แจ้งเรื่องร้องเรียนให้ส่วนราชการที่มีหน้าที่รับไปแก้ไข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เร่งรัดการปฏิบัติงานภาครัฐให้รีบแก้ไขและอยู่ในกรอบธรรมาภิบาล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ใช้มาตรการทางปกครอง วินัย กระตุ้นการปฏิบัติงานของเจ้าหน้าที่ทุกระดับ</a:t>
            </a:r>
            <a:endParaRPr lang="en-US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Chevron 12"/>
          <p:cNvSpPr/>
          <p:nvPr/>
        </p:nvSpPr>
        <p:spPr>
          <a:xfrm rot="5400000">
            <a:off x="1100512" y="3547468"/>
            <a:ext cx="1332000" cy="2412000"/>
          </a:xfrm>
          <a:prstGeom prst="chevron">
            <a:avLst>
              <a:gd name="adj" fmla="val 184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การปราบปราม</a:t>
            </a:r>
            <a:endParaRPr lang="en-GB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94036" y="4093716"/>
            <a:ext cx="6480000" cy="108000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เร่งรัดการดำเนินคดีให้เป็นไปอย่างรวดเร็ว เด็ดขาด เป็นธรรม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มีมาตรการที่สอดคล้องและมีกฎหมายที่เท่าทันต่อการปราบปรามการทุจริต</a:t>
            </a:r>
            <a:endParaRPr lang="th-TH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สร้างฐานข้อมูลคดีทุจริต / เปิดเผยความคืบหน้า</a:t>
            </a:r>
            <a:endParaRPr lang="en-US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Chevron 14"/>
          <p:cNvSpPr/>
          <p:nvPr/>
        </p:nvSpPr>
        <p:spPr>
          <a:xfrm rot="5400000" flipH="1">
            <a:off x="1100512" y="4905641"/>
            <a:ext cx="1332000" cy="2412000"/>
          </a:xfrm>
          <a:prstGeom prst="chevron">
            <a:avLst>
              <a:gd name="adj" fmla="val 184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การบริหารจัดการ</a:t>
            </a:r>
            <a:endParaRPr lang="en-GB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4036" y="5689512"/>
            <a:ext cx="6480000" cy="1080000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สร้างกลไกการขับเคลื่อนการปฏิบัติงานการป้องกันและปราบปราม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บริหารจัดการ/บูรณาการทุกมาตรการให้เป็นไปในทิศทางเดียวกันทั้งระบบ</a:t>
            </a:r>
            <a:endParaRPr lang="en-US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0" y="0"/>
            <a:ext cx="9906000" cy="533400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ประเด็นการปฏิรูป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ตัวยึดหมายเลขภาพนิ่ง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0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038600" y="3649851"/>
            <a:ext cx="342900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2864603"/>
            <a:ext cx="3505200" cy="1554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endParaRPr lang="th-TH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อยู่ใน</a:t>
            </a:r>
            <a:b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กรอบ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ธรรมาภิบาล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510" y="3173671"/>
            <a:ext cx="2134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ผลกระทบที่ตามมา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44153" y="1408509"/>
            <a:ext cx="3291840" cy="128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ทุจริต</a:t>
            </a:r>
            <a:r>
              <a:rPr lang="th-TH" sz="4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รุนแรง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28655" y="4450596"/>
            <a:ext cx="3291840" cy="1280160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โครงสร้างหลัก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อ่อนแอ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590800"/>
            <a:ext cx="762000" cy="5261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เหตุ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467600" y="2682498"/>
            <a:ext cx="0" cy="173736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00400" y="158470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54936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*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แก้ที่เหตุ</a:t>
            </a:r>
          </a:p>
          <a:p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ที่ผ่านมาเน้นแก้ที่ผล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86000" y="2033607"/>
            <a:ext cx="0" cy="54864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86000" y="2049105"/>
            <a:ext cx="3520440" cy="0"/>
          </a:xfrm>
          <a:prstGeom prst="line">
            <a:avLst/>
          </a:prstGeom>
          <a:ln w="38100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6000" y="4442847"/>
            <a:ext cx="0" cy="662553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286000" y="5105400"/>
            <a:ext cx="3520440" cy="0"/>
          </a:xfrm>
          <a:prstGeom prst="line">
            <a:avLst/>
          </a:prstGeom>
          <a:ln w="38100">
            <a:solidFill>
              <a:srgbClr val="FF66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Diagonal Corner Rectangle 16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ปัญหาหลัก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3112" y="1354049"/>
            <a:ext cx="5379777" cy="1224136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โครงสร้างหลัก</a:t>
            </a:r>
            <a:r>
              <a:rPr lang="th-TH" sz="36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อ่อนแอ</a:t>
            </a:r>
          </a:p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การเมือง เศรษฐกิจ สังคม ภาครัฐ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04599" y="5340003"/>
            <a:ext cx="5096802" cy="992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ทุจริต</a:t>
            </a:r>
            <a:r>
              <a:rPr lang="th-TH" sz="36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รุนแรง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592960" y="2614417"/>
            <a:ext cx="720080" cy="6838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10800000">
            <a:off x="4592961" y="4617656"/>
            <a:ext cx="720080" cy="6838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nip Diagonal Corner Rectangle 12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สภาพปัญหา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3352800"/>
            <a:ext cx="1981200" cy="1224136"/>
          </a:xfrm>
          <a:prstGeom prst="rect">
            <a:avLst/>
          </a:prstGeom>
          <a:ln w="19050">
            <a:solidFill>
              <a:srgbClr val="FF00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ไม่อยู่ในกรอบธรรมาภิบาล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3352800"/>
            <a:ext cx="1981200" cy="1224136"/>
          </a:xfrm>
          <a:prstGeom prst="rect">
            <a:avLst/>
          </a:prstGeom>
          <a:ln w="19050">
            <a:solidFill>
              <a:srgbClr val="FF00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ไม่ใช้มาตรการทางปกครอง/วินัย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7600" y="3352800"/>
            <a:ext cx="2590800" cy="1224136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endParaRPr lang="en-US" sz="7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คน</a:t>
            </a:r>
            <a:r>
              <a:rPr lang="th-TH" sz="110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ดี</a:t>
            </a:r>
            <a:r>
              <a:rPr lang="th-TH" sz="96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 คน</a:t>
            </a:r>
            <a:r>
              <a:rPr lang="th-TH" sz="110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เก่ง</a:t>
            </a:r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 คน</a:t>
            </a:r>
            <a:r>
              <a:rPr lang="th-TH" sz="110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กล้า</a:t>
            </a:r>
          </a:p>
          <a:p>
            <a:pPr algn="ctr">
              <a:spcBef>
                <a:spcPts val="1800"/>
              </a:spcBef>
            </a:pPr>
            <a:r>
              <a:rPr lang="th-TH" sz="8000" b="1" dirty="0">
                <a:latin typeface="TH SarabunIT๙" pitchFamily="34" charset="-34"/>
                <a:cs typeface="TH SarabunIT๙" pitchFamily="34" charset="-34"/>
              </a:rPr>
              <a:t>ยืนหยัดในสิ่งที่</a:t>
            </a:r>
            <a:r>
              <a:rPr lang="th-TH" sz="11000" b="1" dirty="0">
                <a:solidFill>
                  <a:srgbClr val="FF9900"/>
                </a:solidFill>
                <a:latin typeface="TH SarabunIT๙" pitchFamily="34" charset="-34"/>
                <a:cs typeface="TH SarabunIT๙" pitchFamily="34" charset="-34"/>
              </a:rPr>
              <a:t>ถูกต้อง</a:t>
            </a:r>
          </a:p>
          <a:p>
            <a:pPr algn="ctr">
              <a:spcBef>
                <a:spcPts val="1800"/>
              </a:spcBef>
            </a:pPr>
            <a:r>
              <a:rPr lang="th-TH" sz="12000" b="1" spc="1000" dirty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12000" b="1" spc="1000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เที่ยงธรรม</a:t>
            </a:r>
            <a:r>
              <a:rPr lang="th-TH" sz="12000" b="1" spc="1000" dirty="0">
                <a:latin typeface="TH SarabunIT๙" pitchFamily="34" charset="-34"/>
                <a:cs typeface="TH SarabunIT๙" pitchFamily="34" charset="-34"/>
              </a:rPr>
              <a:t>”</a:t>
            </a:r>
            <a:endParaRPr lang="en-US" sz="12000" b="1" spc="10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493800" y="1624256"/>
            <a:ext cx="1764000" cy="396843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6534" y="615056"/>
            <a:ext cx="2194560" cy="900000"/>
          </a:xfrm>
          <a:prstGeom prst="rect">
            <a:avLst/>
          </a:prstGeom>
          <a:solidFill>
            <a:srgbClr val="FED6DF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>
              <a:lnSpc>
                <a:spcPct val="90000"/>
              </a:lnSpc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ปัญหาชาติ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7314" y="615754"/>
            <a:ext cx="2289742" cy="900000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>
              <a:lnSpc>
                <a:spcPct val="90000"/>
              </a:lnSpc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ความสัมพันธ์/</a:t>
            </a:r>
            <a:br>
              <a:rPr lang="th-TH" sz="2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เชื่อมโยงการปฏิรูป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93360" y="624000"/>
            <a:ext cx="1512000" cy="90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>
              <a:lnSpc>
                <a:spcPct val="90000"/>
              </a:lnSpc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การแก้ไข/มาตรการ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480" y="615754"/>
            <a:ext cx="2664296" cy="90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>
              <a:lnSpc>
                <a:spcPct val="90000"/>
              </a:lnSpc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ผลอันพึงประสงค์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6534" y="1624256"/>
            <a:ext cx="2194560" cy="10206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โครงสร้างหลักอ่อนแอ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26534" y="3171588"/>
            <a:ext cx="2194560" cy="936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</a:p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ไม่อยู่ในกรอบธรรมาภิบาล</a:t>
            </a:r>
            <a:endParaRPr lang="en-US" sz="2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6534" y="4620692"/>
            <a:ext cx="2194560" cy="972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การทุจริตรุนแรง</a:t>
            </a:r>
          </a:p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(ทั้งเชิงพื้นที่/พฤติการณ์)</a:t>
            </a:r>
            <a:endParaRPr lang="en-US" sz="2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01512" y="1780848"/>
            <a:ext cx="1260000" cy="457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ป้องกัน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01512" y="2356912"/>
            <a:ext cx="1260000" cy="457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เฝ้าระวัง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01512" y="3433020"/>
            <a:ext cx="1260000" cy="457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ป้องปราม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01512" y="4877192"/>
            <a:ext cx="1260000" cy="457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ปราบปราม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01512" y="6220192"/>
            <a:ext cx="1260000" cy="457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ขับเคลื่อน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7936860" y="2009448"/>
            <a:ext cx="360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Up Arrow 69"/>
          <p:cNvSpPr/>
          <p:nvPr/>
        </p:nvSpPr>
        <p:spPr>
          <a:xfrm>
            <a:off x="6590630" y="2732718"/>
            <a:ext cx="504056" cy="360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>
            <a:off x="6590630" y="4195534"/>
            <a:ext cx="504056" cy="360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936776" y="6461368"/>
            <a:ext cx="5364736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936776" y="2144166"/>
            <a:ext cx="548640" cy="0"/>
          </a:xfrm>
          <a:prstGeom prst="line">
            <a:avLst/>
          </a:prstGeom>
          <a:ln w="38100">
            <a:solidFill>
              <a:srgbClr val="FF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72480" y="1580590"/>
            <a:ext cx="2664296" cy="113636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ทุกภาคส่วนมีภูมิคุ้มกัน/เข้มแข็ง/ต่อต้านทุจริต (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รธน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 ม.๖๓) 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[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ข้อ ๑, ๒, ๓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]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72480" y="3057490"/>
            <a:ext cx="2664296" cy="12121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กลไกภาครัฐทำงานในกรอบ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ธรรมาภิ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บาล/ใช้มาตรการทาง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ปกครอง วินัย 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[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ข้อ ๒, ๔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]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72480" y="4552568"/>
            <a:ext cx="2664296" cy="118872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การดำเนินคดีเป็นไป</a:t>
            </a:r>
            <a:br>
              <a:rPr lang="en-US" sz="24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ด้วยความรวดเร็ว เด็ดขาด เป็นธรรม 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[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ข้อ ๕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]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7931663" y="3661620"/>
            <a:ext cx="360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9" idx="0"/>
          </p:cNvCxnSpPr>
          <p:nvPr/>
        </p:nvCxnSpPr>
        <p:spPr>
          <a:xfrm>
            <a:off x="8929206" y="5381320"/>
            <a:ext cx="2306" cy="838872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936900" y="5093216"/>
            <a:ext cx="360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777536" y="1996872"/>
            <a:ext cx="0" cy="448056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561552" y="1996872"/>
            <a:ext cx="216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561512" y="2572936"/>
            <a:ext cx="216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664113" y="1836508"/>
            <a:ext cx="1432903" cy="63059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ทั้ง ๑๓ คณะ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936776" y="3686151"/>
            <a:ext cx="548640" cy="0"/>
          </a:xfrm>
          <a:prstGeom prst="line">
            <a:avLst/>
          </a:prstGeom>
          <a:ln w="38100">
            <a:solidFill>
              <a:srgbClr val="FF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664113" y="3378493"/>
            <a:ext cx="1432903" cy="63059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4 คณะ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936776" y="5112842"/>
            <a:ext cx="548640" cy="0"/>
          </a:xfrm>
          <a:prstGeom prst="line">
            <a:avLst/>
          </a:prstGeom>
          <a:ln w="38100">
            <a:solidFill>
              <a:srgbClr val="FF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664113" y="4805184"/>
            <a:ext cx="1432903" cy="63059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คณะที่ ๑๑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5282998" y="3680576"/>
            <a:ext cx="41148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289756" y="2140888"/>
            <a:ext cx="41148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7" idx="0"/>
            <a:endCxn id="94" idx="2"/>
          </p:cNvCxnSpPr>
          <p:nvPr/>
        </p:nvCxnSpPr>
        <p:spPr>
          <a:xfrm flipV="1">
            <a:off x="4380565" y="4009084"/>
            <a:ext cx="0" cy="79610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289756" y="5093216"/>
            <a:ext cx="411480" cy="0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272480" y="6029320"/>
            <a:ext cx="2664296" cy="7524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การบริหารจัดการ/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 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[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ข้อ ๖</a:t>
            </a:r>
            <a:r>
              <a:rPr lang="en-GB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]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1" name="Straight Connector 40"/>
          <p:cNvCxnSpPr>
            <a:stCxn id="94" idx="0"/>
          </p:cNvCxnSpPr>
          <p:nvPr/>
        </p:nvCxnSpPr>
        <p:spPr>
          <a:xfrm flipH="1" flipV="1">
            <a:off x="4376936" y="2500928"/>
            <a:ext cx="3629" cy="877565"/>
          </a:xfrm>
          <a:prstGeom prst="line">
            <a:avLst/>
          </a:prstGeom>
          <a:ln w="38100">
            <a:solidFill>
              <a:srgbClr val="FF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617961" y="2724509"/>
            <a:ext cx="0" cy="288032"/>
          </a:xfrm>
          <a:prstGeom prst="line">
            <a:avLst/>
          </a:prstGeom>
          <a:ln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33075" y="4278457"/>
            <a:ext cx="0" cy="288032"/>
          </a:xfrm>
          <a:prstGeom prst="line">
            <a:avLst/>
          </a:prstGeom>
          <a:ln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40632" y="5741288"/>
            <a:ext cx="0" cy="288032"/>
          </a:xfrm>
          <a:prstGeom prst="line">
            <a:avLst/>
          </a:prstGeom>
          <a:ln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561512" y="3653056"/>
            <a:ext cx="216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61512" y="5093216"/>
            <a:ext cx="216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561512" y="6461368"/>
            <a:ext cx="216000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947108" y="2500928"/>
            <a:ext cx="36576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nip Diagonal Corner Rectangle 52"/>
          <p:cNvSpPr/>
          <p:nvPr/>
        </p:nvSpPr>
        <p:spPr>
          <a:xfrm>
            <a:off x="0" y="46494"/>
            <a:ext cx="9906000" cy="457200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ความสัมพันธ์/เชื่อมโยงการปฏิรูป  “ปัญหากับการแก้ไข”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0" name="ตัวยึดหมายเลขภาพนิ่ง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71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128465" y="2492897"/>
            <a:ext cx="1872208" cy="1872208"/>
            <a:chOff x="200472" y="1453923"/>
            <a:chExt cx="2448272" cy="2674583"/>
          </a:xfrm>
        </p:grpSpPr>
        <p:sp>
          <p:nvSpPr>
            <p:cNvPr id="12" name="Oval 11"/>
            <p:cNvSpPr/>
            <p:nvPr/>
          </p:nvSpPr>
          <p:spPr>
            <a:xfrm>
              <a:off x="200472" y="1453923"/>
              <a:ext cx="2448272" cy="2674583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20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20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20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4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4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4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เฝ้าระวังปัญหา</a:t>
              </a:r>
              <a:endParaRPr lang="en-US" sz="20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44488" y="1556792"/>
              <a:ext cx="2088232" cy="1748766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20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endParaRPr lang="th-TH" sz="1000" b="1" dirty="0">
                <a:latin typeface="TH SarabunIT๙" pitchFamily="34" charset="-34"/>
                <a:cs typeface="TH SarabunIT๙" pitchFamily="34" charset="-34"/>
              </a:endParaRPr>
            </a:p>
            <a:p>
              <a:pPr algn="ctr"/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ควบคุมปัญหา</a:t>
              </a:r>
              <a:endParaRPr lang="en-US" sz="20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60512" y="1556792"/>
              <a:ext cx="1728192" cy="72008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ลดปัญหา</a:t>
              </a:r>
              <a:endParaRPr lang="en-US" sz="20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6024" y="494522"/>
            <a:ext cx="164592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ปัญหาทุจริต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43384" y="494522"/>
            <a:ext cx="164592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วิธีการ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4688" y="494522"/>
            <a:ext cx="164592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มาตรการ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99168" y="494522"/>
            <a:ext cx="164592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20880" y="494522"/>
            <a:ext cx="164592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กิจกรรม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4688" y="980728"/>
            <a:ext cx="1645920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algn="ctr">
              <a:lnSpc>
                <a:spcPct val="90000"/>
              </a:lnSpc>
            </a:pP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ปราบปราม</a:t>
            </a:r>
            <a:endParaRPr lang="th-TH" sz="20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อาญา/แพ่ง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วินัย/ละเมิด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ปกครอง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44688" y="2348880"/>
            <a:ext cx="1645920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algn="ctr">
              <a:lnSpc>
                <a:spcPct val="90000"/>
              </a:lnSpc>
            </a:pPr>
            <a:r>
              <a:rPr lang="th-TH" sz="23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ป้องกัน/ป้องปราม</a:t>
            </a:r>
            <a:endParaRPr lang="th-TH" sz="20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สร้างภูมิคุ้มกัน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ปลูก/ปลุก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ร่วมกันต่อต้าน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ลดโอกาส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สร้างกฎเกณฑ์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เปิดข้อมูล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</a:t>
            </a:r>
            <a:r>
              <a:rPr lang="th-TH" sz="1900" b="1" dirty="0">
                <a:latin typeface="TH SarabunIT๙" pitchFamily="34" charset="-34"/>
                <a:cs typeface="TH SarabunIT๙" pitchFamily="34" charset="-34"/>
              </a:rPr>
              <a:t>กระตุ้นการปฏิบัติ</a:t>
            </a:r>
            <a:endParaRPr lang="en-US" sz="19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4688" y="4826180"/>
            <a:ext cx="16459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เฝ้าระวัง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แจ้งข่าว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ติดตาม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เร่งรัด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44688" y="6156922"/>
            <a:ext cx="1645920" cy="584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บริหาร/ประสานขับเคลื่อน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9168" y="980728"/>
            <a:ext cx="1645920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ศาล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อัยการ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ปปช./ปปท. ฯลฯ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ปปง.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หัวหน้าส่วนราชการ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88904" y="2924944"/>
            <a:ext cx="1645920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ส่วนราชการ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เครือข่ายทางสังคม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ประชาชน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เอกชน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88904" y="4653137"/>
            <a:ext cx="1645920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เครือข่ายทางสังคม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ประชาชน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- เอกชน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99168" y="5877272"/>
            <a:ext cx="164592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คตช.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ศอตช.</a:t>
            </a:r>
          </a:p>
          <a:p>
            <a:pPr algn="ctr">
              <a:lnSpc>
                <a:spcPct val="90000"/>
              </a:lnSpc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ศปท.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33120" y="980728"/>
            <a:ext cx="1645920" cy="259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algn="ctr">
              <a:lnSpc>
                <a:spcPct val="90000"/>
              </a:lnSpc>
            </a:pPr>
            <a:r>
              <a:rPr lang="th-TH" sz="22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รวดเร็ว เด็ดขาด รุนแรง เป็นธรรม</a:t>
            </a:r>
          </a:p>
          <a:p>
            <a:pPr>
              <a:lnSpc>
                <a:spcPct val="90000"/>
              </a:lnSpc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การฟ้องคดี/การพิจารณาคดี</a:t>
            </a:r>
          </a:p>
          <a:p>
            <a:pPr>
              <a:lnSpc>
                <a:spcPct val="90000"/>
              </a:lnSpc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การไต่สวนคดี</a:t>
            </a:r>
          </a:p>
          <a:p>
            <a:pPr>
              <a:lnSpc>
                <a:spcPct val="90000"/>
              </a:lnSpc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กระบวนการทางวินัย/ปกครอง</a:t>
            </a:r>
          </a:p>
          <a:p>
            <a:pPr>
              <a:lnSpc>
                <a:spcPct val="90000"/>
              </a:lnSpc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กระบวนการยึด อายัดทรัพย์สินทางแพ่ง/ละเมิด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43384" y="3861850"/>
            <a:ext cx="1645920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buFontTx/>
              <a:buChar char="-"/>
              <a:tabLst>
                <a:tab pos="623888" algn="l"/>
              </a:tabLst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แก้ไข (ปัญหาที่ถูกร้องเรียน/ตรวจสอบพฤติการณ์บุคคล)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- เปิดเผยขั้นตอน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33120" y="5345552"/>
            <a:ext cx="1645920" cy="8914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แจ้งข่าว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ติดตาม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เร่งรัด</a:t>
            </a:r>
            <a:endParaRPr lang="en-US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05328" y="980728"/>
            <a:ext cx="1645920" cy="12961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1 หัวหน้าส่วนราชการต้องปฏิบัติหน้าที่อย่างเคร่งครัด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2 กรณีละเว้น ละเลยไม่ดำเนินการ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05328" y="2420888"/>
            <a:ext cx="1645920" cy="33123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4 ลดการใช้ดุลพินิจ/การอำนวยความสะดวก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5  แสดงบัญชีทรัพย์สิน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6 กม.เข้าถึงข้อมูล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7 ผลักดันให้มี กม.รองรับการรวมตัวและคุ้มครองประชาชน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8 การปลูกและปลุกจิตสำนึกทุกกลุ่ม</a:t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9 เร่งรัด กม.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905328" y="5877272"/>
            <a:ext cx="1645920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>
              <a:lnSpc>
                <a:spcPct val="90000"/>
              </a:lnSpc>
              <a:tabLst>
                <a:tab pos="623780" algn="l"/>
              </a:tabLst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ข้อ 3 ปรับปรุง/กลไกขับเคลื่อน (คตช./ศอตช./ศปท.)</a:t>
            </a:r>
          </a:p>
        </p:txBody>
      </p:sp>
      <p:sp>
        <p:nvSpPr>
          <p:cNvPr id="36" name="Arc 35"/>
          <p:cNvSpPr/>
          <p:nvPr/>
        </p:nvSpPr>
        <p:spPr>
          <a:xfrm rot="18312747">
            <a:off x="604140" y="1925699"/>
            <a:ext cx="2512329" cy="724382"/>
          </a:xfrm>
          <a:prstGeom prst="arc">
            <a:avLst>
              <a:gd name="adj1" fmla="val 12183190"/>
              <a:gd name="adj2" fmla="val 20542744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2092373">
            <a:off x="476143" y="3385941"/>
            <a:ext cx="3841142" cy="2867041"/>
          </a:xfrm>
          <a:prstGeom prst="arc">
            <a:avLst>
              <a:gd name="adj1" fmla="val 15493148"/>
              <a:gd name="adj2" fmla="val 2141496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12092373">
            <a:off x="749397" y="3564343"/>
            <a:ext cx="3002947" cy="1600145"/>
          </a:xfrm>
          <a:prstGeom prst="arc">
            <a:avLst>
              <a:gd name="adj1" fmla="val 15493148"/>
              <a:gd name="adj2" fmla="val 20329111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21444194">
            <a:off x="1063927" y="2976189"/>
            <a:ext cx="2284105" cy="969575"/>
          </a:xfrm>
          <a:prstGeom prst="arc">
            <a:avLst>
              <a:gd name="adj1" fmla="val 12183190"/>
              <a:gd name="adj2" fmla="val 1654940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9" idx="3"/>
          </p:cNvCxnSpPr>
          <p:nvPr/>
        </p:nvCxnSpPr>
        <p:spPr>
          <a:xfrm flipV="1">
            <a:off x="3790608" y="1556792"/>
            <a:ext cx="32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72406" y="3429000"/>
            <a:ext cx="32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786920" y="5157192"/>
            <a:ext cx="32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71844" y="6381328"/>
            <a:ext cx="32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10020" y="4106100"/>
            <a:ext cx="0" cy="5040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10020" y="5588678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10020" y="2453230"/>
            <a:ext cx="0" cy="4572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68750" y="3573016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68750" y="508518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54236" y="6237312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756622" y="6420192"/>
            <a:ext cx="1097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759602" y="6572592"/>
            <a:ext cx="21488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689304" y="5589240"/>
            <a:ext cx="18288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7703818" y="4293096"/>
            <a:ext cx="18288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703256" y="1484784"/>
            <a:ext cx="18288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742108" y="155679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45088" y="4005064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745088" y="551723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35"/>
          <p:cNvSpPr/>
          <p:nvPr/>
        </p:nvSpPr>
        <p:spPr>
          <a:xfrm>
            <a:off x="0" y="-27384"/>
            <a:ext cx="9906000" cy="4845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ความเชื่อมโยงการปฏิรูป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8029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3159" y="960636"/>
            <a:ext cx="1368151" cy="57606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กู้วิกฤติ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3158" y="3563877"/>
            <a:ext cx="1368152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๒.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ฟื้นฟู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-27384"/>
            <a:ext cx="9906000" cy="57606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การแก้ไขปัญหาทุจริตในระยะวิกฤติ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83158" y="5445224"/>
            <a:ext cx="1368152" cy="576064"/>
          </a:xfrm>
          <a:prstGeom prst="rect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พัฒนา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2451311" y="924486"/>
            <a:ext cx="1554480" cy="1170319"/>
            <a:chOff x="1712640" y="836712"/>
            <a:chExt cx="1687717" cy="1579908"/>
          </a:xfrm>
        </p:grpSpPr>
        <p:sp>
          <p:nvSpPr>
            <p:cNvPr id="31" name="Rectangle 30"/>
            <p:cNvSpPr/>
            <p:nvPr/>
          </p:nvSpPr>
          <p:spPr>
            <a:xfrm>
              <a:off x="2032205" y="836712"/>
              <a:ext cx="1368152" cy="36004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ด้านปัญหา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32204" y="2056580"/>
              <a:ext cx="1368152" cy="36004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ด้านความเชื่อมั่น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12640" y="1268760"/>
              <a:ext cx="182880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888188" y="2218927"/>
              <a:ext cx="14401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88188" y="1013321"/>
              <a:ext cx="14401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886116" y="1009847"/>
              <a:ext cx="0" cy="1212354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3"/>
          <p:cNvGrpSpPr/>
          <p:nvPr/>
        </p:nvGrpSpPr>
        <p:grpSpPr>
          <a:xfrm>
            <a:off x="4008940" y="724228"/>
            <a:ext cx="2397456" cy="832564"/>
            <a:chOff x="1712640" y="836712"/>
            <a:chExt cx="2602940" cy="1123946"/>
          </a:xfrm>
        </p:grpSpPr>
        <p:sp>
          <p:nvSpPr>
            <p:cNvPr id="65" name="Rectangle 64"/>
            <p:cNvSpPr/>
            <p:nvPr/>
          </p:nvSpPr>
          <p:spPr>
            <a:xfrm>
              <a:off x="2032203" y="836712"/>
              <a:ext cx="2283377" cy="36004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ปัญหาการทุจริต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32202" y="1600618"/>
              <a:ext cx="2283377" cy="36004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ปัญหากลไก/การปฏิบัติภาครัฐ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1712640" y="1268760"/>
              <a:ext cx="182880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888187" y="1744955"/>
              <a:ext cx="14401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888188" y="1013321"/>
              <a:ext cx="14401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888187" y="1006572"/>
              <a:ext cx="0" cy="740654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89"/>
          <p:cNvGrpSpPr/>
          <p:nvPr/>
        </p:nvGrpSpPr>
        <p:grpSpPr>
          <a:xfrm>
            <a:off x="4014294" y="1722140"/>
            <a:ext cx="2097215" cy="1202804"/>
            <a:chOff x="3059600" y="1542196"/>
            <a:chExt cx="2097215" cy="1202804"/>
          </a:xfrm>
        </p:grpSpPr>
        <p:sp>
          <p:nvSpPr>
            <p:cNvPr id="72" name="Rectangle 71"/>
            <p:cNvSpPr/>
            <p:nvPr/>
          </p:nvSpPr>
          <p:spPr>
            <a:xfrm>
              <a:off x="3353936" y="1542196"/>
              <a:ext cx="1599064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ต่างประเทศ/ผลสำรวจ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353935" y="1974244"/>
              <a:ext cx="878985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ในประเทศ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059600" y="1773292"/>
              <a:ext cx="168443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221290" y="2112164"/>
              <a:ext cx="132647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221290" y="1673019"/>
              <a:ext cx="132647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224808" y="1664880"/>
              <a:ext cx="0" cy="45720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4418569" y="1877417"/>
              <a:ext cx="731520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ประเทศ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418568" y="2181215"/>
              <a:ext cx="731520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องค์กร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4232920" y="2093441"/>
              <a:ext cx="106243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334904" y="2312952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334904" y="2000210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4336460" y="2003242"/>
              <a:ext cx="0" cy="585216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4425295" y="2478300"/>
              <a:ext cx="731520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ชุมชน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4325863" y="2597497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7"/>
          <p:cNvGrpSpPr/>
          <p:nvPr/>
        </p:nvGrpSpPr>
        <p:grpSpPr>
          <a:xfrm>
            <a:off x="6411750" y="620688"/>
            <a:ext cx="1052362" cy="570498"/>
            <a:chOff x="5457056" y="620688"/>
            <a:chExt cx="1052362" cy="570498"/>
          </a:xfrm>
        </p:grpSpPr>
        <p:sp>
          <p:nvSpPr>
            <p:cNvPr id="91" name="Rectangle 90"/>
            <p:cNvSpPr/>
            <p:nvPr/>
          </p:nvSpPr>
          <p:spPr>
            <a:xfrm>
              <a:off x="5645322" y="620688"/>
              <a:ext cx="864096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พฤติการณ์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45321" y="924486"/>
              <a:ext cx="864096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พื้นที่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5457056" y="836712"/>
              <a:ext cx="106243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561657" y="751511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5563213" y="746513"/>
              <a:ext cx="0" cy="32004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561657" y="1068502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8"/>
          <p:cNvGrpSpPr/>
          <p:nvPr/>
        </p:nvGrpSpPr>
        <p:grpSpPr>
          <a:xfrm>
            <a:off x="6411750" y="1237228"/>
            <a:ext cx="1925626" cy="1759724"/>
            <a:chOff x="5457056" y="620688"/>
            <a:chExt cx="1925626" cy="1759724"/>
          </a:xfrm>
        </p:grpSpPr>
        <p:sp>
          <p:nvSpPr>
            <p:cNvPr id="100" name="Rectangle 99"/>
            <p:cNvSpPr/>
            <p:nvPr/>
          </p:nvSpPr>
          <p:spPr>
            <a:xfrm>
              <a:off x="5645322" y="620688"/>
              <a:ext cx="1737360" cy="266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ไม่อยู่ในธรรมาภิบาล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645321" y="940252"/>
              <a:ext cx="1737360" cy="144016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t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ไม่ระงับยับยั้ง/ไม่ลงโทษ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5457056" y="796236"/>
              <a:ext cx="106243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561657" y="751511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563213" y="746513"/>
              <a:ext cx="0" cy="32004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561657" y="1068502"/>
              <a:ext cx="83666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105"/>
          <p:cNvSpPr/>
          <p:nvPr/>
        </p:nvSpPr>
        <p:spPr>
          <a:xfrm>
            <a:off x="6843798" y="1821175"/>
            <a:ext cx="720080" cy="1152128"/>
          </a:xfrm>
          <a:prstGeom prst="rect">
            <a:avLst/>
          </a:prstGeom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1400" b="1" dirty="0">
                <a:latin typeface="TH SarabunIT๙" pitchFamily="34" charset="-34"/>
                <a:cs typeface="TH SarabunIT๙" pitchFamily="34" charset="-34"/>
              </a:rPr>
              <a:t>- ปกครอง</a:t>
            </a:r>
          </a:p>
          <a:p>
            <a:pPr>
              <a:buFontTx/>
              <a:buChar char="-"/>
            </a:pPr>
            <a:r>
              <a:rPr lang="th-TH" sz="1400" b="1" dirty="0">
                <a:latin typeface="TH SarabunIT๙" pitchFamily="34" charset="-34"/>
                <a:cs typeface="TH SarabunIT๙" pitchFamily="34" charset="-34"/>
              </a:rPr>
              <a:t> วินัย</a:t>
            </a:r>
          </a:p>
          <a:p>
            <a:pPr>
              <a:buFontTx/>
              <a:buChar char="-"/>
            </a:pPr>
            <a:r>
              <a:rPr lang="th-TH" sz="1400" b="1" dirty="0">
                <a:latin typeface="TH SarabunIT๙" pitchFamily="34" charset="-34"/>
                <a:cs typeface="TH SarabunIT๙" pitchFamily="34" charset="-34"/>
              </a:rPr>
              <a:t> ละเมิด</a:t>
            </a:r>
          </a:p>
          <a:p>
            <a:pPr>
              <a:buFontTx/>
              <a:buChar char="-"/>
            </a:pPr>
            <a:r>
              <a:rPr lang="th-TH" sz="1400" b="1" dirty="0">
                <a:latin typeface="TH SarabunIT๙" pitchFamily="34" charset="-34"/>
                <a:cs typeface="TH SarabunIT๙" pitchFamily="34" charset="-34"/>
              </a:rPr>
              <a:t> อาญา</a:t>
            </a:r>
          </a:p>
          <a:p>
            <a:pPr>
              <a:buFontTx/>
              <a:buChar char="-"/>
            </a:pPr>
            <a:r>
              <a:rPr lang="th-TH" sz="1400" b="1" dirty="0">
                <a:latin typeface="TH SarabunIT๙" pitchFamily="34" charset="-34"/>
                <a:cs typeface="TH SarabunIT๙" pitchFamily="34" charset="-34"/>
              </a:rPr>
              <a:t> แพ่ง</a:t>
            </a:r>
            <a:endParaRPr lang="en-US" sz="1400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8" name="Group 106"/>
          <p:cNvGrpSpPr/>
          <p:nvPr/>
        </p:nvGrpSpPr>
        <p:grpSpPr>
          <a:xfrm>
            <a:off x="2451310" y="3347853"/>
            <a:ext cx="1554480" cy="1170319"/>
            <a:chOff x="1712640" y="642294"/>
            <a:chExt cx="1687717" cy="1579908"/>
          </a:xfrm>
        </p:grpSpPr>
        <p:sp>
          <p:nvSpPr>
            <p:cNvPr id="108" name="Rectangle 107"/>
            <p:cNvSpPr/>
            <p:nvPr/>
          </p:nvSpPr>
          <p:spPr>
            <a:xfrm>
              <a:off x="2032205" y="642294"/>
              <a:ext cx="1368152" cy="36004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กลไกการปฏิบัติ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32204" y="1862162"/>
              <a:ext cx="1368152" cy="36004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กลไกการลงโทษ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1712640" y="1268760"/>
              <a:ext cx="182880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888188" y="2024509"/>
              <a:ext cx="14401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888188" y="818902"/>
              <a:ext cx="14401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886116" y="815429"/>
              <a:ext cx="0" cy="1212354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30"/>
          <p:cNvGrpSpPr/>
          <p:nvPr/>
        </p:nvGrpSpPr>
        <p:grpSpPr>
          <a:xfrm>
            <a:off x="4003954" y="3131829"/>
            <a:ext cx="2752070" cy="864096"/>
            <a:chOff x="3049260" y="3068960"/>
            <a:chExt cx="2752070" cy="864096"/>
          </a:xfrm>
        </p:grpSpPr>
        <p:sp>
          <p:nvSpPr>
            <p:cNvPr id="116" name="Rectangle 115"/>
            <p:cNvSpPr/>
            <p:nvPr/>
          </p:nvSpPr>
          <p:spPr>
            <a:xfrm>
              <a:off x="3237526" y="3212976"/>
              <a:ext cx="635354" cy="2667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บริหาร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237525" y="3594348"/>
              <a:ext cx="635354" cy="2667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ปฏิบัติ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3049260" y="3429000"/>
              <a:ext cx="106243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153861" y="3343799"/>
              <a:ext cx="8366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155417" y="3338801"/>
              <a:ext cx="0" cy="32004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3153861" y="3660790"/>
              <a:ext cx="8366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4073138" y="3068960"/>
              <a:ext cx="1728192" cy="864096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- ต้องทำหน้าที่</a:t>
              </a:r>
            </a:p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- ต้องอยู่ในธรรมาภิบาล</a:t>
              </a:r>
            </a:p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- ต้องจริงจัง/ต่อเนื่อง</a:t>
              </a:r>
              <a:endParaRPr lang="en-US" sz="1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>
              <a:off x="3960654" y="3533601"/>
              <a:ext cx="106243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3960654" y="3356992"/>
              <a:ext cx="0" cy="36576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872880" y="3717032"/>
              <a:ext cx="8366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872880" y="3356992"/>
              <a:ext cx="83666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1"/>
          <p:cNvGrpSpPr/>
          <p:nvPr/>
        </p:nvGrpSpPr>
        <p:grpSpPr>
          <a:xfrm>
            <a:off x="4019720" y="4260308"/>
            <a:ext cx="2896086" cy="266700"/>
            <a:chOff x="3065026" y="4386436"/>
            <a:chExt cx="2896086" cy="266700"/>
          </a:xfrm>
        </p:grpSpPr>
        <p:sp>
          <p:nvSpPr>
            <p:cNvPr id="129" name="Rectangle 128"/>
            <p:cNvSpPr/>
            <p:nvPr/>
          </p:nvSpPr>
          <p:spPr>
            <a:xfrm>
              <a:off x="3192215" y="4386436"/>
              <a:ext cx="2768897" cy="2667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ส่วนราชการ/กลไกตรวจสอบ อัยการ ศาล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3065026" y="4509120"/>
              <a:ext cx="132647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6"/>
          <p:cNvGrpSpPr/>
          <p:nvPr/>
        </p:nvGrpSpPr>
        <p:grpSpPr>
          <a:xfrm>
            <a:off x="6787556" y="3014840"/>
            <a:ext cx="928722" cy="1368152"/>
            <a:chOff x="5832862" y="3014840"/>
            <a:chExt cx="928722" cy="1368152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6753200" y="3014840"/>
              <a:ext cx="0" cy="1368152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5961112" y="4382992"/>
              <a:ext cx="800472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5832862" y="3590904"/>
              <a:ext cx="914400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48"/>
          <p:cNvGrpSpPr/>
          <p:nvPr/>
        </p:nvGrpSpPr>
        <p:grpSpPr>
          <a:xfrm>
            <a:off x="2474959" y="4941168"/>
            <a:ext cx="2448088" cy="1706860"/>
            <a:chOff x="1520265" y="4941168"/>
            <a:chExt cx="2448088" cy="1706860"/>
          </a:xfrm>
        </p:grpSpPr>
        <p:sp>
          <p:nvSpPr>
            <p:cNvPr id="141" name="Rectangle 140"/>
            <p:cNvSpPr/>
            <p:nvPr/>
          </p:nvSpPr>
          <p:spPr>
            <a:xfrm>
              <a:off x="1814602" y="4941168"/>
              <a:ext cx="2130287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ความเข้มแข็งของกลไกภาครัฐ</a:t>
              </a:r>
              <a:endParaRPr lang="en-US" sz="1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838066" y="5733256"/>
              <a:ext cx="2130287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ความร่วมมือจากทุกภาคส่วน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1520265" y="5765264"/>
              <a:ext cx="168443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1681954" y="6541110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1681954" y="5071991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680047" y="5077300"/>
              <a:ext cx="0" cy="146304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1797590" y="6381328"/>
              <a:ext cx="2130287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มาตรการ กลไก เครื่องมือ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1687930" y="5877272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9"/>
          <p:cNvGrpSpPr/>
          <p:nvPr/>
        </p:nvGrpSpPr>
        <p:grpSpPr>
          <a:xfrm>
            <a:off x="4899582" y="4725144"/>
            <a:ext cx="1216253" cy="586264"/>
            <a:chOff x="4240803" y="5453608"/>
            <a:chExt cx="1216253" cy="586264"/>
          </a:xfrm>
        </p:grpSpPr>
        <p:sp>
          <p:nvSpPr>
            <p:cNvPr id="151" name="Rectangle 150"/>
            <p:cNvSpPr/>
            <p:nvPr/>
          </p:nvSpPr>
          <p:spPr>
            <a:xfrm>
              <a:off x="4541444" y="5453608"/>
              <a:ext cx="906151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ปราบปราม</a:t>
              </a:r>
              <a:endParaRPr lang="en-US" sz="1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4240803" y="5805264"/>
              <a:ext cx="168443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408796" y="5584431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414771" y="5581858"/>
              <a:ext cx="0" cy="32004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ectangle 156"/>
            <p:cNvSpPr/>
            <p:nvPr/>
          </p:nvSpPr>
          <p:spPr>
            <a:xfrm>
              <a:off x="4550905" y="5773172"/>
              <a:ext cx="906151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ป้องกัน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4414772" y="5895856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70"/>
          <p:cNvGrpSpPr/>
          <p:nvPr/>
        </p:nvGrpSpPr>
        <p:grpSpPr>
          <a:xfrm>
            <a:off x="4923231" y="5373216"/>
            <a:ext cx="1681701" cy="865157"/>
            <a:chOff x="3968537" y="5532998"/>
            <a:chExt cx="1681701" cy="865157"/>
          </a:xfrm>
        </p:grpSpPr>
        <p:sp>
          <p:nvSpPr>
            <p:cNvPr id="163" name="Rectangle 162"/>
            <p:cNvSpPr/>
            <p:nvPr/>
          </p:nvSpPr>
          <p:spPr>
            <a:xfrm>
              <a:off x="4269177" y="5532998"/>
              <a:ext cx="1371600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ประชาชน</a:t>
              </a:r>
              <a:endParaRPr lang="en-US" sz="1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>
              <a:off x="3968537" y="6037054"/>
              <a:ext cx="168443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4136530" y="5648055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142505" y="5645482"/>
              <a:ext cx="0" cy="59436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4278638" y="5836796"/>
              <a:ext cx="1371600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เอกชน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4142506" y="5959480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ctangle 168"/>
            <p:cNvSpPr/>
            <p:nvPr/>
          </p:nvSpPr>
          <p:spPr>
            <a:xfrm>
              <a:off x="4278638" y="6131455"/>
              <a:ext cx="1371600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ประชาสังคม ฯลฯ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70" name="Straight Connector 169"/>
            <p:cNvCxnSpPr/>
            <p:nvPr/>
          </p:nvCxnSpPr>
          <p:spPr>
            <a:xfrm>
              <a:off x="4142506" y="6254139"/>
              <a:ext cx="132647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75"/>
          <p:cNvGrpSpPr/>
          <p:nvPr/>
        </p:nvGrpSpPr>
        <p:grpSpPr>
          <a:xfrm>
            <a:off x="4880992" y="6093296"/>
            <a:ext cx="3543097" cy="720080"/>
            <a:chOff x="3744630" y="6093296"/>
            <a:chExt cx="3543097" cy="720080"/>
          </a:xfrm>
        </p:grpSpPr>
        <p:sp>
          <p:nvSpPr>
            <p:cNvPr id="173" name="Rectangle 172"/>
            <p:cNvSpPr/>
            <p:nvPr/>
          </p:nvSpPr>
          <p:spPr>
            <a:xfrm>
              <a:off x="4144085" y="6381328"/>
              <a:ext cx="1528995" cy="266700"/>
            </a:xfrm>
            <a:prstGeom prst="rect">
              <a:avLst/>
            </a:prstGeom>
            <a:ln w="1905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800" b="1" dirty="0">
                  <a:latin typeface="TH SarabunIT๙" pitchFamily="34" charset="-34"/>
                  <a:cs typeface="TH SarabunIT๙" pitchFamily="34" charset="-34"/>
                </a:rPr>
                <a:t>ต้องมีประสิทธิภาพ</a:t>
              </a:r>
              <a:endParaRPr lang="en-US" sz="11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74" name="Straight Connector 173"/>
            <p:cNvCxnSpPr/>
            <p:nvPr/>
          </p:nvCxnSpPr>
          <p:spPr>
            <a:xfrm flipV="1">
              <a:off x="3744630" y="6504012"/>
              <a:ext cx="365760" cy="0"/>
            </a:xfrm>
            <a:prstGeom prst="line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5703551" y="6093296"/>
              <a:ext cx="1584176" cy="720080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r>
                <a:rPr lang="th-TH" sz="1400" b="1" dirty="0">
                  <a:latin typeface="TH SarabunIT๙" pitchFamily="34" charset="-34"/>
                  <a:cs typeface="TH SarabunIT๙" pitchFamily="34" charset="-34"/>
                </a:rPr>
                <a:t>- สอดคล้องกับปัญหา</a:t>
              </a:r>
            </a:p>
            <a:p>
              <a:pPr>
                <a:buFontTx/>
                <a:buChar char="-"/>
              </a:pPr>
              <a:r>
                <a:rPr lang="th-TH" sz="1400" b="1" dirty="0">
                  <a:latin typeface="TH SarabunIT๙" pitchFamily="34" charset="-34"/>
                  <a:cs typeface="TH SarabunIT๙" pitchFamily="34" charset="-34"/>
                </a:rPr>
                <a:t> ครอบคลุมปัจจัยปัญหา</a:t>
              </a:r>
            </a:p>
            <a:p>
              <a:pPr>
                <a:buFontTx/>
                <a:buChar char="-"/>
              </a:pPr>
              <a:r>
                <a:rPr lang="th-TH" sz="1400" b="1" dirty="0">
                  <a:latin typeface="TH SarabunIT๙" pitchFamily="34" charset="-34"/>
                  <a:cs typeface="TH SarabunIT๙" pitchFamily="34" charset="-34"/>
                </a:rPr>
                <a:t> ยืดหยุ่น/ปรับได้</a:t>
              </a:r>
            </a:p>
          </p:txBody>
        </p:sp>
      </p:grpSp>
      <p:sp>
        <p:nvSpPr>
          <p:cNvPr id="179" name="Content Placeholder 2"/>
          <p:cNvSpPr>
            <a:spLocks noGrp="1"/>
          </p:cNvSpPr>
          <p:nvPr>
            <p:ph idx="1"/>
          </p:nvPr>
        </p:nvSpPr>
        <p:spPr>
          <a:xfrm>
            <a:off x="8625408" y="6348454"/>
            <a:ext cx="1368152" cy="824962"/>
          </a:xfrm>
        </p:spPr>
        <p:txBody>
          <a:bodyPr>
            <a:noAutofit/>
          </a:bodyPr>
          <a:lstStyle/>
          <a:p>
            <a:pPr marL="341313" indent="-285750">
              <a:spcBef>
                <a:spcPts val="0"/>
              </a:spcBef>
              <a:buNone/>
            </a:pPr>
            <a:r>
              <a:rPr lang="th-TH" sz="1100" b="1" dirty="0">
                <a:latin typeface="TH SarabunIT๙" pitchFamily="34" charset="-34"/>
                <a:cs typeface="TH SarabunIT๙" pitchFamily="34" charset="-34"/>
              </a:rPr>
              <a:t>นายประยงค์  ปรียาจิตต์</a:t>
            </a:r>
          </a:p>
          <a:p>
            <a:pPr marL="341313" indent="-285750">
              <a:spcBef>
                <a:spcPts val="0"/>
              </a:spcBef>
              <a:buNone/>
            </a:pPr>
            <a:r>
              <a:rPr lang="th-TH" sz="1100" b="1" dirty="0">
                <a:latin typeface="TH SarabunIT๙" pitchFamily="34" charset="-34"/>
                <a:cs typeface="TH SarabunIT๙" pitchFamily="34" charset="-34"/>
              </a:rPr>
              <a:t>กรรมการและเลขานุการฯ</a:t>
            </a:r>
            <a:endParaRPr lang="en-US" sz="11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4" name="ตัวยึดหมายเลขภาพนิ่ง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0FF-BB2B-4CC6-88CE-18734DDD462C}" type="slidenum">
              <a:rPr lang="th-TH" smtClean="0"/>
              <a:pPr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3602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4568" y="1295400"/>
            <a:ext cx="358363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6600" b="1" dirty="0"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การลดปัญหา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4568" y="3200400"/>
            <a:ext cx="358363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6000" b="1" dirty="0">
                <a:latin typeface="TH SarabunIT๙" pitchFamily="34" charset="-34"/>
                <a:cs typeface="TH SarabunIT๙" pitchFamily="34" charset="-34"/>
              </a:rPr>
              <a:t>๒.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การควบคุมปัจจัยปัญหา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4568" y="5029200"/>
            <a:ext cx="301752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6000" b="1" dirty="0"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การเฝ้าระวังปัญหา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133"/>
          <p:cNvGrpSpPr/>
          <p:nvPr/>
        </p:nvGrpSpPr>
        <p:grpSpPr>
          <a:xfrm>
            <a:off x="831717" y="1676400"/>
            <a:ext cx="232851" cy="1968624"/>
            <a:chOff x="1119749" y="1484784"/>
            <a:chExt cx="376867" cy="2160240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1130856" y="3645024"/>
              <a:ext cx="365760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130856" y="1484784"/>
              <a:ext cx="365760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119749" y="1484784"/>
              <a:ext cx="0" cy="216024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/>
          <p:nvPr/>
        </p:nvGrpSpPr>
        <p:grpSpPr>
          <a:xfrm>
            <a:off x="344488" y="2636912"/>
            <a:ext cx="685800" cy="2849488"/>
            <a:chOff x="632520" y="2636912"/>
            <a:chExt cx="685800" cy="2849488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632520" y="5486400"/>
              <a:ext cx="685800" cy="0"/>
            </a:xfrm>
            <a:prstGeom prst="line">
              <a:avLst/>
            </a:prstGeom>
            <a:ln w="28575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32520" y="2636912"/>
              <a:ext cx="0" cy="2849488"/>
            </a:xfrm>
            <a:prstGeom prst="line">
              <a:avLst/>
            </a:prstGeom>
            <a:ln w="28575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32520" y="2636912"/>
              <a:ext cx="457200" cy="0"/>
            </a:xfrm>
            <a:prstGeom prst="line">
              <a:avLst/>
            </a:prstGeom>
            <a:ln w="28575">
              <a:solidFill>
                <a:srgbClr val="FF66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93"/>
          <p:cNvGrpSpPr/>
          <p:nvPr/>
        </p:nvGrpSpPr>
        <p:grpSpPr>
          <a:xfrm>
            <a:off x="5601072" y="2133600"/>
            <a:ext cx="3960440" cy="2735560"/>
            <a:chOff x="5601072" y="2133600"/>
            <a:chExt cx="3960440" cy="2735560"/>
          </a:xfrm>
        </p:grpSpPr>
        <p:sp>
          <p:nvSpPr>
            <p:cNvPr id="135" name="Rectangle 134"/>
            <p:cNvSpPr/>
            <p:nvPr/>
          </p:nvSpPr>
          <p:spPr>
            <a:xfrm>
              <a:off x="5601072" y="2133600"/>
              <a:ext cx="3960440" cy="719336"/>
            </a:xfrm>
            <a:prstGeom prst="rect">
              <a:avLst/>
            </a:prstGeom>
            <a:solidFill>
              <a:srgbClr val="FFEFFF"/>
            </a:solidFill>
            <a:ln w="38100">
              <a:solidFill>
                <a:srgbClr val="FF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9" tIns="45714" rIns="91429" bIns="45714" rtlCol="0" anchor="b"/>
            <a:lstStyle/>
            <a:p>
              <a:r>
                <a:rPr lang="th-TH" sz="5400" b="1" dirty="0">
                  <a:latin typeface="TH SarabunIT๙" pitchFamily="34" charset="-34"/>
                  <a:cs typeface="TH SarabunIT๙" pitchFamily="34" charset="-34"/>
                </a:rPr>
                <a:t>๔. </a:t>
              </a:r>
              <a:r>
                <a:rPr lang="th-TH" sz="2800" b="1" dirty="0">
                  <a:latin typeface="TH SarabunIT๙" pitchFamily="34" charset="-34"/>
                  <a:cs typeface="TH SarabunIT๙" pitchFamily="34" charset="-34"/>
                </a:rPr>
                <a:t>การขับเคลื่อนกลไก/การปฏิบัติ</a:t>
              </a:r>
              <a:endParaRPr lang="en-US" sz="28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601072" y="2852936"/>
              <a:ext cx="3960440" cy="2016224"/>
            </a:xfrm>
            <a:prstGeom prst="rect">
              <a:avLst/>
            </a:prstGeom>
            <a:ln w="38100">
              <a:solidFill>
                <a:srgbClr val="FF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9" tIns="45714" rIns="91429" bIns="45714" rtlCol="0" anchor="t"/>
            <a:lstStyle/>
            <a:p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กลไก</a:t>
              </a:r>
              <a:r>
                <a:rPr lang="en-US" sz="2000" b="1" dirty="0">
                  <a:latin typeface="TH SarabunIT๙" pitchFamily="34" charset="-34"/>
                  <a:cs typeface="TH SarabunIT๙" pitchFamily="34" charset="-34"/>
                </a:rPr>
                <a:t>      </a:t>
              </a:r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  </a:t>
              </a:r>
              <a:r>
                <a:rPr lang="en-US" sz="2000" b="1" dirty="0"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คตช.            ศอตช.              ศปท.</a:t>
              </a:r>
            </a:p>
            <a:p>
              <a:endParaRPr lang="th-TH" sz="2000" b="1" dirty="0">
                <a:latin typeface="TH SarabunIT๙" pitchFamily="34" charset="-34"/>
                <a:cs typeface="TH SarabunIT๙" pitchFamily="34" charset="-34"/>
              </a:endParaRPr>
            </a:p>
            <a:p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กิจกรรม     สั่งการ          ประสาน          รวบรวม</a:t>
              </a:r>
            </a:p>
            <a:p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              สนับสนุน        กระตุ้น            รายงาน</a:t>
              </a:r>
            </a:p>
            <a:p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  	                 ติดตาม</a:t>
              </a:r>
            </a:p>
            <a:p>
              <a:r>
                <a:rPr lang="th-TH" sz="2000" b="1" dirty="0">
                  <a:latin typeface="TH SarabunIT๙" pitchFamily="34" charset="-34"/>
                  <a:cs typeface="TH SarabunIT๙" pitchFamily="34" charset="-34"/>
                </a:rPr>
                <a:t>	                 รายงาน</a:t>
              </a:r>
              <a:endParaRPr lang="en-US" sz="1400" b="1" dirty="0"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6152426" y="3109436"/>
              <a:ext cx="326896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298054" y="3693383"/>
              <a:ext cx="182880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7096413" y="3693383"/>
              <a:ext cx="365760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7041232" y="3101553"/>
              <a:ext cx="365760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8259648" y="3093670"/>
              <a:ext cx="365760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275414" y="3693383"/>
              <a:ext cx="365760" cy="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8985448" y="3221920"/>
              <a:ext cx="0" cy="36004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833320" y="3221920"/>
              <a:ext cx="0" cy="36004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753200" y="3221920"/>
              <a:ext cx="0" cy="360040"/>
            </a:xfrm>
            <a:prstGeom prst="line">
              <a:avLst/>
            </a:prstGeom>
            <a:ln w="1905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2"/>
          <p:cNvGrpSpPr/>
          <p:nvPr/>
        </p:nvGrpSpPr>
        <p:grpSpPr>
          <a:xfrm>
            <a:off x="4648201" y="1676400"/>
            <a:ext cx="894212" cy="1968624"/>
            <a:chOff x="4150948" y="1484784"/>
            <a:chExt cx="1398998" cy="216024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4150948" y="3645024"/>
              <a:ext cx="658036" cy="0"/>
            </a:xfrm>
            <a:prstGeom prst="line">
              <a:avLst/>
            </a:prstGeom>
            <a:ln w="28575">
              <a:solidFill>
                <a:srgbClr val="FF33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4808984" y="1484784"/>
              <a:ext cx="0" cy="2160240"/>
            </a:xfrm>
            <a:prstGeom prst="line">
              <a:avLst/>
            </a:prstGeom>
            <a:ln w="28575">
              <a:solidFill>
                <a:srgbClr val="FF33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4160912" y="1484784"/>
              <a:ext cx="658036" cy="0"/>
            </a:xfrm>
            <a:prstGeom prst="line">
              <a:avLst/>
            </a:prstGeom>
            <a:ln w="28575">
              <a:solidFill>
                <a:srgbClr val="FF33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4829866" y="2571804"/>
              <a:ext cx="720080" cy="0"/>
            </a:xfrm>
            <a:prstGeom prst="line">
              <a:avLst/>
            </a:prstGeom>
            <a:ln w="28575">
              <a:solidFill>
                <a:srgbClr val="FF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1"/>
          <p:cNvGrpSpPr/>
          <p:nvPr/>
        </p:nvGrpSpPr>
        <p:grpSpPr>
          <a:xfrm>
            <a:off x="2144688" y="4941168"/>
            <a:ext cx="5544616" cy="1296144"/>
            <a:chOff x="2144688" y="4941168"/>
            <a:chExt cx="5544616" cy="1296144"/>
          </a:xfrm>
        </p:grpSpPr>
        <p:cxnSp>
          <p:nvCxnSpPr>
            <p:cNvPr id="183" name="Straight Connector 182"/>
            <p:cNvCxnSpPr/>
            <p:nvPr/>
          </p:nvCxnSpPr>
          <p:spPr>
            <a:xfrm>
              <a:off x="2144688" y="6237312"/>
              <a:ext cx="5544616" cy="0"/>
            </a:xfrm>
            <a:prstGeom prst="line">
              <a:avLst/>
            </a:prstGeom>
            <a:ln w="28575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2144688" y="5949280"/>
              <a:ext cx="0" cy="288032"/>
            </a:xfrm>
            <a:prstGeom prst="line">
              <a:avLst/>
            </a:prstGeom>
            <a:ln w="28575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7689304" y="4941168"/>
              <a:ext cx="0" cy="1296144"/>
            </a:xfrm>
            <a:prstGeom prst="line">
              <a:avLst/>
            </a:prstGeom>
            <a:ln w="28575">
              <a:solidFill>
                <a:srgbClr val="FF66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Content Placeholder 2"/>
          <p:cNvSpPr>
            <a:spLocks noGrp="1"/>
          </p:cNvSpPr>
          <p:nvPr>
            <p:ph idx="1"/>
          </p:nvPr>
        </p:nvSpPr>
        <p:spPr>
          <a:xfrm>
            <a:off x="8481392" y="6309320"/>
            <a:ext cx="1368152" cy="824962"/>
          </a:xfrm>
        </p:spPr>
        <p:txBody>
          <a:bodyPr>
            <a:noAutofit/>
          </a:bodyPr>
          <a:lstStyle/>
          <a:p>
            <a:pPr marL="341313" indent="-285750">
              <a:spcBef>
                <a:spcPts val="0"/>
              </a:spcBef>
              <a:buNone/>
            </a:pPr>
            <a:r>
              <a:rPr lang="th-TH" sz="1200" b="1" dirty="0">
                <a:latin typeface="TH SarabunIT๙" pitchFamily="34" charset="-34"/>
                <a:cs typeface="TH SarabunIT๙" pitchFamily="34" charset="-34"/>
              </a:rPr>
              <a:t>นายประยงค์  ปรียาจิตต์</a:t>
            </a:r>
          </a:p>
          <a:p>
            <a:pPr marL="341313" indent="-285750">
              <a:spcBef>
                <a:spcPts val="0"/>
              </a:spcBef>
              <a:buNone/>
            </a:pPr>
            <a:r>
              <a:rPr lang="th-TH" sz="1200" b="1" dirty="0">
                <a:latin typeface="TH SarabunIT๙" pitchFamily="34" charset="-34"/>
                <a:cs typeface="TH SarabunIT๙" pitchFamily="34" charset="-34"/>
              </a:rPr>
              <a:t>กรรมการและเลขานุการฯ</a:t>
            </a:r>
            <a:endParaRPr lang="en-US" sz="1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7" name="Snip Diagonal Corner Rectangle 36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กรอบการแก้ไขปัญหา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6" name="ตัวยึดหมายเลขภาพนิ่ง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6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2139" y="553492"/>
            <a:ext cx="4201723" cy="720080"/>
          </a:xfrm>
          <a:prstGeom prst="rect">
            <a:avLst/>
          </a:prstGeom>
          <a:solidFill>
            <a:srgbClr val="FFFF99"/>
          </a:solidFill>
          <a:ln w="28575">
            <a:solidFill>
              <a:srgbClr val="FFCC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กลไกสังคม </a:t>
            </a:r>
            <a:endParaRPr lang="af-ZA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เครือข่ายประชาชน/เอกชน/ประชาสังคม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6856" y="3796924"/>
            <a:ext cx="2592288" cy="64018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 ติดตาม แก้ไข</a:t>
            </a:r>
          </a:p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ศอตช./ศปท./ส่วนราชการ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-27384"/>
            <a:ext cx="9906000" cy="48458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กลไก สังคม ขับเคลื่อน ธรรมาภิบาล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88904" y="1640300"/>
            <a:ext cx="1728192" cy="648072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๑. เฝ้าระวัง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5" name="Up Arrow 24"/>
          <p:cNvSpPr/>
          <p:nvPr/>
        </p:nvSpPr>
        <p:spPr>
          <a:xfrm rot="10800000">
            <a:off x="4736976" y="1312168"/>
            <a:ext cx="432048" cy="288032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000672" y="2187099"/>
            <a:ext cx="1728192" cy="648072"/>
          </a:xfrm>
          <a:prstGeom prst="ellips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๒. แจ้งให้รู้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36876" y="2797443"/>
            <a:ext cx="2232248" cy="648072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๓. กระตุ้นให้ทำ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33120" y="2251224"/>
            <a:ext cx="2232248" cy="648072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๔. ลงโทษให้เห็น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4" name="Up Arrow 33"/>
          <p:cNvSpPr/>
          <p:nvPr/>
        </p:nvSpPr>
        <p:spPr>
          <a:xfrm rot="14050521">
            <a:off x="3666781" y="1986498"/>
            <a:ext cx="432048" cy="42307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Up Arrow 34"/>
          <p:cNvSpPr/>
          <p:nvPr/>
        </p:nvSpPr>
        <p:spPr>
          <a:xfrm rot="7540478">
            <a:off x="5778125" y="2009625"/>
            <a:ext cx="432048" cy="42307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Up Arrow 36"/>
          <p:cNvSpPr/>
          <p:nvPr/>
        </p:nvSpPr>
        <p:spPr>
          <a:xfrm rot="10800000">
            <a:off x="4736976" y="2331115"/>
            <a:ext cx="432048" cy="4320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Up Arrow 37"/>
          <p:cNvSpPr/>
          <p:nvPr/>
        </p:nvSpPr>
        <p:spPr>
          <a:xfrm rot="10800000">
            <a:off x="4729227" y="3475473"/>
            <a:ext cx="432048" cy="288032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Up Arrow 38"/>
          <p:cNvSpPr/>
          <p:nvPr/>
        </p:nvSpPr>
        <p:spPr>
          <a:xfrm rot="8427735">
            <a:off x="2856944" y="2793662"/>
            <a:ext cx="432048" cy="124847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Up Arrow 39"/>
          <p:cNvSpPr/>
          <p:nvPr/>
        </p:nvSpPr>
        <p:spPr>
          <a:xfrm rot="13567008">
            <a:off x="6585582" y="2817116"/>
            <a:ext cx="432048" cy="124847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16496" y="4077072"/>
            <a:ext cx="2232248" cy="2520280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แจ้งให้รู้ว่า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๑. มีความผิด/ทุจริต/ส่อว่าจะทุจริต/เกิดขึ้น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๒. อยู่ในอำนาจหน้าที่</a:t>
            </a:r>
          </a:p>
          <a:p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af-ZA" sz="1800" b="1" dirty="0"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กม.กำหนดให้หน่วยงานใดมีหน้าที่อะไร/เมื่อทราบว่ามีปัญหาต้องรีบดำเนินการ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36876" y="4713783"/>
            <a:ext cx="2196244" cy="2060848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ต้องรีบแก้ไข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ตรวจสอบ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งาน/ข้อร้องเรียน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คน/พฤติการณ์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แก้ไข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งาน</a:t>
            </a:r>
            <a:r>
              <a:rPr lang="th-TH" sz="1800" b="1">
                <a:latin typeface="TH SarabunIT๙" pitchFamily="34" charset="-34"/>
                <a:cs typeface="TH SarabunIT๙" pitchFamily="34" charset="-34"/>
              </a:rPr>
              <a:t>/ความเดือดร้อน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คน/ปรับพฤติกรรม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20752" y="4293096"/>
            <a:ext cx="864096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76736" y="39957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ตรวจสอบ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4889376" y="4452878"/>
            <a:ext cx="0" cy="256032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20952" y="44124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แก้ไข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473280" y="4077072"/>
            <a:ext cx="2232248" cy="2664296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ต้องรีบดำเนินการ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มาตรการทางปกครอง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มาตรการทางวินัย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มาตรการทางอาญา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มาตรการอื่นๆ (ภาษี, ริบทรัพย์ ฯลฯ)</a:t>
            </a:r>
            <a:endParaRPr lang="af-ZA" sz="1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5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af-ZA" sz="1800" b="1" dirty="0">
                <a:latin typeface="TH SarabunIT๙" pitchFamily="34" charset="-34"/>
                <a:cs typeface="TH SarabunIT๙" pitchFamily="34" charset="-34"/>
              </a:rPr>
              <a:t>*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เป็นอำนาจหน้าที่</a:t>
            </a:r>
          </a:p>
          <a:p>
            <a:pPr marL="284163" indent="117475">
              <a:buFont typeface="Arial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หัวหน้าส่วนราชการ</a:t>
            </a:r>
          </a:p>
          <a:p>
            <a:pPr marL="284163" indent="117475">
              <a:buFont typeface="Arial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ปปช./ปปท.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77136" y="39957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ดำเนินการ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6321152" y="4293096"/>
            <a:ext cx="1097280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ตัวยึดหมายเลขภาพนิ่ง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01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926845" y="1354088"/>
            <a:ext cx="2052310" cy="1008112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จริงจัง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32820" y="5562600"/>
            <a:ext cx="3240360" cy="824216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ธรรมาภิบาล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Up Arrow 21"/>
          <p:cNvSpPr/>
          <p:nvPr/>
        </p:nvSpPr>
        <p:spPr>
          <a:xfrm rot="10800000">
            <a:off x="4592960" y="4876800"/>
            <a:ext cx="720080" cy="576000"/>
          </a:xfrm>
          <a:prstGeom prst="upArrow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b="1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953000" y="2422902"/>
            <a:ext cx="0" cy="128016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1" name="Oval 30"/>
          <p:cNvSpPr/>
          <p:nvPr/>
        </p:nvSpPr>
        <p:spPr>
          <a:xfrm>
            <a:off x="914400" y="2438400"/>
            <a:ext cx="2052310" cy="1008112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ต่อเนื่อง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25208" y="2372544"/>
            <a:ext cx="2052310" cy="1008112"/>
          </a:xfrm>
          <a:prstGeom prst="ellipse">
            <a:avLst/>
          </a:prstGeom>
          <a:solidFill>
            <a:srgbClr val="FFFF99"/>
          </a:solidFill>
          <a:ln w="28575">
            <a:solidFill>
              <a:srgbClr val="FF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เปิดเผย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926845" y="3740696"/>
            <a:ext cx="2052310" cy="1008112"/>
          </a:xfrm>
          <a:prstGeom prst="ellipse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ยั่งยืน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943600" y="3352800"/>
            <a:ext cx="1368152" cy="720080"/>
          </a:xfrm>
          <a:prstGeom prst="line">
            <a:avLst/>
          </a:prstGeom>
          <a:solidFill>
            <a:srgbClr val="FFFF99"/>
          </a:solidFill>
          <a:ln w="28575">
            <a:solidFill>
              <a:srgbClr val="FFCC00"/>
            </a:solidFill>
            <a:headEnd type="triangle" w="lg" len="lg"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2666256" y="3352800"/>
            <a:ext cx="1296144" cy="72008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3" name="Snip Diagonal Corner Rectangle 12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การขับเคลื่อน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624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ลูกศรเชื่อมต่อแบบตรง 56"/>
          <p:cNvCxnSpPr/>
          <p:nvPr/>
        </p:nvCxnSpPr>
        <p:spPr>
          <a:xfrm flipV="1">
            <a:off x="4147558" y="2133600"/>
            <a:ext cx="0" cy="838624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/>
          <p:nvPr/>
        </p:nvCxnSpPr>
        <p:spPr>
          <a:xfrm rot="5400000" flipH="1" flipV="1">
            <a:off x="1865210" y="4462664"/>
            <a:ext cx="548640" cy="10316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rot="5400000" flipH="1" flipV="1">
            <a:off x="5973650" y="2620850"/>
            <a:ext cx="1005840" cy="86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/>
          <p:nvPr/>
        </p:nvCxnSpPr>
        <p:spPr>
          <a:xfrm flipH="1">
            <a:off x="6499963" y="4495784"/>
            <a:ext cx="1720" cy="91440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/>
          <p:nvPr/>
        </p:nvCxnSpPr>
        <p:spPr>
          <a:xfrm>
            <a:off x="5066655" y="1641889"/>
            <a:ext cx="320040" cy="77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สี่เหลี่ยมมุมมน 5"/>
          <p:cNvSpPr/>
          <p:nvPr/>
        </p:nvSpPr>
        <p:spPr>
          <a:xfrm>
            <a:off x="1547788" y="3334536"/>
            <a:ext cx="1160868" cy="78581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ศอตช.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800" b="1" dirty="0" err="1">
                <a:latin typeface="TH SarabunIT๙" pitchFamily="34" charset="-34"/>
                <a:cs typeface="TH SarabunIT๙" pitchFamily="34" charset="-34"/>
              </a:rPr>
              <a:t>ปปท.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)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42627" y="1957834"/>
            <a:ext cx="1625215" cy="7286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ภาคประชาสังคม</a:t>
            </a:r>
          </a:p>
          <a:p>
            <a:pPr algn="ctr"/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(การแจ้งข้อมูลข่าวสาร)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352600" y="4774696"/>
            <a:ext cx="1547823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ภาคีเครือข่าย</a:t>
            </a:r>
          </a:p>
          <a:p>
            <a:pPr algn="ctr"/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(เฝ้าระวังการทุจริต)</a:t>
            </a:r>
          </a:p>
        </p:txBody>
      </p:sp>
      <p:sp>
        <p:nvSpPr>
          <p:cNvPr id="18" name="วงรี 17"/>
          <p:cNvSpPr/>
          <p:nvPr/>
        </p:nvSpPr>
        <p:spPr>
          <a:xfrm>
            <a:off x="3250394" y="2979056"/>
            <a:ext cx="1779997" cy="1571636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ศปท.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รับเรื่อง/ส่งต่อ/ตรวจสอบ/ติดตาม/รายงานผล</a:t>
            </a:r>
          </a:p>
        </p:txBody>
      </p:sp>
      <p:sp>
        <p:nvSpPr>
          <p:cNvPr id="23" name="สี่เหลี่ยมมุมมน 22"/>
          <p:cNvSpPr/>
          <p:nvPr/>
        </p:nvSpPr>
        <p:spPr>
          <a:xfrm>
            <a:off x="3152800" y="1213254"/>
            <a:ext cx="1881378" cy="8418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ปัญหา</a:t>
            </a:r>
          </a:p>
          <a:p>
            <a:pPr algn="ctr"/>
            <a: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ความเดือดร้อนของ </a:t>
            </a:r>
            <a:r>
              <a:rPr lang="th-TH" sz="1800" b="1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ปชช.</a:t>
            </a:r>
            <a:endParaRPr lang="th-TH" sz="1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สี่เหลี่ยมมุมมน 23"/>
          <p:cNvSpPr/>
          <p:nvPr/>
        </p:nvSpPr>
        <p:spPr>
          <a:xfrm>
            <a:off x="3095612" y="5591671"/>
            <a:ext cx="1934779" cy="8572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ปัญหา</a:t>
            </a:r>
          </a:p>
          <a:p>
            <a:pPr algn="ctr"/>
            <a: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การทุจริตประพฤติมิชอบ</a:t>
            </a: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417347" y="1271582"/>
            <a:ext cx="2321735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ส่วนราชการ/หน่วยงานภาครัฐ </a:t>
            </a:r>
            <a:br>
              <a:rPr lang="th-TH" sz="1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แก้ไขปัญหาความเดือดร้อน</a:t>
            </a: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5494738" y="5447655"/>
            <a:ext cx="2012170" cy="1143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7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ส่วนราชการ/หน่วยงานของรัฐดำเนินมาตรการทางบริหาร ปกครอง/วินัย/ส่งคดีอาญา</a:t>
            </a:r>
          </a:p>
        </p:txBody>
      </p:sp>
      <p:sp>
        <p:nvSpPr>
          <p:cNvPr id="27" name="สี่เหลี่ยมมุมมน 26"/>
          <p:cNvSpPr/>
          <p:nvPr/>
        </p:nvSpPr>
        <p:spPr>
          <a:xfrm>
            <a:off x="5649520" y="3118512"/>
            <a:ext cx="1625215" cy="1288164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ศอตช.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lvl="0" algn="ctr"/>
            <a:r>
              <a:rPr lang="th-TH" sz="1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800" b="1" dirty="0" err="1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ปปท.</a:t>
            </a:r>
            <a:r>
              <a:rPr lang="th-TH" sz="1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ctr"/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กำกับ ติดตาม ตรวจสอบ</a:t>
            </a:r>
          </a:p>
        </p:txBody>
      </p:sp>
      <p:sp>
        <p:nvSpPr>
          <p:cNvPr id="38" name="ลูกศรขวา 37"/>
          <p:cNvSpPr/>
          <p:nvPr/>
        </p:nvSpPr>
        <p:spPr>
          <a:xfrm>
            <a:off x="7320594" y="3621998"/>
            <a:ext cx="541738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3" name="ลูกศรเชื่อมต่อแบบตรง 42"/>
          <p:cNvCxnSpPr/>
          <p:nvPr/>
        </p:nvCxnSpPr>
        <p:spPr>
          <a:xfrm rot="5400000">
            <a:off x="1872088" y="3032792"/>
            <a:ext cx="548640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/>
          <p:nvPr/>
        </p:nvCxnSpPr>
        <p:spPr>
          <a:xfrm flipH="1">
            <a:off x="4114800" y="4594088"/>
            <a:ext cx="0" cy="968512"/>
          </a:xfrm>
          <a:prstGeom prst="straightConnector1">
            <a:avLst/>
          </a:prstGeom>
          <a:ln w="381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76"/>
          <p:cNvCxnSpPr/>
          <p:nvPr/>
        </p:nvCxnSpPr>
        <p:spPr>
          <a:xfrm flipV="1">
            <a:off x="5061387" y="6023719"/>
            <a:ext cx="411480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ลูกศรขวา 32"/>
          <p:cNvSpPr/>
          <p:nvPr/>
        </p:nvSpPr>
        <p:spPr>
          <a:xfrm rot="18932923">
            <a:off x="7217156" y="2923969"/>
            <a:ext cx="619129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ลูกศรขวา 33"/>
          <p:cNvSpPr/>
          <p:nvPr/>
        </p:nvSpPr>
        <p:spPr>
          <a:xfrm rot="2677489">
            <a:off x="7216832" y="4353043"/>
            <a:ext cx="619129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สี่เหลี่ยมมุมมน 34"/>
          <p:cNvSpPr/>
          <p:nvPr/>
        </p:nvSpPr>
        <p:spPr>
          <a:xfrm>
            <a:off x="7893864" y="2121800"/>
            <a:ext cx="1779997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กรณีหัวหน้าส่วนราชการแก้ไขปัญหาแล้ว </a:t>
            </a:r>
            <a:r>
              <a:rPr lang="en-US" sz="1600" dirty="0">
                <a:latin typeface="TH SarabunIT๙" pitchFamily="34" charset="-34"/>
                <a:cs typeface="TH SarabunIT๙" pitchFamily="34" charset="-34"/>
              </a:rPr>
              <a:t>: 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สั่งยุติเรื่อง</a:t>
            </a:r>
          </a:p>
        </p:txBody>
      </p:sp>
      <p:sp>
        <p:nvSpPr>
          <p:cNvPr id="36" name="สี่เหลี่ยมมุมมน 35"/>
          <p:cNvSpPr/>
          <p:nvPr/>
        </p:nvSpPr>
        <p:spPr>
          <a:xfrm>
            <a:off x="7905328" y="3118512"/>
            <a:ext cx="1779997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spc="-50" dirty="0">
                <a:latin typeface="TH SarabunIT๙" pitchFamily="34" charset="-34"/>
                <a:cs typeface="TH SarabunIT๙" pitchFamily="34" charset="-34"/>
              </a:rPr>
              <a:t>กรณีหัวหน้าส่วนราชการละเลย</a:t>
            </a:r>
            <a:r>
              <a:rPr lang="en-US" sz="16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ละเว้น </a:t>
            </a:r>
            <a:r>
              <a:rPr lang="en-US" sz="1600" dirty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ปปท.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ตรวจสอบซ้ำและทำความเห็นเสนอ ครม./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คตช.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7893864" y="4558672"/>
            <a:ext cx="1779997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กรณีพบมูลความผิดทางอาญา </a:t>
            </a:r>
            <a:r>
              <a:rPr lang="en-US" sz="1600" dirty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ส่ง 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ปปช.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1600" dirty="0" err="1">
                <a:latin typeface="TH SarabunIT๙" pitchFamily="34" charset="-34"/>
                <a:cs typeface="TH SarabunIT๙" pitchFamily="34" charset="-34"/>
              </a:rPr>
              <a:t>ปปท.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 ดำเนินการตามกฎหมาย</a:t>
            </a:r>
          </a:p>
        </p:txBody>
      </p:sp>
      <p:sp>
        <p:nvSpPr>
          <p:cNvPr id="39" name="สี่เหลี่ยมมุมมน 38"/>
          <p:cNvSpPr/>
          <p:nvPr/>
        </p:nvSpPr>
        <p:spPr>
          <a:xfrm>
            <a:off x="200474" y="3334536"/>
            <a:ext cx="1006051" cy="785818"/>
          </a:xfrm>
          <a:prstGeom prst="round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หนังสือร้องเรียน</a:t>
            </a:r>
          </a:p>
        </p:txBody>
      </p:sp>
      <p:sp>
        <p:nvSpPr>
          <p:cNvPr id="30" name="ลูกศรขวา 29"/>
          <p:cNvSpPr/>
          <p:nvPr/>
        </p:nvSpPr>
        <p:spPr>
          <a:xfrm>
            <a:off x="5090398" y="3622568"/>
            <a:ext cx="541738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>
            <a:off x="2748050" y="3622568"/>
            <a:ext cx="457200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>
            <a:off x="1239712" y="3622568"/>
            <a:ext cx="274320" cy="2857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Snip Diagonal Corner Rectangle 41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การขับเคลื่อนธรรมาภิบาลในส่วนราชการ/หน่วยงานของรัฐ</a:t>
            </a:r>
          </a:p>
        </p:txBody>
      </p:sp>
      <p:sp>
        <p:nvSpPr>
          <p:cNvPr id="40" name="ตัวยึดหมายเลขภาพนิ่ง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87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533400" y="2057400"/>
            <a:ext cx="2514600" cy="3352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- มีปัญหารุมเร้า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- ข้าราชการที่กระทำความผิดไม่เกรงกลัวต่อการลงโทษเนื่องจากกระบวนการทางอาญาใช้เวลานาน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- การลงโทษทางปกครอง/วินัยล่าช้า ไม่เกิดขึ้น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- หัวหน้าส่วนราชการละเลย/</a:t>
            </a:r>
            <a:br>
              <a:rPr lang="th-TH" sz="20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ละเว้นต่อการแก้ไขปัญหาการทุจริตในองค์กร</a:t>
            </a:r>
          </a:p>
        </p:txBody>
      </p:sp>
      <p:cxnSp>
        <p:nvCxnSpPr>
          <p:cNvPr id="60" name="ลูกศรเชื่อมต่อแบบตรง 59"/>
          <p:cNvCxnSpPr/>
          <p:nvPr/>
        </p:nvCxnSpPr>
        <p:spPr>
          <a:xfrm flipV="1">
            <a:off x="1600200" y="5410200"/>
            <a:ext cx="0" cy="381000"/>
          </a:xfrm>
          <a:prstGeom prst="straightConnector1">
            <a:avLst/>
          </a:prstGeom>
          <a:ln w="381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สี่เหลี่ยมมุมมน 38"/>
          <p:cNvSpPr/>
          <p:nvPr/>
        </p:nvSpPr>
        <p:spPr>
          <a:xfrm>
            <a:off x="533400" y="1219200"/>
            <a:ext cx="2514600" cy="685800"/>
          </a:xfrm>
          <a:prstGeom prst="round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สถานการณ์ปัญหา</a:t>
            </a:r>
          </a:p>
        </p:txBody>
      </p:sp>
      <p:sp>
        <p:nvSpPr>
          <p:cNvPr id="31" name="ลูกศรขวา 30"/>
          <p:cNvSpPr/>
          <p:nvPr/>
        </p:nvSpPr>
        <p:spPr>
          <a:xfrm>
            <a:off x="6400800" y="3124200"/>
            <a:ext cx="533400" cy="4572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>
            <a:off x="3124200" y="3181352"/>
            <a:ext cx="533400" cy="4572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Snip Diagonal Corner Rectangle 41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แนวทางการดำเนินการตามมติ ครม. 27 มีนาคม 2561</a:t>
            </a:r>
          </a:p>
        </p:txBody>
      </p:sp>
      <p:sp>
        <p:nvSpPr>
          <p:cNvPr id="40" name="ตัวยึดหมายเลขภาพนิ่ง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1" name="สี่เหลี่ยมผืนผ้า 24"/>
          <p:cNvSpPr/>
          <p:nvPr/>
        </p:nvSpPr>
        <p:spPr>
          <a:xfrm>
            <a:off x="3779004" y="2057400"/>
            <a:ext cx="2514600" cy="3352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ศอตช./ปปท. ขับเคลื่อนมติ ครม. วันที่ 27 มี.ค. 61 เพื่อแก้ไขสถานการณ์ปัญหาการทุจริตและลดความรุนแรงของสถานกาณ์โดยได้รับมอบหมายให้ไปขับเคลื่อนหน่วยงาน องค์กร ภาครัฐ ทุกภาคส่วนดำเนินการตามมติ ครม.</a:t>
            </a:r>
          </a:p>
        </p:txBody>
      </p:sp>
      <p:sp>
        <p:nvSpPr>
          <p:cNvPr id="44" name="สี่เหลี่ยมมุมมน 38"/>
          <p:cNvSpPr/>
          <p:nvPr/>
        </p:nvSpPr>
        <p:spPr>
          <a:xfrm>
            <a:off x="3779004" y="1219200"/>
            <a:ext cx="2514600" cy="685800"/>
          </a:xfrm>
          <a:prstGeom prst="round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แนวทางการแก้ไขปัญหา</a:t>
            </a:r>
          </a:p>
        </p:txBody>
      </p:sp>
      <p:sp>
        <p:nvSpPr>
          <p:cNvPr id="46" name="สี่เหลี่ยมผืนผ้า 24"/>
          <p:cNvSpPr/>
          <p:nvPr/>
        </p:nvSpPr>
        <p:spPr>
          <a:xfrm>
            <a:off x="7010400" y="2057400"/>
            <a:ext cx="2514600" cy="3352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1. ลดความรุนแรงของสถานการณ์การทุจริต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2. ข้าราชการที่กระทำผิดที่อยู่ระหว่างการตรวจสอบจะถูกตรวจสอบอย่างรวดเร็วและเฉียบขาด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3. สามารถหยุดยั้งข้าราชการรายอื่น ๆ ที่จะกระทำการทุจริต</a:t>
            </a:r>
          </a:p>
        </p:txBody>
      </p:sp>
      <p:sp>
        <p:nvSpPr>
          <p:cNvPr id="47" name="สี่เหลี่ยมมุมมน 38"/>
          <p:cNvSpPr/>
          <p:nvPr/>
        </p:nvSpPr>
        <p:spPr>
          <a:xfrm>
            <a:off x="7010400" y="1219200"/>
            <a:ext cx="2514600" cy="685800"/>
          </a:xfrm>
          <a:prstGeom prst="round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ผลที่คาดว่าจะได้รับ</a:t>
            </a:r>
          </a:p>
        </p:txBody>
      </p:sp>
      <p:cxnSp>
        <p:nvCxnSpPr>
          <p:cNvPr id="51" name="ลูกศรเชื่อมต่อแบบตรง 59"/>
          <p:cNvCxnSpPr/>
          <p:nvPr/>
        </p:nvCxnSpPr>
        <p:spPr>
          <a:xfrm flipH="1">
            <a:off x="1600200" y="5791200"/>
            <a:ext cx="6781800" cy="0"/>
          </a:xfrm>
          <a:prstGeom prst="straightConnector1">
            <a:avLst/>
          </a:prstGeom>
          <a:ln w="38100" cmpd="sng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9"/>
          <p:cNvCxnSpPr/>
          <p:nvPr/>
        </p:nvCxnSpPr>
        <p:spPr>
          <a:xfrm>
            <a:off x="8382000" y="5486400"/>
            <a:ext cx="0" cy="304800"/>
          </a:xfrm>
          <a:prstGeom prst="straightConnector1">
            <a:avLst/>
          </a:prstGeom>
          <a:ln w="38100" cmpd="sng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สี่เหลี่ยมผืนผ้า 24"/>
          <p:cNvSpPr/>
          <p:nvPr/>
        </p:nvSpPr>
        <p:spPr>
          <a:xfrm rot="10800000" flipV="1">
            <a:off x="914400" y="5867400"/>
            <a:ext cx="73914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สถานการณ์การทุจริตลดลง</a:t>
            </a:r>
          </a:p>
          <a:p>
            <a:pPr algn="ctr"/>
            <a:r>
              <a:rPr lang="th-TH" sz="2800" b="1" dirty="0">
                <a:solidFill>
                  <a:srgbClr val="003399"/>
                </a:solidFill>
                <a:latin typeface="TH SarabunIT๙" pitchFamily="34" charset="-34"/>
                <a:cs typeface="TH SarabunIT๙" pitchFamily="34" charset="-34"/>
              </a:rPr>
              <a:t>“โกงเก่าหมดไป โกงใหม่ไม่เกิด ไม่เปิดโอกาสให้โกง”</a:t>
            </a:r>
            <a:endParaRPr lang="th-TH" sz="2400" b="1" dirty="0">
              <a:solidFill>
                <a:srgbClr val="003399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0087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75BE0-0013-4183-AB92-568B2EC8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Snip Diagonal Corner Rectangle 41">
            <a:extLst>
              <a:ext uri="{FF2B5EF4-FFF2-40B4-BE49-F238E27FC236}">
                <a16:creationId xmlns:a16="http://schemas.microsoft.com/office/drawing/2014/main" id="{A694954C-C9FF-4C5D-8D54-463FA81255D9}"/>
              </a:ext>
            </a:extLst>
          </p:cNvPr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มาตรฐานทางจริยธรรม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192682-EA93-4D00-9405-683479FF8171}"/>
              </a:ext>
            </a:extLst>
          </p:cNvPr>
          <p:cNvSpPr/>
          <p:nvPr/>
        </p:nvSpPr>
        <p:spPr>
          <a:xfrm>
            <a:off x="533400" y="1142999"/>
            <a:ext cx="8877300" cy="5513785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(๑) ยึดมั่นในสถาบันหลักของประเทศ อันได้แก่ ชาติ ศาสนา พระมหากษัตริย์ และการปกครองระบอบประชาธิปไตยอันมีพระมหากษัตริย์ทรงเป็นประมุข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(๒) ซื่อสัตย์สุจริต มีจิตสำนึกที่ดี และรับผิดชอบต่อหน้าที่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(๓) กล้าตัดสินใจและกระทำในสิ่งที่ถูกต้องชอบธรรม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(๔) คิดถึงประโยชน์ส่วนรวมมากกว่าประโยชน์ส่วนตัว และมีจิตสาธารณะ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(๕) มุ่งผลสัมฤทธิ์ของงาน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(๖) ปฏิบัติหน้าที่อย่างเป็นธรรมและไม่เลือกปฏิบัติ</a:t>
            </a:r>
          </a:p>
          <a:p>
            <a:pPr lvl="0" indent="355600">
              <a:spcAft>
                <a:spcPts val="1200"/>
              </a:spcAft>
            </a:pPr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(๗) ดำรงตนเป็นแบบอย่างที่ดีและรักษาภาพลักษณ์ของทางราชการ</a:t>
            </a:r>
          </a:p>
          <a:p>
            <a:pPr indent="355600" algn="r">
              <a:spcAft>
                <a:spcPts val="1200"/>
              </a:spcAft>
            </a:pP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  <a:p>
            <a:pPr indent="355600" algn="r">
              <a:spcAft>
                <a:spcPts val="1200"/>
              </a:spcAft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พระราชบัญญัติมาตรฐานทางจริยธรรม พ.ศ. 2562</a:t>
            </a:r>
          </a:p>
        </p:txBody>
      </p:sp>
    </p:spTree>
    <p:extLst>
      <p:ext uri="{BB962C8B-B14F-4D97-AF65-F5344CB8AC3E}">
        <p14:creationId xmlns:p14="http://schemas.microsoft.com/office/powerpoint/2010/main" val="4009159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5800" y="1242447"/>
            <a:ext cx="1143000" cy="53340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ครม.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715000" y="1524000"/>
            <a:ext cx="152400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26" name="Rectangle 25"/>
          <p:cNvSpPr/>
          <p:nvPr/>
        </p:nvSpPr>
        <p:spPr>
          <a:xfrm>
            <a:off x="381000" y="3276600"/>
            <a:ext cx="21336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t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คกก.ปฏิรูปด้านการป้องกันและปราบปรามการทุจริตฯ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504904" y="3276600"/>
            <a:ext cx="1066800" cy="609600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ปปช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239000" y="1530625"/>
            <a:ext cx="0" cy="968477"/>
          </a:xfrm>
          <a:prstGeom prst="line">
            <a:avLst/>
          </a:prstGeom>
          <a:ln w="28575">
            <a:headEnd type="none" w="lg" len="lg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567553" y="4114800"/>
            <a:ext cx="1524000" cy="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66800" y="2552700"/>
            <a:ext cx="0" cy="68580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066800" y="1127023"/>
            <a:ext cx="807720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66800" y="4534545"/>
            <a:ext cx="0" cy="179005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721604" y="1501398"/>
            <a:ext cx="2743200" cy="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25" name="Rectangle 24"/>
          <p:cNvSpPr/>
          <p:nvPr/>
        </p:nvSpPr>
        <p:spPr>
          <a:xfrm>
            <a:off x="609600" y="1981200"/>
            <a:ext cx="1905000" cy="533400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คกก.ยุทธศาสตร์ชาติ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77297" y="4956724"/>
            <a:ext cx="1295400" cy="505132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กลไกติดตาม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53200" y="2514600"/>
            <a:ext cx="1371600" cy="1752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รัฐสภา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ครม.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ศาล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องค์กรอิสระ</a:t>
            </a:r>
          </a:p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หน่วยงานรัฐ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7979043" y="2743200"/>
            <a:ext cx="1143000" cy="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940298" y="3429000"/>
            <a:ext cx="533401" cy="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1143000"/>
            <a:ext cx="0" cy="2095500"/>
          </a:xfrm>
          <a:prstGeom prst="line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55" name="Rectangle 54"/>
          <p:cNvSpPr/>
          <p:nvPr/>
        </p:nvSpPr>
        <p:spPr>
          <a:xfrm>
            <a:off x="4114800" y="2873643"/>
            <a:ext cx="2057400" cy="17526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>
              <a:buFontTx/>
              <a:buChar char="-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รธน./กฎหมาย</a:t>
            </a:r>
          </a:p>
          <a:p>
            <a:pPr>
              <a:buFontTx/>
              <a:buChar char="-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แผนปฏิรูปประเทศ</a:t>
            </a:r>
          </a:p>
          <a:p>
            <a:pPr>
              <a:buFontTx/>
              <a:buChar char="-"/>
            </a:pPr>
            <a:endParaRPr lang="th-TH" sz="800" b="1" dirty="0">
              <a:latin typeface="TH SarabunIT๙" pitchFamily="34" charset="-34"/>
              <a:cs typeface="TH SarabunIT๙" pitchFamily="34" charset="-34"/>
            </a:endParaRPr>
          </a:p>
          <a:p>
            <a:pPr>
              <a:buFontTx/>
              <a:buChar char="-"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ข้อเสนอของ คกก.ด้านป้องกันและปราบปรามฯ/แผนปฏิรูปที่เกี่ยวข้อง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066800" y="1127023"/>
            <a:ext cx="0" cy="838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37102" y="1501398"/>
            <a:ext cx="2458" cy="4191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8800" y="4503549"/>
            <a:ext cx="0" cy="411480"/>
          </a:xfrm>
          <a:prstGeom prst="line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495800" y="5197614"/>
            <a:ext cx="533400" cy="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6" name="Rectangle 35"/>
          <p:cNvSpPr/>
          <p:nvPr/>
        </p:nvSpPr>
        <p:spPr>
          <a:xfrm>
            <a:off x="3124200" y="4892814"/>
            <a:ext cx="1371600" cy="762000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ศอตช.</a:t>
            </a: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ศปท.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29200" y="4953000"/>
            <a:ext cx="1371600" cy="549414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กิจกรรม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38" name="Straight Connector 37"/>
          <p:cNvCxnSpPr>
            <a:stCxn id="36" idx="1"/>
          </p:cNvCxnSpPr>
          <p:nvPr/>
        </p:nvCxnSpPr>
        <p:spPr>
          <a:xfrm flipH="1" flipV="1">
            <a:off x="2798506" y="5248004"/>
            <a:ext cx="325694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114800" y="3635643"/>
            <a:ext cx="20574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61704" y="4662924"/>
            <a:ext cx="0" cy="274320"/>
          </a:xfrm>
          <a:prstGeom prst="line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066800" y="6324600"/>
            <a:ext cx="4104000" cy="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73994" y="5547102"/>
            <a:ext cx="0" cy="365760"/>
          </a:xfrm>
          <a:prstGeom prst="line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56" name="Rectangle 55"/>
          <p:cNvSpPr/>
          <p:nvPr/>
        </p:nvSpPr>
        <p:spPr>
          <a:xfrm>
            <a:off x="5181600" y="5928795"/>
            <a:ext cx="1752601" cy="791190"/>
          </a:xfrm>
          <a:prstGeom prst="rect">
            <a:avLst/>
          </a:prstGeom>
          <a:solidFill>
            <a:srgbClr val="FFFF99"/>
          </a:solidFill>
          <a:ln w="28575"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หัวหน้าส่วนราชการ</a:t>
            </a:r>
          </a:p>
          <a:p>
            <a:pPr algn="ctr"/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สศช.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5181600" y="6338985"/>
            <a:ext cx="1752601" cy="0"/>
          </a:xfrm>
          <a:prstGeom prst="line">
            <a:avLst/>
          </a:prstGeom>
          <a:ln w="1270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64" name="Rectangle 63"/>
          <p:cNvSpPr/>
          <p:nvPr/>
        </p:nvSpPr>
        <p:spPr>
          <a:xfrm>
            <a:off x="7222212" y="5585847"/>
            <a:ext cx="1143000" cy="53340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ครม.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6980694" y="6481914"/>
            <a:ext cx="64008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643247" y="6172200"/>
            <a:ext cx="0" cy="32400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620000" y="4308220"/>
            <a:ext cx="0" cy="1254380"/>
          </a:xfrm>
          <a:prstGeom prst="line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553200" y="2965659"/>
            <a:ext cx="13716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553200" y="3276600"/>
            <a:ext cx="13716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553200" y="3551904"/>
            <a:ext cx="13716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553200" y="3886200"/>
            <a:ext cx="13716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67300" y="2396604"/>
            <a:ext cx="0" cy="468000"/>
          </a:xfrm>
          <a:prstGeom prst="line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82" name="Rectangle 81"/>
          <p:cNvSpPr/>
          <p:nvPr/>
        </p:nvSpPr>
        <p:spPr>
          <a:xfrm>
            <a:off x="3962400" y="1899823"/>
            <a:ext cx="2247900" cy="462377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แผนยุทธศาสตร์ชาติ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2537847" y="2133600"/>
            <a:ext cx="1425676" cy="0"/>
          </a:xfrm>
          <a:prstGeom prst="line">
            <a:avLst/>
          </a:prstGeom>
          <a:ln w="28575"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3163800" y="5257800"/>
            <a:ext cx="1332000" cy="0"/>
          </a:xfrm>
          <a:prstGeom prst="line">
            <a:avLst/>
          </a:prstGeom>
          <a:ln w="1270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46" name="Snip Diagonal Corner Rectangle 45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การติดตาม ตรวจสอบ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0" name="ตัวยึดหมายเลขภาพนิ่ง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86545" y="5486400"/>
            <a:ext cx="1295400" cy="365760"/>
          </a:xfrm>
          <a:prstGeom prst="rect">
            <a:avLst/>
          </a:prstGeom>
          <a:ln w="127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สนง.ป.ย.ป.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910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กลุ่ม 9"/>
          <p:cNvGrpSpPr/>
          <p:nvPr/>
        </p:nvGrpSpPr>
        <p:grpSpPr>
          <a:xfrm>
            <a:off x="1886400" y="381000"/>
            <a:ext cx="6114600" cy="3171600"/>
            <a:chOff x="1981200" y="685800"/>
            <a:chExt cx="6114600" cy="3171600"/>
          </a:xfrm>
        </p:grpSpPr>
        <p:sp>
          <p:nvSpPr>
            <p:cNvPr id="5" name="Oval 10"/>
            <p:cNvSpPr/>
            <p:nvPr/>
          </p:nvSpPr>
          <p:spPr>
            <a:xfrm>
              <a:off x="1981200" y="685800"/>
              <a:ext cx="3600000" cy="18000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800" b="1" dirty="0">
                  <a:solidFill>
                    <a:schemeClr val="bg1"/>
                  </a:solidFill>
                  <a:latin typeface="TH SarabunIT๙" pitchFamily="34" charset="-34"/>
                  <a:cs typeface="TH SarabunIT๙" pitchFamily="34" charset="-34"/>
                </a:rPr>
                <a:t>วินัย</a:t>
              </a:r>
              <a:endParaRPr lang="en-US" sz="4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7" name="Oval 10"/>
            <p:cNvSpPr/>
            <p:nvPr/>
          </p:nvSpPr>
          <p:spPr>
            <a:xfrm>
              <a:off x="4495800" y="685800"/>
              <a:ext cx="3600000" cy="18000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800" b="1" dirty="0">
                  <a:solidFill>
                    <a:schemeClr val="bg1"/>
                  </a:solidFill>
                  <a:latin typeface="TH SarabunIT๙" pitchFamily="34" charset="-34"/>
                  <a:cs typeface="TH SarabunIT๙" pitchFamily="34" charset="-34"/>
                </a:rPr>
                <a:t>จรรยาบรรณ</a:t>
              </a:r>
              <a:endParaRPr lang="en-US" sz="4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8" name="Oval 10"/>
            <p:cNvSpPr/>
            <p:nvPr/>
          </p:nvSpPr>
          <p:spPr>
            <a:xfrm>
              <a:off x="3183978" y="2057400"/>
              <a:ext cx="3600000" cy="180000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800" b="1" dirty="0">
                  <a:solidFill>
                    <a:schemeClr val="bg1"/>
                  </a:solidFill>
                  <a:latin typeface="TH SarabunIT๙" pitchFamily="34" charset="-34"/>
                  <a:cs typeface="TH SarabunIT๙" pitchFamily="34" charset="-34"/>
                </a:rPr>
                <a:t>การปฏิบัติ</a:t>
              </a:r>
              <a:endParaRPr lang="en-US" sz="4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9" name="สี่เหลี่ยมผืนผ้า 8"/>
          <p:cNvSpPr/>
          <p:nvPr/>
        </p:nvSpPr>
        <p:spPr>
          <a:xfrm>
            <a:off x="1714500" y="4724400"/>
            <a:ext cx="6477000" cy="18288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คน</a:t>
            </a:r>
            <a:r>
              <a:rPr lang="th-TH" sz="54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ดี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 คน</a:t>
            </a:r>
            <a:r>
              <a:rPr lang="th-TH" sz="54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เก่ง</a:t>
            </a:r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 คน</a:t>
            </a:r>
            <a:r>
              <a:rPr lang="th-TH" sz="54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กล้า</a:t>
            </a:r>
          </a:p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ยืนหยัดในสิ่งที่</a:t>
            </a:r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ถูกต้อง</a:t>
            </a:r>
          </a:p>
        </p:txBody>
      </p:sp>
      <p:sp>
        <p:nvSpPr>
          <p:cNvPr id="11" name="ลูกศรขึ้น-ลง 10"/>
          <p:cNvSpPr/>
          <p:nvPr/>
        </p:nvSpPr>
        <p:spPr>
          <a:xfrm>
            <a:off x="4672148" y="3681548"/>
            <a:ext cx="609600" cy="914400"/>
          </a:xfrm>
          <a:prstGeom prst="upDownArrow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" y="1981200"/>
            <a:ext cx="8572500" cy="30480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0" indent="355600">
              <a:spcAft>
                <a:spcPts val="1200"/>
              </a:spcAft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 </a:t>
            </a: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คสช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ที่ ๑๙/๒๕๖๑</a:t>
            </a:r>
          </a:p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 </a:t>
            </a: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ป.ย.ป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คก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ก.ขับเคลื่อนการปฏิรูปประเทศ ยุทธศาสตร์ชาติ </a:t>
            </a:r>
          </a:p>
          <a:p>
            <a:pPr marL="1077913" lvl="0" indent="-354013">
              <a:spcAft>
                <a:spcPts val="1200"/>
              </a:spcAft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และการสร้างความสามัคคีปรองดอง</a:t>
            </a:r>
          </a:p>
          <a:p>
            <a:pPr lvl="0" indent="355600"/>
            <a:endParaRPr lang="th-TH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Snip Diagonal Corner Rectangle 4">
            <a:extLst>
              <a:ext uri="{FF2B5EF4-FFF2-40B4-BE49-F238E27FC236}">
                <a16:creationId xmlns:a16="http://schemas.microsoft.com/office/drawing/2014/main" id="{487283EF-64C8-4C6E-8A6F-3A0367A874E1}"/>
              </a:ext>
            </a:extLst>
          </p:cNvPr>
          <p:cNvSpPr/>
          <p:nvPr/>
        </p:nvSpPr>
        <p:spPr>
          <a:xfrm>
            <a:off x="0" y="201216"/>
            <a:ext cx="9906000" cy="1094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กลไกในการขับเคลื่อนการปฏิรูปประเทศ ยุทธศาสตร์ชาติ </a:t>
            </a:r>
          </a:p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และการสร้างความสามัคคีปรองดอง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3620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" y="1981200"/>
            <a:ext cx="8572500" cy="41148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เป็นส่วนราชการเทียบเท่ากรม ขึ้นตรงต่อนายกรัฐมนตรี</a:t>
            </a:r>
          </a:p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ให้นายกรัฐมนตรีสั่งให้ข้าราชการ พนักงานราชการ หรือเจ้าหน้าที่ไปช่วยปฏิบัติงาน</a:t>
            </a:r>
          </a:p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อำนาจหน้าที่ตามข้อ ๑๑</a:t>
            </a:r>
          </a:p>
          <a:p>
            <a:pPr marL="1077913" lvl="0" indent="-354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เป็นฝ่ายเลขานุการของ </a:t>
            </a: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คกก.ป.ย.ป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และ </a:t>
            </a: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คก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ก.ตามข้อ ๑๒</a:t>
            </a:r>
          </a:p>
          <a:p>
            <a:pPr marL="723900" lvl="0" indent="-723900">
              <a:spcAft>
                <a:spcPts val="1200"/>
              </a:spcAft>
            </a:pPr>
            <a:r>
              <a:rPr 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* 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เมื่อครบ ๕ ปี ให้ </a:t>
            </a:r>
            <a:r>
              <a:rPr lang="th-TH" sz="28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คก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ก.ยุทธศาสตร์ชาติฯ ทบทวนบทบาท สำนักงาน </a:t>
            </a:r>
            <a:r>
              <a:rPr lang="th-TH" sz="28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ป.ย.ป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Snip Diagonal Corner Rectangle 4">
            <a:extLst>
              <a:ext uri="{FF2B5EF4-FFF2-40B4-BE49-F238E27FC236}">
                <a16:creationId xmlns:a16="http://schemas.microsoft.com/office/drawing/2014/main" id="{487283EF-64C8-4C6E-8A6F-3A0367A874E1}"/>
              </a:ext>
            </a:extLst>
          </p:cNvPr>
          <p:cNvSpPr/>
          <p:nvPr/>
        </p:nvSpPr>
        <p:spPr>
          <a:xfrm>
            <a:off x="0" y="201216"/>
            <a:ext cx="9906000" cy="1094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สำนักงานขับเคลื่อนการปฏิรูปประเทศ ยุทธศาสตร์ชาติ </a:t>
            </a:r>
          </a:p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และการสร้างความสามัคคีปรองดอง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995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" y="1447799"/>
            <a:ext cx="8572500" cy="4908551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๑. พรบ.มาตรการฯ (มติ ครม., ยุทธศาสตร์ชาติ)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๒. คำสั่ง </a:t>
            </a:r>
            <a:r>
              <a:rPr lang="th-TH" sz="36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คสช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ที่ ๖๙/๒๕๕๗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๓. ในฐานเลขานุการ ศอ</a:t>
            </a:r>
            <a:r>
              <a:rPr lang="th-TH" sz="36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ตช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๔. ในฐานะเลขานุการ </a:t>
            </a:r>
            <a:r>
              <a:rPr lang="th-TH" sz="36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คตช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๕. ตามแผนการปฏิรูปฯ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6. กลไกประสาน ศปท. </a:t>
            </a:r>
          </a:p>
          <a:p>
            <a:pPr marL="723900" lvl="0">
              <a:spcAft>
                <a:spcPts val="1200"/>
              </a:spcAft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	ฯลฯ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Snip Diagonal Corner Rectangle 4">
            <a:extLst>
              <a:ext uri="{FF2B5EF4-FFF2-40B4-BE49-F238E27FC236}">
                <a16:creationId xmlns:a16="http://schemas.microsoft.com/office/drawing/2014/main" id="{487283EF-64C8-4C6E-8A6F-3A0367A874E1}"/>
              </a:ext>
            </a:extLst>
          </p:cNvPr>
          <p:cNvSpPr/>
          <p:nvPr/>
        </p:nvSpPr>
        <p:spPr>
          <a:xfrm>
            <a:off x="0" y="201216"/>
            <a:ext cx="9906000" cy="6369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บทบาท ป.ป.ท. กับการขับคลื่อน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62901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Snip Diagonal Corner Rectangle 3">
            <a:extLst>
              <a:ext uri="{FF2B5EF4-FFF2-40B4-BE49-F238E27FC236}">
                <a16:creationId xmlns:a16="http://schemas.microsoft.com/office/drawing/2014/main" id="{D3E32D76-DE1F-4AFE-BAE6-225FB7CDB006}"/>
              </a:ext>
            </a:extLst>
          </p:cNvPr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เจตนารมณ์ในการตั้ง ป.ป.ท.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20F40D-7C69-4118-8391-0113A70385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5385" t="19900" r="10769" b="24004"/>
          <a:stretch/>
        </p:blipFill>
        <p:spPr>
          <a:xfrm>
            <a:off x="152400" y="1351755"/>
            <a:ext cx="9502697" cy="405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15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" y="1327151"/>
            <a:ext cx="8763000" cy="3473449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ขับเคลื่อนนโยบาย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	- หมวด ๓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๒.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ตรวจสอบ/ไต่สวน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	- หมวด ๒</a:t>
            </a:r>
            <a:endParaRPr lang="en-US" sz="14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Snip Diagonal Corner Rectangle 3">
            <a:extLst>
              <a:ext uri="{FF2B5EF4-FFF2-40B4-BE49-F238E27FC236}">
                <a16:creationId xmlns:a16="http://schemas.microsoft.com/office/drawing/2014/main" id="{D3E32D76-DE1F-4AFE-BAE6-225FB7CDB006}"/>
              </a:ext>
            </a:extLst>
          </p:cNvPr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หน้าที่หลัก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8962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" y="1327151"/>
            <a:ext cx="8763000" cy="3016249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เจ้าหน้าที่ขาดภูมิคุ้มกันด้านจิตใจและการดำรงตน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๒.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การบริหารราชการมีช่องว่าง</a:t>
            </a:r>
          </a:p>
          <a:p>
            <a:pPr marL="722313" lvl="0" indent="-457200">
              <a:spcBef>
                <a:spcPts val="600"/>
              </a:spcBef>
            </a:pPr>
            <a:r>
              <a:rPr lang="th-TH" sz="5400" b="1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๓. </a:t>
            </a:r>
            <a:r>
              <a:rPr lang="th-TH" sz="36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การปราบปรามไม่ได้ผล</a:t>
            </a:r>
            <a:endParaRPr lang="en-US" sz="14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Snip Diagonal Corner Rectangle 3">
            <a:extLst>
              <a:ext uri="{FF2B5EF4-FFF2-40B4-BE49-F238E27FC236}">
                <a16:creationId xmlns:a16="http://schemas.microsoft.com/office/drawing/2014/main" id="{D3E32D76-DE1F-4AFE-BAE6-225FB7CDB006}"/>
              </a:ext>
            </a:extLst>
          </p:cNvPr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สาเหตุของการเกิดปัญหาทุจริต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3">
            <a:extLst>
              <a:ext uri="{FF2B5EF4-FFF2-40B4-BE49-F238E27FC236}">
                <a16:creationId xmlns:a16="http://schemas.microsoft.com/office/drawing/2014/main" id="{D3E32D76-DE1F-4AFE-BAE6-225FB7CDB006}"/>
              </a:ext>
            </a:extLst>
          </p:cNvPr>
          <p:cNvSpPr/>
          <p:nvPr/>
        </p:nvSpPr>
        <p:spPr>
          <a:xfrm>
            <a:off x="0" y="76200"/>
            <a:ext cx="9906000" cy="457200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กลยุทธ์ การขับเคลื่อน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4539" y="636861"/>
            <a:ext cx="4201723" cy="720080"/>
          </a:xfrm>
          <a:prstGeom prst="rect">
            <a:avLst/>
          </a:prstGeom>
          <a:solidFill>
            <a:srgbClr val="FFFF99"/>
          </a:solidFill>
          <a:ln w="28575">
            <a:solidFill>
              <a:srgbClr val="FFCC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กลไกสังคม </a:t>
            </a:r>
            <a:endParaRPr lang="af-ZA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เครือข่ายประชาชน/เอกชน/ประชาสังคม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256" y="3880293"/>
            <a:ext cx="2592288" cy="64018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กลไก ติดตาม แก้ไข</a:t>
            </a:r>
          </a:p>
          <a:p>
            <a:pPr algn="ctr"/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ศอตช./ศปท./ส่วนราชการ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41304" y="1723669"/>
            <a:ext cx="1728192" cy="648072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๑. เฝ้าระวัง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Up Arrow 9"/>
          <p:cNvSpPr/>
          <p:nvPr/>
        </p:nvSpPr>
        <p:spPr>
          <a:xfrm rot="10800000">
            <a:off x="4889376" y="1395537"/>
            <a:ext cx="432048" cy="288032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153072" y="2270468"/>
            <a:ext cx="1728192" cy="648072"/>
          </a:xfrm>
          <a:prstGeom prst="ellips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๒. แจ้งให้รู้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89276" y="2880812"/>
            <a:ext cx="2232248" cy="648072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๓. กระตุ้นให้ทำ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85520" y="2334593"/>
            <a:ext cx="2232248" cy="648072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๔. ลงโทษให้เห็น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Up Arrow 13"/>
          <p:cNvSpPr/>
          <p:nvPr/>
        </p:nvSpPr>
        <p:spPr>
          <a:xfrm rot="14050521">
            <a:off x="3819181" y="2069867"/>
            <a:ext cx="432048" cy="42307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Up Arrow 14"/>
          <p:cNvSpPr/>
          <p:nvPr/>
        </p:nvSpPr>
        <p:spPr>
          <a:xfrm rot="7540478">
            <a:off x="5930525" y="2092994"/>
            <a:ext cx="432048" cy="42307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rot="10800000">
            <a:off x="4889376" y="2414484"/>
            <a:ext cx="432048" cy="4320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10800000">
            <a:off x="4881627" y="3558842"/>
            <a:ext cx="432048" cy="288032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 rot="8427735">
            <a:off x="3009344" y="2877031"/>
            <a:ext cx="432048" cy="124847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Up Arrow 18"/>
          <p:cNvSpPr/>
          <p:nvPr/>
        </p:nvSpPr>
        <p:spPr>
          <a:xfrm rot="13567008">
            <a:off x="6737982" y="2900485"/>
            <a:ext cx="432048" cy="124847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68896" y="4160441"/>
            <a:ext cx="2232248" cy="2520280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แจ้งให้รู้ว่า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๑. มีความผิด/ทุจริต/ส่อว่าจะทุจริต/เกิดขึ้น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๒. อยู่ในอำนาจหน้าที่</a:t>
            </a:r>
          </a:p>
          <a:p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af-ZA" sz="1800" b="1" dirty="0"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กม.กำหนดให้หน่วยงานใดมีหน้าที่อะไร/เมื่อทราบว่ามีปัญหาต้องรีบดำเนินการ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89276" y="4797152"/>
            <a:ext cx="2196244" cy="2060848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ต้องรีบแก้ไข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ตรวจสอบ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งาน/ข้อร้องเรียน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คน/พฤติการณ์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แก้ไข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งาน</a:t>
            </a:r>
            <a:r>
              <a:rPr lang="th-TH" sz="1800" b="1">
                <a:latin typeface="TH SarabunIT๙" pitchFamily="34" charset="-34"/>
                <a:cs typeface="TH SarabunIT๙" pitchFamily="34" charset="-34"/>
              </a:rPr>
              <a:t>/ความเดือดร้อน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 - คน/ปรับพฤติกรรม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73152" y="4376465"/>
            <a:ext cx="864096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29136" y="407914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ตรวจสอบ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5041776" y="4536247"/>
            <a:ext cx="0" cy="256032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73352" y="44957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แก้ไข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5680" y="4160441"/>
            <a:ext cx="2232248" cy="2664296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u="sng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ต้องรีบดำเนินการ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มาตรการทางปกครอง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มาตรการทางวินัย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มาตรการทางอาญา</a:t>
            </a:r>
          </a:p>
          <a:p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- มาตรการอื่นๆ (ภาษี, ริบทรัพย์ ฯลฯ)</a:t>
            </a:r>
            <a:endParaRPr lang="af-ZA" sz="1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5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af-ZA" sz="1800" b="1" dirty="0">
                <a:latin typeface="TH SarabunIT๙" pitchFamily="34" charset="-34"/>
                <a:cs typeface="TH SarabunIT๙" pitchFamily="34" charset="-34"/>
              </a:rPr>
              <a:t>*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เป็นอำนาจหน้าที่</a:t>
            </a:r>
          </a:p>
          <a:p>
            <a:pPr marL="284163" indent="117475">
              <a:buFont typeface="Arial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หัวหน้าส่วนราชการ</a:t>
            </a:r>
          </a:p>
          <a:p>
            <a:pPr marL="284163" indent="117475">
              <a:buFont typeface="Arial" charset="0"/>
              <a:buChar char="•"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ปปช./ปปท.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9536" y="407914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ดำเนินการ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473552" y="4376465"/>
            <a:ext cx="1097280" cy="0"/>
          </a:xfrm>
          <a:prstGeom prst="line">
            <a:avLst/>
          </a:prstGeom>
          <a:ln w="28575">
            <a:solidFill>
              <a:srgbClr val="FF6600"/>
            </a:solidFill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944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1066800" y="3657600"/>
            <a:ext cx="2971800" cy="2103120"/>
          </a:xfrm>
          <a:prstGeom prst="flowChartDelay">
            <a:avLst/>
          </a:prstGeom>
          <a:solidFill>
            <a:srgbClr val="000066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>
                <a:latin typeface="TH SarabunIT๙" pitchFamily="34" charset="-34"/>
                <a:cs typeface="TH SarabunIT๙" pitchFamily="34" charset="-34"/>
              </a:rPr>
              <a:t>Q</a:t>
            </a:r>
            <a:r>
              <a:rPr lang="en-US" sz="115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199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Flowchart: Delay 2"/>
          <p:cNvSpPr/>
          <p:nvPr/>
        </p:nvSpPr>
        <p:spPr>
          <a:xfrm flipH="1">
            <a:off x="5791200" y="1402080"/>
            <a:ext cx="2971800" cy="2103120"/>
          </a:xfrm>
          <a:prstGeom prst="flowChartDelay">
            <a:avLst/>
          </a:prstGeom>
          <a:solidFill>
            <a:srgbClr val="0066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>
                <a:latin typeface="TH SarabunIT๙" pitchFamily="34" charset="-34"/>
                <a:cs typeface="TH SarabunIT๙" pitchFamily="34" charset="-34"/>
              </a:rPr>
              <a:t>A</a:t>
            </a:r>
            <a:r>
              <a:rPr lang="en-US" sz="115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199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7" name="Picture 6" descr="46106934-freehand-sketch-illustration-of-question-marks-in-speech-bubble-icon-doodle-hand-drawn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6000" y="1981200"/>
            <a:ext cx="1600200" cy="1600200"/>
          </a:xfrm>
          <a:prstGeom prst="rect">
            <a:avLst/>
          </a:prstGeom>
        </p:spPr>
      </p:pic>
      <p:pic>
        <p:nvPicPr>
          <p:cNvPr id="8" name="Picture 7" descr="images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38700" y="571500"/>
            <a:ext cx="1104900" cy="1104900"/>
          </a:xfrm>
          <a:prstGeom prst="rect">
            <a:avLst/>
          </a:prstGeom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งาน </a:t>
            </a:r>
            <a:r>
              <a:rPr lang="th-TH" sz="6000" b="1" dirty="0">
                <a:latin typeface="TH SarabunIT๙" pitchFamily="34" charset="-34"/>
                <a:cs typeface="TH SarabunIT๙" pitchFamily="34" charset="-34"/>
              </a:rPr>
              <a:t>ศปท.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 จะ </a:t>
            </a:r>
            <a:r>
              <a:rPr lang="th-TH" sz="6600" b="1" dirty="0">
                <a:solidFill>
                  <a:srgbClr val="FF9900"/>
                </a:solidFill>
                <a:latin typeface="TH SarabunIT๙" pitchFamily="34" charset="-34"/>
                <a:cs typeface="TH SarabunIT๙" pitchFamily="34" charset="-34"/>
              </a:rPr>
              <a:t>สำเร็จ 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ได้</a:t>
            </a:r>
          </a:p>
          <a:p>
            <a:pPr algn="ctr"/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  <a:p>
            <a:pPr marL="1433513" indent="-533400"/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6000" b="1" dirty="0">
                <a:solidFill>
                  <a:srgbClr val="FF9900"/>
                </a:solidFill>
                <a:latin typeface="TH SarabunIT๙" pitchFamily="34" charset="-34"/>
                <a:cs typeface="TH SarabunIT๙" pitchFamily="34" charset="-34"/>
              </a:rPr>
              <a:t>คน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 ต้อง</a:t>
            </a:r>
            <a:r>
              <a:rPr lang="th-TH" sz="6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พร้อม</a:t>
            </a:r>
            <a:endParaRPr lang="th-TH" sz="4800" b="1" dirty="0">
              <a:solidFill>
                <a:schemeClr val="accent6">
                  <a:lumMod val="60000"/>
                  <a:lumOff val="4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433513" indent="-533400">
              <a:spcBef>
                <a:spcPts val="1200"/>
              </a:spcBef>
              <a:spcAft>
                <a:spcPts val="1200"/>
              </a:spcAft>
            </a:pP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6000" b="1" dirty="0">
                <a:solidFill>
                  <a:srgbClr val="FF9900"/>
                </a:solidFill>
                <a:latin typeface="TH SarabunIT๙" pitchFamily="34" charset="-34"/>
                <a:cs typeface="TH SarabunIT๙" pitchFamily="34" charset="-34"/>
              </a:rPr>
              <a:t>ระบบงาน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 การบริหารต้อง</a:t>
            </a:r>
            <a:r>
              <a:rPr lang="th-TH" sz="6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มีประสิทธิภาพ</a:t>
            </a:r>
            <a:endParaRPr lang="th-TH" sz="4800" b="1" dirty="0">
              <a:solidFill>
                <a:schemeClr val="accent6">
                  <a:lumMod val="60000"/>
                  <a:lumOff val="4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433513" indent="-533400"/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sz="6000" b="1" dirty="0">
                <a:solidFill>
                  <a:srgbClr val="FF9900"/>
                </a:solidFill>
                <a:latin typeface="TH SarabunIT๙" pitchFamily="34" charset="-34"/>
                <a:cs typeface="TH SarabunIT๙" pitchFamily="34" charset="-34"/>
              </a:rPr>
              <a:t>ศปท.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 ต้องเป็นกลไก</a:t>
            </a:r>
            <a:r>
              <a:rPr lang="th-TH" sz="6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ประสานขับเคลื่อน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09600"/>
            <a:ext cx="9906000" cy="1600200"/>
          </a:xfrm>
          <a:prstGeom prst="rect">
            <a:avLst/>
          </a:prstGeom>
          <a:noFill/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หลักการแก้ไขปัญหา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1524000"/>
            <a:ext cx="4343400" cy="1371600"/>
          </a:xfrm>
          <a:prstGeom prst="rect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31775" algn="ctr"/>
            <a:r>
              <a:rPr lang="th-TH" sz="60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วิเคราะห์</a:t>
            </a:r>
            <a:r>
              <a:rPr lang="th-TH" sz="4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ปัญหา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3276600"/>
            <a:ext cx="4846320" cy="1371600"/>
          </a:xfrm>
          <a:prstGeom prst="rect">
            <a:avLst/>
          </a:prstGeom>
          <a:ln w="28575">
            <a:solidFill>
              <a:srgbClr val="008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31775" algn="ctr"/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กำหนด</a:t>
            </a:r>
            <a:r>
              <a:rPr lang="th-TH" sz="6000" b="1" dirty="0">
                <a:solidFill>
                  <a:srgbClr val="006600"/>
                </a:solidFill>
                <a:latin typeface="TH SarabunIT๙" pitchFamily="34" charset="-34"/>
                <a:cs typeface="TH SarabunIT๙" pitchFamily="34" charset="-34"/>
              </a:rPr>
              <a:t>วิธีการแก้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ปัญหา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4953000"/>
            <a:ext cx="4343400" cy="1371600"/>
          </a:xfrm>
          <a:prstGeom prst="rect">
            <a:avLst/>
          </a:prstGeom>
          <a:ln w="28575">
            <a:solidFill>
              <a:srgbClr val="FF99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31775" algn="ctr"/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กำหนด</a:t>
            </a:r>
            <a:r>
              <a:rPr lang="th-TH" sz="6000" b="1" dirty="0">
                <a:solidFill>
                  <a:srgbClr val="FF9933"/>
                </a:solidFill>
                <a:latin typeface="TH SarabunIT๙" pitchFamily="34" charset="-34"/>
                <a:cs typeface="TH SarabunIT๙" pitchFamily="34" charset="-34"/>
              </a:rPr>
              <a:t>ผู้แก้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ปัญหา</a:t>
            </a:r>
            <a:endParaRPr lang="en-US" sz="4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4400" y="1371600"/>
            <a:ext cx="1219200" cy="10668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th-TH" sz="8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๑</a:t>
            </a:r>
          </a:p>
        </p:txBody>
      </p:sp>
      <p:sp>
        <p:nvSpPr>
          <p:cNvPr id="10" name="Oval 9"/>
          <p:cNvSpPr/>
          <p:nvPr/>
        </p:nvSpPr>
        <p:spPr>
          <a:xfrm>
            <a:off x="2133600" y="3124200"/>
            <a:ext cx="1219200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th-TH" sz="8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๒</a:t>
            </a:r>
          </a:p>
        </p:txBody>
      </p:sp>
      <p:sp>
        <p:nvSpPr>
          <p:cNvPr id="11" name="Oval 10"/>
          <p:cNvSpPr/>
          <p:nvPr/>
        </p:nvSpPr>
        <p:spPr>
          <a:xfrm>
            <a:off x="3733800" y="4800600"/>
            <a:ext cx="1219200" cy="1066800"/>
          </a:xfrm>
          <a:prstGeom prst="ellipse">
            <a:avLst/>
          </a:prstGeom>
          <a:solidFill>
            <a:srgbClr val="FF99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th-TH" sz="8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๓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ปัญหาประเทศไทย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9372600" cy="4800600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“.... เหตุส่วนหนึ่งเกิดจากการที่มี</a:t>
            </a:r>
            <a:r>
              <a:rPr lang="th-TH" sz="40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ผู้ไม่นำพา</a:t>
            </a:r>
          </a:p>
          <a:p>
            <a:pPr lvl="0" algn="ctr"/>
            <a:r>
              <a:rPr lang="th-TH" sz="40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หรือไม่นับถือยำเกรงกฎหมาย กฎเกณฑ์การปกครองบ้านเมือง </a:t>
            </a:r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ทุจริตฉ้อฉล บิดเบือนอำนาจ </a:t>
            </a:r>
          </a:p>
          <a:p>
            <a:pPr lvl="0" algn="ctr"/>
            <a:r>
              <a:rPr lang="th-TH" sz="4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หรือขาดความตระหนักสำนึกรับผิดชอบ</a:t>
            </a:r>
            <a:b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ต่อประเทศชาติและประชาชน</a:t>
            </a:r>
          </a:p>
          <a:p>
            <a:pPr lvl="0" algn="ctr"/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จนทำให้การบังคับใช้กฎหมายไม่เป็นผล ....”</a:t>
            </a:r>
          </a:p>
          <a:p>
            <a:pPr lvl="0" algn="ctr"/>
            <a:endParaRPr lang="th-TH" sz="11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algn="r"/>
            <a:r>
              <a:rPr lang="th-TH" sz="24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(รธน. ๒๕๖๐)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3112" y="1354049"/>
            <a:ext cx="5379777" cy="1224136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โครงสร้างหลัก</a:t>
            </a:r>
            <a:r>
              <a:rPr lang="th-TH" sz="36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อ่อนแอ</a:t>
            </a:r>
          </a:p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การเมือง เศรษฐกิจ สังคม ภาครัฐ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04599" y="5340003"/>
            <a:ext cx="5096802" cy="992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ทุจริต</a:t>
            </a:r>
            <a:r>
              <a:rPr lang="th-TH" sz="36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รุนแรง</a:t>
            </a:r>
            <a:endParaRPr lang="en-US" sz="3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592960" y="2614417"/>
            <a:ext cx="720080" cy="6838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10800000">
            <a:off x="4592961" y="4617656"/>
            <a:ext cx="720080" cy="68384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nip Diagonal Corner Rectangle 12"/>
          <p:cNvSpPr/>
          <p:nvPr/>
        </p:nvSpPr>
        <p:spPr>
          <a:xfrm>
            <a:off x="0" y="201216"/>
            <a:ext cx="9906000" cy="713184"/>
          </a:xfrm>
          <a:prstGeom prst="snip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สภาพปัญหา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3352800"/>
            <a:ext cx="1905000" cy="1224136"/>
          </a:xfrm>
          <a:prstGeom prst="rect">
            <a:avLst/>
          </a:prstGeom>
          <a:ln w="19050">
            <a:solidFill>
              <a:srgbClr val="FF00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ไม่อยู่ในกรอบธรรมาภิบาล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3352800"/>
            <a:ext cx="1905000" cy="1224136"/>
          </a:xfrm>
          <a:prstGeom prst="rect">
            <a:avLst/>
          </a:prstGeom>
          <a:ln w="19050">
            <a:solidFill>
              <a:srgbClr val="FF00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ไม่ใช้มาตรการทางปกครอง/วินัย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7600" y="3352800"/>
            <a:ext cx="2590800" cy="1224136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กลไกภาครัฐ</a:t>
            </a:r>
            <a:endParaRPr lang="en-US" sz="7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2241-EA23-4CB9-99D0-7E57355CAB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3250</Words>
  <Application>Microsoft Office PowerPoint</Application>
  <PresentationFormat>A4 Paper (210x297 mm)</PresentationFormat>
  <Paragraphs>811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Cordia New</vt:lpstr>
      <vt:lpstr>TH SarabunIT๙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Sutasinee</dc:creator>
  <cp:lastModifiedBy>Sutasinee NünG</cp:lastModifiedBy>
  <cp:revision>251</cp:revision>
  <dcterms:created xsi:type="dcterms:W3CDTF">2018-02-07T04:06:39Z</dcterms:created>
  <dcterms:modified xsi:type="dcterms:W3CDTF">2019-04-17T12:13:00Z</dcterms:modified>
</cp:coreProperties>
</file>