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8" r:id="rId2"/>
    <p:sldId id="260" r:id="rId3"/>
    <p:sldId id="262" r:id="rId4"/>
    <p:sldId id="264" r:id="rId5"/>
    <p:sldId id="266" r:id="rId6"/>
    <p:sldId id="268" r:id="rId7"/>
    <p:sldId id="269" r:id="rId8"/>
    <p:sldId id="270" r:id="rId9"/>
    <p:sldId id="272" r:id="rId10"/>
    <p:sldId id="271" r:id="rId11"/>
    <p:sldId id="273" r:id="rId12"/>
    <p:sldId id="274" r:id="rId13"/>
    <p:sldId id="275" r:id="rId14"/>
    <p:sldId id="279" r:id="rId15"/>
    <p:sldId id="27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D11B5-DB2F-4690-B52F-51DC2917C89E}" type="datetimeFigureOut">
              <a:rPr lang="th-TH" smtClean="0"/>
              <a:t>16/06/61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D8963-C3FC-40E3-AF34-831607F25BB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18</a:t>
            </a:fld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29</a:t>
            </a:fld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30</a:t>
            </a:fld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31</a:t>
            </a:fld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32</a:t>
            </a:fld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33</a:t>
            </a:fld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34</a:t>
            </a:fld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35</a:t>
            </a:fld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36</a:t>
            </a:fld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37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21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22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23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24</a:t>
            </a:fld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25</a:t>
            </a:fld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26</a:t>
            </a:fld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27</a:t>
            </a:fld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8963-C3FC-40E3-AF34-831607F25BB7}" type="slidenum">
              <a:rPr lang="th-TH" smtClean="0"/>
              <a:t>28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6BF30-90D4-4BF0-992C-B3F4BCBCDFFB}" type="datetimeFigureOut">
              <a:rPr lang="th-TH" smtClean="0"/>
              <a:pPr/>
              <a:t>16/06/61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EC22F-7970-4182-8C95-A89B3BA7020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://www.pacc.go.th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://www.pacc.go.th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4.bp.blogspot.com/_tF_DyjQ-CPA/TEP1FTshbgI/AAAAAAAACmk/ZAvyHhGd1J8/s1600/298px-Royal_Thai_Army_Seal_svg.png" TargetMode="External"/><Relationship Id="rId3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jpeg"/><Relationship Id="rId5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10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://4.bp.blogspot.com/_tF_DyjQ-CPA/TEP1FTshbgI/AAAAAAAACmk/ZAvyHhGd1J8/s1600/298px-Royal_Thai_Army_Seal_svg.png" TargetMode="External"/><Relationship Id="rId2" Type="http://schemas.openxmlformats.org/officeDocument/2006/relationships/hyperlink" Target="https://www.google.co.th/url?sa=i&amp;source=images&amp;cd=&amp;cad=rja&amp;uact=8&amp;ved=2ahUKEwjqxISPjrzbAhXErI8KHaQBDTwQjRx6BAgBEAU&amp;url=https://www.facebook.com/ldd.go.th/photos/a.705366779591463.1073741825.705366366258171/1349270021867799/?type=3&amp;comment_tracking=%7b%22tn%22:%22O%22%7d&amp;psig=AOvVaw1py-C0g_6BA_nhLqeJwaNg&amp;ust=15282736881743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5.jpeg"/><Relationship Id="rId4" Type="http://schemas.openxmlformats.org/officeDocument/2006/relationships/hyperlink" Target="https://www.google.co.th/url?sa=i&amp;source=images&amp;cd=&amp;ved=2ahUKEwjV_t_VjLzbAhWLrI8KHa8bAzkQjRx6BAgBEAU&amp;url=http://www.isoc.go.th/&amp;psig=AOvVaw2z5-VBUfDMl7wHF3gGbw7Y&amp;ust=1528273523360754" TargetMode="External"/><Relationship Id="rId9" Type="http://schemas.openxmlformats.org/officeDocument/2006/relationships/hyperlink" Target="https://www.google.co.th/url?sa=i&amp;source=images&amp;cd=&amp;cad=rja&amp;uact=8&amp;ved=2ahUKEwiE2NnGj7zbAhVJWH0KHQClAosQjRx6BAgBEAU&amp;url=https://www.matichon.co.th/publicize/news_80107&amp;psig=AOvVaw2AiC4jYjbOnIW5T69Y3PCm&amp;ust=152827429732297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16" y="228600"/>
            <a:ext cx="8915400" cy="12618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3" name="รูปภาพ 2" descr="Logo_PNG%2073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รูปภาพ 3" descr="ผลการค้นหารูปภาพสำหรับ สัญลักษณ์ กอ.รมน.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รูปภาพ 4" descr="รูปภาพที่เกี่ยวข้อง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รูปภาพ 5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752600"/>
            <a:ext cx="9144000" cy="79406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การดำเนินโครงการ </a:t>
            </a:r>
          </a:p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ประสานพลังเฝ้าระวังการทุจริต กิจกรรมสร้างฝายชะลอน้ำ </a:t>
            </a:r>
          </a:p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เพื่อการอนุรักษ์ดินและน้ำตามโครงการไทยนิยมยั่งยืน</a:t>
            </a:r>
          </a:p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โดย</a:t>
            </a:r>
          </a:p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สำนักงานคณะกรรมการป้องกันและปราบปรามการทุจริตในภาครัฐ (สำนักงาน </a:t>
            </a:r>
            <a:r>
              <a:rPr lang="th-TH" sz="3000" b="1" dirty="0" err="1" smtClean="0">
                <a:latin typeface="TH SarabunIT๙" pitchFamily="34" charset="-34"/>
                <a:cs typeface="TH SarabunIT๙" pitchFamily="34" charset="-34"/>
              </a:rPr>
              <a:t>ป.ป.ท.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กองอำนวยการรักษาความมั่นคงภายในราชอาณาจักร  (กอ.</a:t>
            </a:r>
            <a:r>
              <a:rPr lang="th-TH" sz="3000" b="1" dirty="0" err="1" smtClean="0">
                <a:latin typeface="TH SarabunIT๙" pitchFamily="34" charset="-34"/>
                <a:cs typeface="TH SarabunIT๙" pitchFamily="34" charset="-34"/>
              </a:rPr>
              <a:t>รมน.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กองบัญชาการกองทัพบก โดยกองกำลังรักษาความสงบเรียบร้อย (</a:t>
            </a:r>
            <a:r>
              <a:rPr lang="th-TH" sz="3000" b="1" dirty="0" err="1" smtClean="0">
                <a:latin typeface="TH SarabunIT๙" pitchFamily="34" charset="-34"/>
                <a:cs typeface="TH SarabunIT๙" pitchFamily="34" charset="-34"/>
              </a:rPr>
              <a:t>กกล.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รส.)</a:t>
            </a:r>
          </a:p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องค์กรต่อต้านคอร์รัปชั่น (ประเทศไทย) (</a:t>
            </a:r>
            <a:r>
              <a:rPr lang="en-US" sz="3000" b="1" dirty="0" smtClean="0">
                <a:latin typeface="TH SarabunIT๙" pitchFamily="34" charset="-34"/>
                <a:cs typeface="TH SarabunIT๙" pitchFamily="34" charset="-34"/>
              </a:rPr>
              <a:t>ACT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ctr"/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กรมพัฒนาที่ดิน กระทรวงเกษตรและสหกรณ์</a:t>
            </a:r>
          </a:p>
          <a:p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24000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๒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81206" y="2502817"/>
            <a:ext cx="8533988" cy="4062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en-US" sz="40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000" dirty="0" smtClean="0"/>
              <a:t> </a:t>
            </a:r>
            <a:endParaRPr lang="th-TH" sz="4000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219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334000" y="2819400"/>
            <a:ext cx="2268538" cy="5524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พื้นที่เป้าหมาย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609600" y="3657600"/>
            <a:ext cx="3106736" cy="268283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 ๑ สำนักงาน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ปปท.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เขต ๒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๒. กอ.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รมน.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จังหวัดจันทบุรี / ชลบุรี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๓.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กกล.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รส.จังหวัดจันทบุรี / ชลบุรี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๔. สถานีพัฒนาที่ดินจังหวัด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    จันทบุรี / ชลบุรี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๕. ผู้แทนองค์กรต่อต้านคอรัปชั่น     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    (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ACT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105400" y="3886200"/>
            <a:ext cx="1474787" cy="5206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จังหวัดจันทบุรี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810001" y="3962400"/>
            <a:ext cx="1255710" cy="1303358"/>
          </a:xfrm>
          <a:prstGeom prst="rightArrow">
            <a:avLst>
              <a:gd name="adj1" fmla="val 50000"/>
              <a:gd name="adj2" fmla="val 34281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latin typeface="Arial" pitchFamily="34" charset="0"/>
                <a:ea typeface="Angsana New" pitchFamily="18" charset="-34"/>
                <a:cs typeface="TH SarabunIT?" charset="-34"/>
              </a:rPr>
              <a:t>๒๕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ฝาย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7315200" y="3886200"/>
            <a:ext cx="990600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 charset="-34"/>
              </a:rPr>
              <a:t>๑๐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6781800" y="40386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5257800" y="4800600"/>
            <a:ext cx="1371600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จังหวัด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ชลบุรี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6781800" y="49530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7336974" y="4800600"/>
            <a:ext cx="1066800" cy="457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 charset="-34"/>
              </a:rPr>
              <a:t>๑๕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๓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590800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219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334000" y="2819400"/>
            <a:ext cx="2268538" cy="5524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พื้นที่เป้าหมาย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3581400"/>
            <a:ext cx="3987800" cy="2514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๑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. สำนักงาน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ปปท.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เขต ๓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๒. กอ.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รมน.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จังหวัดชัยภูมิ/บุรีรัมย์/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600" b="1" dirty="0">
                <a:latin typeface="Calibri" pitchFamily="34" charset="0"/>
                <a:ea typeface="Angsana New" pitchFamily="18" charset="-34"/>
                <a:cs typeface="TH SarabunIT?"/>
              </a:rPr>
              <a:t> </a:t>
            </a:r>
            <a:r>
              <a:rPr lang="th-TH" sz="1600" b="1" dirty="0" smtClean="0">
                <a:latin typeface="Calibri" pitchFamily="34" charset="0"/>
                <a:ea typeface="Angsana New" pitchFamily="18" charset="-34"/>
                <a:cs typeface="TH SarabunIT?"/>
              </a:rPr>
              <a:t>  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สุรินทร์/นครราชสีมา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๓.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กกล.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รส.จังหวัดชัยภูมิ/บุรีรัมย์/สุรินทร์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    นครราชสีมา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๔. สถานีพัฒนาที่ดินจังหวัดชัยภูมิ/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    บุรีรัมย์/สุรินทร์</a:t>
            </a:r>
            <a:r>
              <a:rPr kumimoji="0" lang="th-TH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 และ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นครราชสีมา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๕. ผู้แทนองค์กรต่อต้านคอรัปชั่น (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ACT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)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5410200" y="3581400"/>
            <a:ext cx="1558925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จังหวัดชัยภูมิ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4648200" y="4114800"/>
            <a:ext cx="915987" cy="1341438"/>
          </a:xfrm>
          <a:prstGeom prst="rightArrow">
            <a:avLst>
              <a:gd name="adj1" fmla="val 50000"/>
              <a:gd name="adj2" fmla="val 34843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๑๓๐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7543800" y="3581400"/>
            <a:ext cx="12192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pitchFamily="18" charset="-34"/>
                <a:cs typeface="TH SarabunIT?"/>
              </a:rPr>
              <a:t>๗๐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7086600" y="36576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5605462" y="4265612"/>
            <a:ext cx="1404938" cy="6111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จังหวัดบุรีรัมย์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7086600" y="44196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7467600" y="4267200"/>
            <a:ext cx="1230313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pitchFamily="18" charset="-34"/>
                <a:cs typeface="TH SarabunIT?"/>
              </a:rPr>
              <a:t>๒๐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5605462" y="5038725"/>
            <a:ext cx="1404938" cy="6000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จังหวัดสุรินทร์</a:t>
            </a:r>
            <a:endParaRPr kumimoji="0" lang="th-TH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5476874" y="5788025"/>
            <a:ext cx="1533525" cy="6889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จังหวัดนครราชสีมา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7086600" y="518160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7086600" y="5943600"/>
            <a:ext cx="301625" cy="168275"/>
          </a:xfrm>
          <a:prstGeom prst="rightArrow">
            <a:avLst>
              <a:gd name="adj1" fmla="val 50000"/>
              <a:gd name="adj2" fmla="val 448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7467600" y="5029200"/>
            <a:ext cx="1230313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pitchFamily="18" charset="-34"/>
                <a:cs typeface="TH SarabunIT?"/>
              </a:rPr>
              <a:t>๒๐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2543" name="AutoShape 15"/>
          <p:cNvSpPr>
            <a:spLocks noChangeArrowheads="1"/>
          </p:cNvSpPr>
          <p:nvPr/>
        </p:nvSpPr>
        <p:spPr bwMode="auto">
          <a:xfrm>
            <a:off x="7467600" y="5791200"/>
            <a:ext cx="1154113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pitchFamily="18" charset="-34"/>
                <a:cs typeface="TH SarabunIT?"/>
              </a:rPr>
              <a:t>๒๐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๔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590800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24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762000" y="3505200"/>
            <a:ext cx="7696200" cy="2895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๑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. สำนักงาน 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ปปท.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เขต ๔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๒. กอ.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รมน.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จังหวัดชัยภูมิ/บุรีรัมย์/สุรินทร์/นครราชสีมา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๓. 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กกล.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รส.จังหวัดชัยภูมิ/บุรีรัมย์/สุรินทร์</a:t>
            </a:r>
            <a:r>
              <a:rPr lang="th-TH" sz="2400" b="1" dirty="0">
                <a:latin typeface="Calibri" pitchFamily="34" charset="0"/>
                <a:ea typeface="Angsana New" pitchFamily="18" charset="-34"/>
                <a:cs typeface="TH SarabunIT?"/>
              </a:rPr>
              <a:t>/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นครราชสีมา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๔. สถานีพัฒนาที่ดินจังหวัดชัยภูมิ/บุรีรัมย์/สุรินทร์</a:t>
            </a:r>
            <a:r>
              <a:rPr kumimoji="0" lang="th-TH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 และ</a:t>
            </a:r>
            <a:br>
              <a:rPr kumimoji="0" lang="th-TH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</a:br>
            <a:r>
              <a:rPr kumimoji="0" lang="th-TH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   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นครราชสีมา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๕. ผู้แทนองค์กรต่อต้านคอรัปชั่น (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ACT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)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xfrm>
            <a:off x="457200" y="-31025"/>
            <a:ext cx="8229600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b="1" dirty="0" smtClean="0">
              <a:solidFill>
                <a:schemeClr val="bg2"/>
              </a:solidFill>
              <a:cs typeface="TH SarabunIT?"/>
            </a:endParaRPr>
          </a:p>
          <a:p>
            <a:r>
              <a:rPr lang="en-US" b="1" dirty="0">
                <a:solidFill>
                  <a:schemeClr val="bg2"/>
                </a:solidFill>
                <a:cs typeface="TH SarabunIT?"/>
              </a:rPr>
              <a:t> </a:t>
            </a:r>
            <a:r>
              <a:rPr lang="en-US" b="1" dirty="0" smtClean="0">
                <a:solidFill>
                  <a:schemeClr val="bg2"/>
                </a:solidFill>
                <a:cs typeface="TH SarabunIT?"/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H SarabunIT?"/>
            </a:endParaRPr>
          </a:p>
          <a:p>
            <a:endParaRPr lang="th-TH" sz="2000" b="1" dirty="0">
              <a:solidFill>
                <a:schemeClr val="bg2"/>
              </a:solidFill>
              <a:cs typeface="TH SarabunIT?"/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410200"/>
          </a:xfrm>
        </p:spPr>
        <p:txBody>
          <a:bodyPr/>
          <a:lstStyle/>
          <a:p>
            <a:pPr>
              <a:buNone/>
            </a:pPr>
            <a:endParaRPr lang="th-TH" b="1" dirty="0">
              <a:cs typeface="TH SarabunIT?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656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๔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04800" y="2362200"/>
            <a:ext cx="8533988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b="1" dirty="0">
              <a:latin typeface="TH SarabunIT๙" pitchFamily="34" charset="-34"/>
              <a:cs typeface="TH SarabunIT?"/>
            </a:endParaRPr>
          </a:p>
          <a:p>
            <a:r>
              <a:rPr lang="th-TH" sz="4000" b="1" dirty="0" smtClean="0">
                <a:cs typeface="TH SarabunIT?"/>
              </a:rPr>
              <a:t> </a:t>
            </a:r>
            <a:endParaRPr lang="th-TH" sz="4000" b="1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895600" y="2438400"/>
            <a:ext cx="3124200" cy="55401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พื้นที่เป้าหมาย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1" y="3276601"/>
            <a:ext cx="1295400" cy="5651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จังหวัดหนองคาย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406650" y="3352800"/>
            <a:ext cx="1022350" cy="4333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>
                <a:latin typeface="Arial" pitchFamily="34" charset="0"/>
                <a:ea typeface="Angsana New" pitchFamily="18" charset="-34"/>
                <a:cs typeface="TH SarabunIT?"/>
              </a:rPr>
              <a:t>๘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039938" y="3521075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4090988"/>
            <a:ext cx="1371600" cy="55721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จังหวัดขอนแก่น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2039938" y="4257675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2478088" y="4089400"/>
            <a:ext cx="1027112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๓๐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533401" y="4864100"/>
            <a:ext cx="1371599" cy="546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จังหวัดอุดรธานี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609600" y="5613400"/>
            <a:ext cx="1371600" cy="558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จังหวัดมหาสารคาม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2063750" y="5022850"/>
            <a:ext cx="301625" cy="168275"/>
          </a:xfrm>
          <a:prstGeom prst="rightArrow">
            <a:avLst>
              <a:gd name="adj1" fmla="val 50000"/>
              <a:gd name="adj2" fmla="val 448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2085975" y="5802313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2486024" y="4797424"/>
            <a:ext cx="1095376" cy="536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๔๐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2527300" y="5659438"/>
            <a:ext cx="1054100" cy="5127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๑๙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5130558" y="3011720"/>
            <a:ext cx="1320800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จังหวัดกาฬสินธุ์</a:t>
            </a:r>
            <a:endParaRPr kumimoji="0" lang="th-TH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6970470" y="3138720"/>
            <a:ext cx="110673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6648208" y="320222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5173420" y="3770545"/>
            <a:ext cx="1365250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จังหวัดสกลนคร</a:t>
            </a:r>
            <a:endParaRPr kumimoji="0" lang="th-TH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6648208" y="393882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7084770" y="3795945"/>
            <a:ext cx="99243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๒๐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2" name="AutoShape 20"/>
          <p:cNvSpPr>
            <a:spLocks noChangeArrowheads="1"/>
          </p:cNvSpPr>
          <p:nvPr/>
        </p:nvSpPr>
        <p:spPr bwMode="auto">
          <a:xfrm>
            <a:off x="5173420" y="4545245"/>
            <a:ext cx="1412875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จังหวัดหนองบัวลำภู</a:t>
            </a:r>
            <a:endParaRPr kumimoji="0" lang="th-TH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3" name="AutoShape 21"/>
          <p:cNvSpPr>
            <a:spLocks noChangeArrowheads="1"/>
          </p:cNvSpPr>
          <p:nvPr/>
        </p:nvSpPr>
        <p:spPr bwMode="auto">
          <a:xfrm>
            <a:off x="5105400" y="5294545"/>
            <a:ext cx="1433270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จังหวัดบึงกาฬ</a:t>
            </a:r>
            <a:endParaRPr kumimoji="0" lang="th-TH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4" name="AutoShape 22"/>
          <p:cNvSpPr>
            <a:spLocks noChangeArrowheads="1"/>
          </p:cNvSpPr>
          <p:nvPr/>
        </p:nvSpPr>
        <p:spPr bwMode="auto">
          <a:xfrm>
            <a:off x="6672020" y="4703995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75" name="AutoShape 23"/>
          <p:cNvSpPr>
            <a:spLocks noChangeArrowheads="1"/>
          </p:cNvSpPr>
          <p:nvPr/>
        </p:nvSpPr>
        <p:spPr bwMode="auto">
          <a:xfrm>
            <a:off x="6692658" y="5483458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76" name="AutoShape 24"/>
          <p:cNvSpPr>
            <a:spLocks noChangeArrowheads="1"/>
          </p:cNvSpPr>
          <p:nvPr/>
        </p:nvSpPr>
        <p:spPr bwMode="auto">
          <a:xfrm>
            <a:off x="7135570" y="4535720"/>
            <a:ext cx="101783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7" name="AutoShape 25"/>
          <p:cNvSpPr>
            <a:spLocks noChangeArrowheads="1"/>
          </p:cNvSpPr>
          <p:nvPr/>
        </p:nvSpPr>
        <p:spPr bwMode="auto">
          <a:xfrm>
            <a:off x="7110170" y="5340583"/>
            <a:ext cx="104323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8" name="AutoShape 26"/>
          <p:cNvSpPr>
            <a:spLocks noChangeArrowheads="1"/>
          </p:cNvSpPr>
          <p:nvPr/>
        </p:nvSpPr>
        <p:spPr bwMode="auto">
          <a:xfrm>
            <a:off x="3429000" y="3048000"/>
            <a:ext cx="1819062" cy="1213122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๑๕๗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79" name="AutoShape 27"/>
          <p:cNvSpPr>
            <a:spLocks noChangeArrowheads="1"/>
          </p:cNvSpPr>
          <p:nvPr/>
        </p:nvSpPr>
        <p:spPr bwMode="auto">
          <a:xfrm>
            <a:off x="5105400" y="6066070"/>
            <a:ext cx="1393583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จังหวัดเลย</a:t>
            </a:r>
            <a:endParaRPr kumimoji="0" lang="th-TH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23580" name="AutoShape 28"/>
          <p:cNvSpPr>
            <a:spLocks noChangeArrowheads="1"/>
          </p:cNvSpPr>
          <p:nvPr/>
        </p:nvSpPr>
        <p:spPr bwMode="auto">
          <a:xfrm>
            <a:off x="6695833" y="625498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b="1">
              <a:cs typeface="TH SarabunIT?"/>
            </a:endParaRPr>
          </a:p>
        </p:txBody>
      </p: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7156208" y="6112108"/>
            <a:ext cx="1073392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600" b="1" dirty="0" smtClean="0">
                <a:latin typeface="Arial" pitchFamily="34" charset="0"/>
                <a:ea typeface="Angsana New" pitchFamily="18" charset="-34"/>
                <a:cs typeface="TH SarabunIT?"/>
              </a:rPr>
              <a:t>๑๐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/>
              </a:rPr>
              <a:t> /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5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590800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24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762000" y="3505200"/>
            <a:ext cx="7696200" cy="2895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h-TH" sz="2200" dirty="0" smtClean="0">
                <a:cs typeface="TH SarabunIT?"/>
              </a:rPr>
              <a:t>๑ สำนักงาน </a:t>
            </a:r>
            <a:r>
              <a:rPr lang="th-TH" sz="2200" dirty="0" err="1" smtClean="0">
                <a:cs typeface="TH SarabunIT?"/>
              </a:rPr>
              <a:t>ปปท.</a:t>
            </a:r>
            <a:r>
              <a:rPr lang="th-TH" sz="2200" dirty="0" smtClean="0">
                <a:cs typeface="TH SarabunIT?"/>
              </a:rPr>
              <a:t>เขต </a:t>
            </a:r>
            <a:r>
              <a:rPr lang="th-TH" sz="2200" dirty="0" smtClean="0">
                <a:cs typeface="TH SarabunIT?"/>
              </a:rPr>
              <a:t>๕</a:t>
            </a:r>
            <a:endParaRPr lang="en-US" sz="2200" dirty="0" smtClean="0">
              <a:cs typeface="TH SarabunIT?"/>
            </a:endParaRPr>
          </a:p>
          <a:p>
            <a:r>
              <a:rPr lang="th-TH" sz="2200" dirty="0" smtClean="0">
                <a:cs typeface="TH SarabunIT?"/>
              </a:rPr>
              <a:t>๒. กอ.</a:t>
            </a:r>
            <a:r>
              <a:rPr lang="th-TH" sz="2200" dirty="0" err="1" smtClean="0">
                <a:cs typeface="TH SarabunIT?"/>
              </a:rPr>
              <a:t>รมน.</a:t>
            </a:r>
            <a:r>
              <a:rPr lang="th-TH" sz="2200" dirty="0" smtClean="0">
                <a:cs typeface="TH SarabunIT?"/>
              </a:rPr>
              <a:t>จังหวัดลำพูน/เชียงใหม่/ลำปาง/แม่ฮ่องสอน/น่าน/ </a:t>
            </a:r>
            <a:br>
              <a:rPr lang="th-TH" sz="2200" dirty="0" smtClean="0">
                <a:cs typeface="TH SarabunIT?"/>
              </a:rPr>
            </a:br>
            <a:r>
              <a:rPr lang="th-TH" sz="2200" dirty="0" smtClean="0">
                <a:cs typeface="TH SarabunIT?"/>
              </a:rPr>
              <a:t>    แพร่/พะเยา และเชียงราย</a:t>
            </a:r>
            <a:endParaRPr lang="en-US" sz="2200" dirty="0" smtClean="0">
              <a:cs typeface="TH SarabunIT?"/>
            </a:endParaRPr>
          </a:p>
          <a:p>
            <a:r>
              <a:rPr lang="th-TH" sz="2200" dirty="0" smtClean="0">
                <a:cs typeface="TH SarabunIT?"/>
              </a:rPr>
              <a:t>๓. </a:t>
            </a:r>
            <a:r>
              <a:rPr lang="th-TH" sz="2200" dirty="0" err="1" smtClean="0">
                <a:cs typeface="TH SarabunIT?"/>
              </a:rPr>
              <a:t>กกล.</a:t>
            </a:r>
            <a:r>
              <a:rPr lang="th-TH" sz="2200" dirty="0" smtClean="0">
                <a:cs typeface="TH SarabunIT?"/>
              </a:rPr>
              <a:t>รส.จังหวัดลำพูน/เชียงใหม่/ลำปาง/แม่ฮ่องสอน/น่าน/ </a:t>
            </a:r>
            <a:br>
              <a:rPr lang="th-TH" sz="2200" dirty="0" smtClean="0">
                <a:cs typeface="TH SarabunIT?"/>
              </a:rPr>
            </a:br>
            <a:r>
              <a:rPr lang="th-TH" sz="2200" dirty="0" smtClean="0">
                <a:cs typeface="TH SarabunIT?"/>
              </a:rPr>
              <a:t>    แพร่/พะเยา และเชียงราย</a:t>
            </a:r>
            <a:endParaRPr lang="en-US" sz="2200" dirty="0" smtClean="0">
              <a:cs typeface="TH SarabunIT?"/>
            </a:endParaRPr>
          </a:p>
          <a:p>
            <a:r>
              <a:rPr lang="th-TH" sz="2200" dirty="0" smtClean="0">
                <a:cs typeface="TH SarabunIT?"/>
              </a:rPr>
              <a:t>๔. สถานีพัฒนาที่ดินจังหวัดลำพูน/เชียงใหม่/ลำปาง/แม่ฮ่องสอน/</a:t>
            </a:r>
            <a:br>
              <a:rPr lang="th-TH" sz="2200" dirty="0" smtClean="0">
                <a:cs typeface="TH SarabunIT?"/>
              </a:rPr>
            </a:br>
            <a:r>
              <a:rPr lang="th-TH" sz="2200" dirty="0" smtClean="0">
                <a:cs typeface="TH SarabunIT?"/>
              </a:rPr>
              <a:t>    น่าน/ แพร่/พะเยา และเชียงราย</a:t>
            </a:r>
            <a:endParaRPr lang="en-US" sz="2200" dirty="0" smtClean="0">
              <a:cs typeface="TH SarabunIT?"/>
            </a:endParaRPr>
          </a:p>
          <a:p>
            <a:r>
              <a:rPr lang="th-TH" sz="2200" dirty="0" smtClean="0">
                <a:cs typeface="TH SarabunIT?"/>
              </a:rPr>
              <a:t>๕. ผู้แทนองค์กรต่อต้านคอรัปชั่น ( </a:t>
            </a:r>
            <a:r>
              <a:rPr lang="en-US" sz="2200" dirty="0" smtClean="0">
                <a:cs typeface="TH SarabunIT?"/>
              </a:rPr>
              <a:t>ACT</a:t>
            </a:r>
            <a:r>
              <a:rPr lang="th-TH" sz="2200" dirty="0" smtClean="0">
                <a:cs typeface="TH SarabunIT?"/>
              </a:rPr>
              <a:t>)</a:t>
            </a:r>
            <a:endParaRPr lang="en-US" sz="2200" dirty="0"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xfrm>
            <a:off x="457200" y="-31025"/>
            <a:ext cx="8229600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b="1" dirty="0" smtClean="0">
              <a:solidFill>
                <a:schemeClr val="bg2"/>
              </a:solidFill>
              <a:cs typeface="TH SarabunIT?"/>
            </a:endParaRPr>
          </a:p>
          <a:p>
            <a:r>
              <a:rPr lang="en-US" b="1" dirty="0">
                <a:solidFill>
                  <a:schemeClr val="bg2"/>
                </a:solidFill>
                <a:cs typeface="TH SarabunIT?"/>
              </a:rPr>
              <a:t> </a:t>
            </a:r>
            <a:r>
              <a:rPr lang="en-US" b="1" dirty="0" smtClean="0">
                <a:solidFill>
                  <a:schemeClr val="bg2"/>
                </a:solidFill>
                <a:cs typeface="TH SarabunIT?"/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H SarabunIT?"/>
            </a:endParaRPr>
          </a:p>
          <a:p>
            <a:endParaRPr lang="th-TH" sz="2000" b="1" dirty="0">
              <a:solidFill>
                <a:schemeClr val="bg2"/>
              </a:solidFill>
              <a:cs typeface="TH SarabunIT?"/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410200"/>
          </a:xfrm>
        </p:spPr>
        <p:txBody>
          <a:bodyPr/>
          <a:lstStyle/>
          <a:p>
            <a:pPr>
              <a:buNone/>
            </a:pPr>
            <a:endParaRPr lang="th-TH" b="1" dirty="0">
              <a:cs typeface="TH SarabunIT?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600200"/>
            <a:ext cx="4191000" cy="656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๕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152400" y="2362200"/>
            <a:ext cx="8533988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b="1" dirty="0">
              <a:latin typeface="TH SarabunIT๙" pitchFamily="34" charset="-34"/>
              <a:cs typeface="TH SarabunIT?"/>
            </a:endParaRPr>
          </a:p>
          <a:p>
            <a:r>
              <a:rPr lang="th-TH" sz="4000" b="1" dirty="0" smtClean="0">
                <a:cs typeface="TH SarabunIT?"/>
              </a:rPr>
              <a:t> </a:t>
            </a:r>
            <a:endParaRPr lang="th-TH" sz="4000" b="1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895600" y="2438400"/>
            <a:ext cx="3124200" cy="55401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พื้นที่เป้าหมาย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580572" y="3394301"/>
            <a:ext cx="1379537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ลำพูน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481262" y="3441700"/>
            <a:ext cx="1252538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๙๐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114550" y="356870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44284" y="4114800"/>
            <a:ext cx="1346201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เชียงใหม่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2114550" y="430530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2552700" y="4138612"/>
            <a:ext cx="12573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Calibri" pitchFamily="34" charset="0"/>
                <a:ea typeface="Angsana New" charset="-34"/>
                <a:cs typeface="TH SarabunIT?"/>
              </a:rPr>
              <a:t>๑๕๗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609601" y="4913312"/>
            <a:ext cx="1422400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ลำปาง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533400" y="5719081"/>
            <a:ext cx="1465944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แม่ฮ่องสอน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2138362" y="5072062"/>
            <a:ext cx="301625" cy="168275"/>
          </a:xfrm>
          <a:prstGeom prst="rightArrow">
            <a:avLst>
              <a:gd name="adj1" fmla="val 50000"/>
              <a:gd name="adj2" fmla="val 448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2160587" y="5851525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2560636" y="4846637"/>
            <a:ext cx="1249364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๖๐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2601912" y="5707062"/>
            <a:ext cx="1131888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๓๐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5272088" y="3351212"/>
            <a:ext cx="1320800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น่าน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7227433" y="3411537"/>
            <a:ext cx="1154567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๒๐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>
            <a:off x="6789738" y="3540125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>
            <a:off x="5314950" y="4110037"/>
            <a:ext cx="1365250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แพร่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auto">
          <a:xfrm>
            <a:off x="6789738" y="4276725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7304316" y="4129314"/>
            <a:ext cx="1153884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4" name="AutoShape 20"/>
          <p:cNvSpPr>
            <a:spLocks noChangeArrowheads="1"/>
          </p:cNvSpPr>
          <p:nvPr/>
        </p:nvSpPr>
        <p:spPr bwMode="auto">
          <a:xfrm>
            <a:off x="5314950" y="4883150"/>
            <a:ext cx="1412875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พะเยา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5" name="AutoShape 21"/>
          <p:cNvSpPr>
            <a:spLocks noChangeArrowheads="1"/>
          </p:cNvSpPr>
          <p:nvPr/>
        </p:nvSpPr>
        <p:spPr bwMode="auto">
          <a:xfrm>
            <a:off x="5314950" y="5632450"/>
            <a:ext cx="1365250" cy="5095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เชียงราย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6" name="AutoShape 22"/>
          <p:cNvSpPr>
            <a:spLocks noChangeArrowheads="1"/>
          </p:cNvSpPr>
          <p:nvPr/>
        </p:nvSpPr>
        <p:spPr bwMode="auto">
          <a:xfrm>
            <a:off x="6813550" y="50419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47" name="AutoShape 23"/>
          <p:cNvSpPr>
            <a:spLocks noChangeArrowheads="1"/>
          </p:cNvSpPr>
          <p:nvPr/>
        </p:nvSpPr>
        <p:spPr bwMode="auto">
          <a:xfrm>
            <a:off x="6834188" y="5821362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1048" name="AutoShape 24"/>
          <p:cNvSpPr>
            <a:spLocks noChangeArrowheads="1"/>
          </p:cNvSpPr>
          <p:nvPr/>
        </p:nvSpPr>
        <p:spPr bwMode="auto">
          <a:xfrm>
            <a:off x="7277100" y="4875212"/>
            <a:ext cx="11049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๒๐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49" name="AutoShape 25"/>
          <p:cNvSpPr>
            <a:spLocks noChangeArrowheads="1"/>
          </p:cNvSpPr>
          <p:nvPr/>
        </p:nvSpPr>
        <p:spPr bwMode="auto">
          <a:xfrm>
            <a:off x="7347858" y="5638800"/>
            <a:ext cx="1110342" cy="4937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๑๓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1050" name="AutoShape 26"/>
          <p:cNvSpPr>
            <a:spLocks noChangeArrowheads="1"/>
          </p:cNvSpPr>
          <p:nvPr/>
        </p:nvSpPr>
        <p:spPr bwMode="auto">
          <a:xfrm>
            <a:off x="3810000" y="3276600"/>
            <a:ext cx="1447800" cy="900113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๓๙๐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๖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590800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24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762000" y="3505200"/>
            <a:ext cx="7696200" cy="2895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 dirty="0">
              <a:cs typeface="TH SarabunIT?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066800" y="3657600"/>
            <a:ext cx="7086600" cy="2667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๑ สำนักงาน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ปปท.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เขต </a:t>
            </a:r>
            <a:r>
              <a:rPr lang="th-TH" sz="1800" b="1" dirty="0" smtClean="0">
                <a:latin typeface="Calibri" pitchFamily="34" charset="0"/>
                <a:ea typeface="Angsana New" charset="-34"/>
                <a:cs typeface="TH SarabunIT?"/>
              </a:rPr>
              <a:t>๖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๒. กอ.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รมน.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จังหวัดเพชรบูรณ์/พิษณุโลก/อุตรดิตถ์/พิจิตร/สุโขทัย/ตาก/กำแพงเพชร/นครสวรรค์ และอุทัยธานี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๓.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กกล.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รส.จังหวัดเพชรบูรณ์/พิษณุโลก/อุตรดิตถ์/พิจิตร/สุโขทัย/ตาก/กำแพงเพชร/นครสวรรค์ และอุทัยธานี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๔. สถานีพัฒนาที่ดินจังหวัดเพชรบูรณ์/พิษณุโลก/อุตรดิตถ์/พิจิตร/สุโขทัย/ตาก/กำแพงเพชร/นครสวรรค์ และอุทัยธานี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๕. ผู้แทนองค์กรต่อต้านคอรัปชั่น (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ACT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)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xfrm>
            <a:off x="457200" y="-31025"/>
            <a:ext cx="8229600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b="1" dirty="0" smtClean="0">
              <a:solidFill>
                <a:schemeClr val="bg2"/>
              </a:solidFill>
              <a:cs typeface="TH SarabunIT?"/>
            </a:endParaRPr>
          </a:p>
          <a:p>
            <a:r>
              <a:rPr lang="en-US" b="1" dirty="0">
                <a:solidFill>
                  <a:schemeClr val="bg2"/>
                </a:solidFill>
                <a:cs typeface="TH SarabunIT?"/>
              </a:rPr>
              <a:t> </a:t>
            </a:r>
            <a:r>
              <a:rPr lang="en-US" b="1" dirty="0" smtClean="0">
                <a:solidFill>
                  <a:schemeClr val="bg2"/>
                </a:solidFill>
                <a:cs typeface="TH SarabunIT?"/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H SarabunIT?"/>
            </a:endParaRPr>
          </a:p>
          <a:p>
            <a:endParaRPr lang="th-TH" sz="2000" b="1" dirty="0">
              <a:solidFill>
                <a:schemeClr val="bg2"/>
              </a:solidFill>
              <a:cs typeface="TH SarabunIT?"/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410200"/>
          </a:xfrm>
        </p:spPr>
        <p:txBody>
          <a:bodyPr/>
          <a:lstStyle/>
          <a:p>
            <a:pPr>
              <a:buNone/>
            </a:pPr>
            <a:endParaRPr lang="th-TH" b="1" dirty="0">
              <a:cs typeface="TH SarabunIT?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600200"/>
            <a:ext cx="4191000" cy="656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๖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152400" y="2362200"/>
            <a:ext cx="8533988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b="1" dirty="0">
              <a:latin typeface="TH SarabunIT๙" pitchFamily="34" charset="-34"/>
              <a:cs typeface="TH SarabunIT?"/>
            </a:endParaRPr>
          </a:p>
          <a:p>
            <a:r>
              <a:rPr lang="th-TH" sz="4000" b="1" dirty="0" smtClean="0">
                <a:cs typeface="TH SarabunIT?"/>
              </a:rPr>
              <a:t> </a:t>
            </a:r>
            <a:endParaRPr lang="th-TH" sz="4000" b="1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524000" y="2514600"/>
            <a:ext cx="3124200" cy="55401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พื้นที่เป้าหมาย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457200" y="3321050"/>
            <a:ext cx="1457325" cy="5111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เพชรบูรณ์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406650" y="3382963"/>
            <a:ext cx="1022350" cy="393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๙๐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039938" y="350996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457200" y="4079875"/>
            <a:ext cx="1500189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พิษณุโลก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2039938" y="424656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2478088" y="4079875"/>
            <a:ext cx="1027112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Calibri" pitchFamily="34" charset="0"/>
                <a:ea typeface="Angsana New" charset="-34"/>
                <a:cs typeface="TH SarabunIT?"/>
              </a:rPr>
              <a:t>๓๐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457200" y="4854575"/>
            <a:ext cx="1500189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อุตรดิตถ์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33400" y="5602288"/>
            <a:ext cx="1449388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พิจิตร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2063750" y="5013325"/>
            <a:ext cx="301625" cy="168275"/>
          </a:xfrm>
          <a:prstGeom prst="rightArrow">
            <a:avLst>
              <a:gd name="adj1" fmla="val 50000"/>
              <a:gd name="adj2" fmla="val 448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2085975" y="5792788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2514600" y="4800600"/>
            <a:ext cx="10668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2527300" y="5648325"/>
            <a:ext cx="10541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๔๐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5410200" y="2667000"/>
            <a:ext cx="1463675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สุโขทัย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7435850" y="2727325"/>
            <a:ext cx="109855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๒๐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>
            <a:off x="7070725" y="285591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5334000" y="3425825"/>
            <a:ext cx="1627187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ตาก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7070725" y="359251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>
            <a:off x="7507286" y="3449638"/>
            <a:ext cx="1027114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๑๖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5334001" y="4198938"/>
            <a:ext cx="1674812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กำแพงเพชร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>
            <a:off x="5410200" y="4948238"/>
            <a:ext cx="1550987" cy="5095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นครสวรรค์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7094537" y="4357688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67" name="AutoShape 23"/>
          <p:cNvSpPr>
            <a:spLocks noChangeArrowheads="1"/>
          </p:cNvSpPr>
          <p:nvPr/>
        </p:nvSpPr>
        <p:spPr bwMode="auto">
          <a:xfrm>
            <a:off x="7115175" y="513715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68" name="AutoShape 24"/>
          <p:cNvSpPr>
            <a:spLocks noChangeArrowheads="1"/>
          </p:cNvSpPr>
          <p:nvPr/>
        </p:nvSpPr>
        <p:spPr bwMode="auto">
          <a:xfrm>
            <a:off x="7620000" y="4191000"/>
            <a:ext cx="1052514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๑๔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69" name="AutoShape 25"/>
          <p:cNvSpPr>
            <a:spLocks noChangeArrowheads="1"/>
          </p:cNvSpPr>
          <p:nvPr/>
        </p:nvSpPr>
        <p:spPr bwMode="auto">
          <a:xfrm>
            <a:off x="7532686" y="4994275"/>
            <a:ext cx="1077914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3733800" y="3505200"/>
            <a:ext cx="1524000" cy="9144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๒๓๖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71" name="AutoShape 27"/>
          <p:cNvSpPr>
            <a:spLocks noChangeArrowheads="1"/>
          </p:cNvSpPr>
          <p:nvPr/>
        </p:nvSpPr>
        <p:spPr bwMode="auto">
          <a:xfrm>
            <a:off x="5486400" y="5729288"/>
            <a:ext cx="1522412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อุทัยธานี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1772" name="AutoShape 28"/>
          <p:cNvSpPr>
            <a:spLocks noChangeArrowheads="1"/>
          </p:cNvSpPr>
          <p:nvPr/>
        </p:nvSpPr>
        <p:spPr bwMode="auto">
          <a:xfrm>
            <a:off x="7162800" y="5919788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1773" name="AutoShape 29"/>
          <p:cNvSpPr>
            <a:spLocks noChangeArrowheads="1"/>
          </p:cNvSpPr>
          <p:nvPr/>
        </p:nvSpPr>
        <p:spPr bwMode="auto">
          <a:xfrm>
            <a:off x="7580312" y="5776913"/>
            <a:ext cx="954088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๖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๗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807617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457200" y="3581401"/>
            <a:ext cx="4038600" cy="2667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๑ สำนักงาน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ปปท.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เขต </a:t>
            </a:r>
            <a:r>
              <a:rPr lang="th-TH" sz="1800" b="1" dirty="0" smtClean="0">
                <a:latin typeface="Calibri" pitchFamily="34" charset="0"/>
                <a:ea typeface="Angsana New" charset="-34"/>
                <a:cs typeface="TH SarabunIT?"/>
              </a:rPr>
              <a:t>๗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๒. กอ.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รมน.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จังหวัดกาญจนบุรี/เพชรบุรี /ประจวบคีรีขันธ์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๓.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กกล.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รส.จังหวัดกาญจนบุรี/เพชรบุรี /ประจวบคีรีขันธ์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๔. สถานีพัฒนาที่ดินจังหวัดกาญจนบุรี/เพชรบุรี ประจวบคีรีขันธ์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๕. ผู้แทนองค์กรต่อต้านคอรัปชั่น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(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ACT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)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791201" y="3824287"/>
            <a:ext cx="1303338" cy="5095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กาญจนบุรี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4724400" y="4191000"/>
            <a:ext cx="1066800" cy="1295400"/>
          </a:xfrm>
          <a:prstGeom prst="rightArrow">
            <a:avLst>
              <a:gd name="adj1" fmla="val 50000"/>
              <a:gd name="adj2" fmla="val 34843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๑๐๐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7585074" y="3884612"/>
            <a:ext cx="1177926" cy="393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๕๐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7219950" y="40132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5959475" y="4583112"/>
            <a:ext cx="1177925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เพชรบุรี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7219950" y="47498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7658100" y="4583112"/>
            <a:ext cx="11049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๔๐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5959475" y="5357812"/>
            <a:ext cx="1177925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ประจวบฯ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7243763" y="5516562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7658100" y="5356225"/>
            <a:ext cx="10287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019175" y="2895600"/>
            <a:ext cx="2867025" cy="40957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charset="-34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427662" y="2971800"/>
            <a:ext cx="2268538" cy="3619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 charset="-34"/>
              </a:rPr>
              <a:t>พื้นที่เป้าหมาย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</a:t>
            </a:r>
            <a:r>
              <a:rPr lang="th-TH" b="1" dirty="0" smtClean="0">
                <a:cs typeface="TH SarabunIT?"/>
              </a:rPr>
              <a:t>ปฏิบัติการ</a:t>
            </a:r>
            <a:r>
              <a:rPr lang="th-TH" b="1" dirty="0" smtClean="0">
                <a:cs typeface="TH SarabunIT?"/>
              </a:rPr>
              <a:t>ที่ ๘ 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590800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24200" y="2819400"/>
            <a:ext cx="2867025" cy="554017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762000" y="3581400"/>
            <a:ext cx="7543800" cy="2667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๑ สำนักงาน </a:t>
            </a:r>
            <a:r>
              <a:rPr kumimoji="0" lang="th-TH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ปปท.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เขต </a:t>
            </a:r>
            <a:r>
              <a:rPr lang="th-TH" sz="2000" b="1" dirty="0" smtClean="0">
                <a:latin typeface="Calibri" pitchFamily="34" charset="0"/>
                <a:ea typeface="Angsana New" charset="-34"/>
                <a:cs typeface="TH SarabunIT?"/>
              </a:rPr>
              <a:t>๘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๒. กอ.</a:t>
            </a:r>
            <a:r>
              <a:rPr kumimoji="0" lang="th-TH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รมน.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จังหวัดกระบี่/นครศรีธรรมราช/ชุมพร/พังงา/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    สุราษฎร์ธานี และระนอง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๓. </a:t>
            </a:r>
            <a:r>
              <a:rPr kumimoji="0" lang="th-TH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กกล.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รส.จังหวัดกระบี่/นครศรีธรรมราช/ชุมพร/พังงา/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    สุราษฎร์ธานี และระนอง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๔. สถานีพัฒนาที่ดินจังหวัดกระบี่/นครศรีธรรมราช/ชุมพร/พังงา/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    สุราษฎร์ธานี และระนอง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๕. ผู้แทนองค์กรต่อต้านคอรัปชั่น (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ACT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)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26140" y="1828800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วาระที่ ๑	ประธานแจ้งที่ประชุมทราบ</a:t>
            </a:r>
          </a:p>
          <a:p>
            <a:r>
              <a:rPr lang="th-TH" dirty="0"/>
              <a:t> </a:t>
            </a:r>
            <a:r>
              <a:rPr lang="th-TH" dirty="0" smtClean="0"/>
              <a:t>              ................................................................</a:t>
            </a:r>
          </a:p>
          <a:p>
            <a:r>
              <a:rPr lang="th-TH" dirty="0"/>
              <a:t> </a:t>
            </a:r>
            <a:r>
              <a:rPr lang="th-TH" dirty="0" smtClean="0"/>
              <a:t>              ................................................................</a:t>
            </a:r>
          </a:p>
          <a:p>
            <a:r>
              <a:rPr lang="th-TH" dirty="0"/>
              <a:t> </a:t>
            </a:r>
            <a:r>
              <a:rPr lang="th-TH" dirty="0" smtClean="0"/>
              <a:t>              ................................................................</a:t>
            </a:r>
          </a:p>
          <a:p>
            <a:r>
              <a:rPr lang="th-TH" dirty="0"/>
              <a:t> </a:t>
            </a:r>
            <a:r>
              <a:rPr lang="th-TH" dirty="0" smtClean="0"/>
              <a:t>              ...............................................................</a:t>
            </a:r>
          </a:p>
        </p:txBody>
      </p:sp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xfrm>
            <a:off x="457200" y="-31025"/>
            <a:ext cx="8229600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b="1" dirty="0" smtClean="0">
              <a:solidFill>
                <a:schemeClr val="bg2"/>
              </a:solidFill>
              <a:cs typeface="TH SarabunIT?"/>
            </a:endParaRPr>
          </a:p>
          <a:p>
            <a:r>
              <a:rPr lang="en-US" b="1" dirty="0">
                <a:solidFill>
                  <a:schemeClr val="bg2"/>
                </a:solidFill>
                <a:cs typeface="TH SarabunIT?"/>
              </a:rPr>
              <a:t> </a:t>
            </a:r>
            <a:r>
              <a:rPr lang="en-US" b="1" dirty="0" smtClean="0">
                <a:solidFill>
                  <a:schemeClr val="bg2"/>
                </a:solidFill>
                <a:cs typeface="TH SarabunIT?"/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H SarabunIT?"/>
            </a:endParaRPr>
          </a:p>
          <a:p>
            <a:endParaRPr lang="th-TH" sz="2000" b="1" dirty="0">
              <a:solidFill>
                <a:schemeClr val="bg2"/>
              </a:solidFill>
              <a:cs typeface="TH SarabunIT?"/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410200"/>
          </a:xfrm>
        </p:spPr>
        <p:txBody>
          <a:bodyPr/>
          <a:lstStyle/>
          <a:p>
            <a:pPr>
              <a:buNone/>
            </a:pPr>
            <a:endParaRPr lang="th-TH" b="1" dirty="0">
              <a:cs typeface="TH SarabunIT?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600200"/>
            <a:ext cx="4191000" cy="656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๘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362200"/>
            <a:ext cx="8533988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b="1" dirty="0">
              <a:latin typeface="TH SarabunIT๙" pitchFamily="34" charset="-34"/>
              <a:cs typeface="TH SarabunIT?"/>
            </a:endParaRPr>
          </a:p>
          <a:p>
            <a:r>
              <a:rPr lang="th-TH" sz="4000" b="1" dirty="0" smtClean="0">
                <a:cs typeface="TH SarabunIT?"/>
              </a:rPr>
              <a:t> </a:t>
            </a:r>
            <a:endParaRPr lang="th-TH" sz="4000" b="1" dirty="0">
              <a:cs typeface="TH SarabunIT?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895600" y="2514600"/>
            <a:ext cx="3124200" cy="55401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/>
              </a:rPr>
              <a:t>พื้นที่เป้าหมาย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228600" y="3746500"/>
            <a:ext cx="1863725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กระบี่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2813050" y="3806825"/>
            <a:ext cx="99695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๗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2286000" y="393541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304801" y="4505325"/>
            <a:ext cx="1830388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นครศรีฯ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2286000" y="4672013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2884488" y="4503738"/>
            <a:ext cx="1001712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latin typeface="Calibri" pitchFamily="34" charset="0"/>
                <a:ea typeface="Angsana New" charset="-34"/>
                <a:cs typeface="TH SarabunIT?"/>
              </a:rPr>
              <a:t>๕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381001" y="5278438"/>
            <a:ext cx="1754188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ชุมพร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2309812" y="5437188"/>
            <a:ext cx="301625" cy="168275"/>
          </a:xfrm>
          <a:prstGeom prst="rightArrow">
            <a:avLst>
              <a:gd name="adj1" fmla="val 50000"/>
              <a:gd name="adj2" fmla="val 448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2892424" y="5211763"/>
            <a:ext cx="993775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latin typeface="Calibri" pitchFamily="34" charset="0"/>
                <a:ea typeface="Angsana New" charset="-34"/>
                <a:cs typeface="TH SarabunIT?"/>
              </a:rPr>
              <a:t>๖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5272088" y="3716338"/>
            <a:ext cx="1320800" cy="5111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พังงา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7154863" y="3778250"/>
            <a:ext cx="1227137" cy="393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>
            <a:off x="6789738" y="390525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5314950" y="4475163"/>
            <a:ext cx="1365250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สุราษฎร์ฯ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32" name="AutoShape 16"/>
          <p:cNvSpPr>
            <a:spLocks noChangeArrowheads="1"/>
          </p:cNvSpPr>
          <p:nvPr/>
        </p:nvSpPr>
        <p:spPr bwMode="auto">
          <a:xfrm>
            <a:off x="6789738" y="4641850"/>
            <a:ext cx="300037" cy="168275"/>
          </a:xfrm>
          <a:prstGeom prst="rightArrow">
            <a:avLst>
              <a:gd name="adj1" fmla="val 50000"/>
              <a:gd name="adj2" fmla="val 445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>
            <a:off x="7226300" y="4498975"/>
            <a:ext cx="11557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๓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5314950" y="5249863"/>
            <a:ext cx="1412875" cy="5095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ระนอง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6813550" y="5408613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2000" b="1">
              <a:cs typeface="TH SarabunIT?"/>
            </a:endParaRPr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7277100" y="5240338"/>
            <a:ext cx="11811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๑๐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3887788" y="3657600"/>
            <a:ext cx="1446212" cy="9144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latin typeface="Calibri" pitchFamily="34" charset="0"/>
                <a:ea typeface="Angsana New" charset="-34"/>
                <a:cs typeface="TH SarabunIT?"/>
              </a:rPr>
              <a:t>๔๑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0" y="1447800"/>
            <a:ext cx="9187536" cy="5140552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553028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TH SarabunIT?"/>
              </a:rPr>
              <a:t>ชุดปฏิบัติการที่ </a:t>
            </a:r>
            <a:r>
              <a:rPr lang="th-TH" b="1" dirty="0" smtClean="0">
                <a:cs typeface="TH SarabunIT?"/>
              </a:rPr>
              <a:t>๙</a:t>
            </a:r>
            <a:endParaRPr lang="th-TH" b="1" dirty="0">
              <a:cs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228600" y="2807617"/>
            <a:ext cx="8533988" cy="4050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?"/>
            </a:endParaRPr>
          </a:p>
          <a:p>
            <a:pPr lvl="1"/>
            <a:endParaRPr lang="en-US" sz="4000" dirty="0">
              <a:latin typeface="TH SarabunIT๙" pitchFamily="34" charset="-34"/>
              <a:cs typeface="TH SarabunIT?"/>
            </a:endParaRPr>
          </a:p>
          <a:p>
            <a:r>
              <a:rPr lang="th-TH" sz="4000" dirty="0" smtClean="0">
                <a:cs typeface="TH SarabunIT?"/>
              </a:rPr>
              <a:t> </a:t>
            </a:r>
            <a:endParaRPr lang="th-TH" sz="4000" dirty="0">
              <a:cs typeface="TH SarabunIT?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019175" y="2895600"/>
            <a:ext cx="2867025" cy="40957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 charset="-34"/>
              </a:rPr>
              <a:t>หน่วยงานรับผิดชอบ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charset="-34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427662" y="2971800"/>
            <a:ext cx="2268538" cy="3619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 charset="-34"/>
              </a:rPr>
              <a:t>พื้นที่เป้าหมาย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charset="-34"/>
            </a:endParaRPr>
          </a:p>
        </p:txBody>
      </p:sp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81000" y="3657600"/>
            <a:ext cx="4038600" cy="288062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๑ สำนักงาน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ปปท.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charset="-34"/>
                <a:cs typeface="TH SarabunIT?"/>
              </a:rPr>
              <a:t>เขต </a:t>
            </a:r>
            <a:r>
              <a:rPr lang="th-TH" sz="1800" b="1" dirty="0" smtClean="0">
                <a:latin typeface="Calibri" pitchFamily="34" charset="0"/>
                <a:ea typeface="Angsana New" charset="-34"/>
                <a:cs typeface="TH SarabunIT?"/>
              </a:rPr>
              <a:t>๙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๒. กอ.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รมน.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จังหวัดตรัง/สงขลา และพัทลุง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๓. </a:t>
            </a:r>
            <a:r>
              <a:rPr kumimoji="0" lang="th-TH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กกล.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รส.จังหวัดตรัง/สงขลา และพัทลุง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๔. สถานีพัฒนาที่ดินจังหวัดตรัง/สงขลา และพัทลุง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charset="-34"/>
              <a:cs typeface="TH SarabunIT?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๕. ผู้แทนองค์กรต่อต้านคอรัปชั่น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(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ACT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)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992813" y="4015471"/>
            <a:ext cx="1177925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ตรัง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648200" y="4114800"/>
            <a:ext cx="1295181" cy="1600199"/>
          </a:xfrm>
          <a:prstGeom prst="rightArrow">
            <a:avLst>
              <a:gd name="adj1" fmla="val 50000"/>
              <a:gd name="adj2" fmla="val 34281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๑๔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 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7634288" y="4077384"/>
            <a:ext cx="976312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latin typeface="Arial" pitchFamily="34" charset="0"/>
                <a:ea typeface="Angsana New" charset="-34"/>
                <a:cs typeface="TH SarabunIT?"/>
              </a:rPr>
              <a:t>$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7254875" y="4205971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6035675" y="4774296"/>
            <a:ext cx="1177925" cy="511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สงขลา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7296150" y="4942571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7656513" y="4809221"/>
            <a:ext cx="954087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๖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6013450" y="5542646"/>
            <a:ext cx="1177925" cy="5095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พัทลุง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7273925" y="5709334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 b="1">
              <a:cs typeface="TH SarabunIT?"/>
            </a:endParaRPr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7620000" y="5507721"/>
            <a:ext cx="990600" cy="3937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1800" b="1" dirty="0" smtClean="0">
                <a:latin typeface="Arial" pitchFamily="34" charset="0"/>
                <a:ea typeface="Angsana New" charset="-34"/>
                <a:cs typeface="TH SarabunIT?"/>
              </a:rPr>
              <a:t>๕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charset="-34"/>
                <a:cs typeface="TH SarabunIT?"/>
              </a:rPr>
              <a:t> /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charset="-34"/>
                <a:cs typeface="TH SarabunIT?"/>
              </a:rPr>
              <a:t>ฝาย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สี่เหลี่ยมมุมมน 23"/>
          <p:cNvSpPr/>
          <p:nvPr/>
        </p:nvSpPr>
        <p:spPr>
          <a:xfrm>
            <a:off x="685800" y="2133600"/>
            <a:ext cx="79248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cs typeface="TH SarabunIT?"/>
              </a:rPr>
              <a:t>ขั้นตอน</a:t>
            </a:r>
          </a:p>
          <a:p>
            <a:pPr algn="ctr"/>
            <a:r>
              <a:rPr lang="th-TH" sz="4000" b="1" dirty="0" smtClean="0">
                <a:solidFill>
                  <a:schemeClr val="tx1"/>
                </a:solidFill>
                <a:cs typeface="TH SarabunIT?"/>
              </a:rPr>
              <a:t>วิธีการปฏิบัติของชุดปฏิบัติการร่วม </a:t>
            </a:r>
          </a:p>
          <a:p>
            <a:pPr algn="ctr"/>
            <a:r>
              <a:rPr lang="th-TH" sz="4000" b="1" dirty="0" smtClean="0">
                <a:solidFill>
                  <a:schemeClr val="tx1"/>
                </a:solidFill>
                <a:cs typeface="TH SarabunIT?"/>
              </a:rPr>
              <a:t>๕ หน่วยงาน</a:t>
            </a:r>
            <a:endParaRPr lang="th-TH" sz="4000" b="1" dirty="0">
              <a:solidFill>
                <a:schemeClr val="tx1"/>
              </a:solidFill>
              <a:cs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533400" y="1676400"/>
            <a:ext cx="81534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๑. กำหนดพื้นที่เป้าหมาย</a:t>
            </a:r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ของแต่ละพื้นที่กิจกรรม ได้รับความเห็นชอบจากประชาคมหมู่บ้านหรือไม่สำหรับพื้นที่นอกเขตเกษตรกรรม ได้มีการขออนุญาตใช้พื้นที่จากหน่วยงานที่เกี่ยวข้องก่อนดำเนินการหรือไม่</a:t>
            </a:r>
            <a:endParaRPr lang="th-TH" sz="2000" b="1" dirty="0">
              <a:solidFill>
                <a:schemeClr val="tx1"/>
              </a:solidFill>
              <a:latin typeface="TH SarabunIT?"/>
            </a:endParaRPr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457200" y="4191000"/>
            <a:ext cx="81534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๒. ตรวจ</a:t>
            </a:r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ตรวจสอบความถูกต้องของการคำนวณปริมาณวัสดุ และราคาก่อสร้างฝายชะลอน้ำ โดยเทียบกับสภาพพื้นที่ก่อสร้างจริงกับตารางคำนวณของสถานีพัฒนาที่ดินจังหวัด (รายละเอียดการคำนวณตามตัวอย่างที่ระบุในคู่มือการดำเนินงานโครงการไทยนิยม </a:t>
            </a:r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ยั่งยืน</a:t>
            </a:r>
          </a:p>
          <a:p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ของ</a:t>
            </a:r>
            <a:r>
              <a:rPr lang="th-TH" sz="2000" b="1" dirty="0" smtClean="0">
                <a:solidFill>
                  <a:schemeClr val="tx1"/>
                </a:solidFill>
                <a:latin typeface="TH SarabunIT?"/>
              </a:rPr>
              <a:t>กรมพัฒนาที่ดิน )</a:t>
            </a:r>
            <a:endParaRPr lang="en-US" sz="2000" b="1" dirty="0" smtClean="0">
              <a:solidFill>
                <a:schemeClr val="tx1"/>
              </a:solidFill>
              <a:latin typeface="TH SarabunIT?"/>
            </a:endParaRPr>
          </a:p>
          <a:p>
            <a:pPr algn="ctr"/>
            <a:endParaRPr lang="th-TH" sz="2000" b="1" dirty="0">
              <a:solidFill>
                <a:schemeClr val="tx1"/>
              </a:solidFill>
              <a:latin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57200" y="2057400"/>
            <a:ext cx="83820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dirty="0" smtClean="0">
                <a:solidFill>
                  <a:schemeClr val="tx1"/>
                </a:solidFill>
                <a:latin typeface="TH SarabunIT?"/>
              </a:rPr>
              <a:t>๓. ตรวจสอบ</a:t>
            </a:r>
            <a:r>
              <a:rPr lang="th-TH" sz="2000" dirty="0" smtClean="0">
                <a:solidFill>
                  <a:schemeClr val="tx1"/>
                </a:solidFill>
                <a:latin typeface="TH SarabunIT?"/>
              </a:rPr>
              <a:t>ความถูกต้องของการจ้างแรงงาน ต้องเป็นการจ้างแรงงานในท้องถิ่นเป็นหลัก โดยพิจารณาเกษตรกรผู้รับจ้างแรงงานจากบัญชีเกษตรกรผู้ลงทะเบียนเพื่อสวัสดิการแห่งรัฐ หรือบัญชีผู้มีรายได้น้อยก่อนเป็นลำดับแรกและวิธีการจ่ายค่าจ้างให้จ่ายค่าจ้างให้กับเกษตรกรผู้รับจ้างผ่านบัญชีธนาคาร (กรุงไทย ออมสิน ธ.</a:t>
            </a:r>
            <a:r>
              <a:rPr lang="th-TH" sz="2000" dirty="0" err="1" smtClean="0">
                <a:solidFill>
                  <a:schemeClr val="tx1"/>
                </a:solidFill>
                <a:latin typeface="TH SarabunIT?"/>
              </a:rPr>
              <a:t>ก.ส.</a:t>
            </a:r>
            <a:r>
              <a:rPr lang="th-TH" sz="2000" dirty="0" smtClean="0">
                <a:solidFill>
                  <a:schemeClr val="tx1"/>
                </a:solidFill>
                <a:latin typeface="TH SarabunIT?"/>
              </a:rPr>
              <a:t> ธนาคารอิสลาม) หรือหากมีข้อจำกัดในการจ่ายเงินให้จ่ายเป็นเงินสดโดยมีใบสำคัญรับเงินเขียนระบุรายละเอียดให้ชัดเจนและให้เกษตรกรผู้รับจ้างลงนามรับเงินพร้อมกับมีพยานลงนามรับรอง</a:t>
            </a:r>
            <a:endParaRPr lang="th-TH" sz="2000" b="1" dirty="0">
              <a:solidFill>
                <a:schemeClr val="tx1"/>
              </a:solidFill>
              <a:latin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57200" y="1752600"/>
            <a:ext cx="8382000" cy="472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1800" b="1" dirty="0" smtClean="0">
                <a:solidFill>
                  <a:schemeClr val="tx1"/>
                </a:solidFill>
                <a:latin typeface="TH SarabunIT?"/>
              </a:rPr>
              <a:t>ตรวจสอบ</a:t>
            </a:r>
            <a:r>
              <a:rPr lang="th-TH" sz="1800" b="1" dirty="0" smtClean="0">
                <a:solidFill>
                  <a:schemeClr val="tx1"/>
                </a:solidFill>
              </a:rPr>
              <a:t>ตรวจสอบการได้มาของวัสดุอุปกรณ์ที่ใช้ในการสร้างฝายชะลอน้ำฯ ว่าได้มาโดยถูกต้อง หรือครบถ้วนตามหลักเกณฑ์ที่คู่มือของกรมพัฒนาที่ดินกำหนดไว้หรือไม่ </a:t>
            </a:r>
            <a:r>
              <a:rPr lang="th-TH" sz="1800" b="1" dirty="0" smtClean="0">
                <a:solidFill>
                  <a:schemeClr val="tx1"/>
                </a:solidFill>
              </a:rPr>
              <a:t>ตามคู่มือกรมพัฒนาที่ดิน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</a:rPr>
              <a:t>โดยวัสดุอุปกรณ์ที่ใช้ ประกอบด้วย </a:t>
            </a:r>
            <a:r>
              <a:rPr lang="en-US" sz="1800" b="1" dirty="0" smtClean="0">
                <a:solidFill>
                  <a:schemeClr val="tx1"/>
                </a:solidFill>
              </a:rPr>
              <a:t>     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</a:rPr>
              <a:t>-กระสอบพลาสติกสาน ขนาด 0.70</a:t>
            </a:r>
            <a:r>
              <a:rPr lang="en-US" sz="1800" b="1" dirty="0" smtClean="0">
                <a:solidFill>
                  <a:schemeClr val="tx1"/>
                </a:solidFill>
              </a:rPr>
              <a:t>x0.45 </a:t>
            </a:r>
            <a:r>
              <a:rPr lang="th-TH" sz="1800" b="1" dirty="0" smtClean="0">
                <a:solidFill>
                  <a:schemeClr val="tx1"/>
                </a:solidFill>
              </a:rPr>
              <a:t>ม</a:t>
            </a:r>
            <a:r>
              <a:rPr lang="en-US" sz="1800" b="1" dirty="0" smtClean="0">
                <a:solidFill>
                  <a:schemeClr val="tx1"/>
                </a:solidFill>
              </a:rPr>
              <a:t>. </a:t>
            </a:r>
            <a:r>
              <a:rPr lang="th-TH" sz="1800" b="1" dirty="0" smtClean="0">
                <a:solidFill>
                  <a:schemeClr val="tx1"/>
                </a:solidFill>
              </a:rPr>
              <a:t>หรือมีขนาดบรรจุ 25 กิโลกรัม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</a:rPr>
              <a:t>-ทรายผสมซีเมนต์ (</a:t>
            </a:r>
            <a:r>
              <a:rPr lang="en-US" sz="1800" b="1" dirty="0" smtClean="0">
                <a:solidFill>
                  <a:schemeClr val="tx1"/>
                </a:solidFill>
              </a:rPr>
              <a:t>Soil Cement</a:t>
            </a:r>
            <a:r>
              <a:rPr lang="th-TH" sz="1800" b="1" dirty="0" smtClean="0">
                <a:solidFill>
                  <a:schemeClr val="tx1"/>
                </a:solidFill>
              </a:rPr>
              <a:t>) อัตราส่วนซีเมนต์กับทราย 1</a:t>
            </a:r>
            <a:r>
              <a:rPr lang="en-US" sz="1800" b="1" dirty="0" smtClean="0">
                <a:solidFill>
                  <a:schemeClr val="tx1"/>
                </a:solidFill>
              </a:rPr>
              <a:t>:10</a:t>
            </a:r>
          </a:p>
          <a:p>
            <a:r>
              <a:rPr lang="th-TH" sz="1800" b="1" dirty="0" smtClean="0">
                <a:solidFill>
                  <a:schemeClr val="tx1"/>
                </a:solidFill>
              </a:rPr>
              <a:t>-หลักไม้ เพื่อวางผังการก่อสร้าง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</a:rPr>
              <a:t>-เชือกสำหรับรัดปากถุงกระสอบ และขึงระหว่างหลักไม้ผังแนวการก่อสร้าง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</a:rPr>
              <a:t>-จอบ พลั่ว เสียม สำหรับปรับแต่งดิน การผสมวัสดุทรายกับซีเมนต์และกรอกทรายผสมซีเมนต์ใส่กระสอบ (หมายเหตุ จำนวนอุปกรณ์ให้พิจารณาจากความเหมาะสมกับปริมาณงานตามแบบ)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th-TH" sz="1800" b="1" dirty="0" smtClean="0">
                <a:solidFill>
                  <a:schemeClr val="tx1"/>
                </a:solidFill>
                <a:latin typeface="TH SarabunIT?"/>
              </a:rPr>
              <a:t> </a:t>
            </a:r>
            <a:endParaRPr lang="th-TH" sz="1800" b="1" dirty="0">
              <a:solidFill>
                <a:schemeClr val="tx1"/>
              </a:solidFill>
              <a:latin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57200" y="1752600"/>
            <a:ext cx="8001000" cy="449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การผสมทราย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การผสมทรายและซีเมนต์ เป็นการผสมแบบแห้งให้ทำการคลุกเคล้าจนเป็นเนื้อเดียวกัน ไม่ต้องใช้น้ำมาผสมร่วมด้วย และอัตราส่วนการผสมคือ 1 ต่อ 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10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โดยปริมาตร หากใช้ปูนซีเมนต์ 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1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ถุงขนาด 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50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กิโลกรัม จะใช้ทรายผสมจำนวน 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0.36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ลบ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.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ม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.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หรือใช้ทรายมีน้ำหนัก </a:t>
            </a:r>
            <a:r>
              <a:rPr lang="en-US" sz="2400" b="1" dirty="0" smtClean="0">
                <a:solidFill>
                  <a:schemeClr val="tx1"/>
                </a:solidFill>
                <a:latin typeface="TH SarabunIT?"/>
              </a:rPr>
              <a:t>522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กิโลกรัม และหากต้องการผสมให้ได้ปริมาตร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1 </a:t>
            </a:r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ลบ.ม. จะต้องใช้ทราย 1 ลบ.ม. หรือปูนซีเมนต์น้ำหนัก 140 กิโลกรัม หรือ 2.8 ถุง</a:t>
            </a:r>
            <a:endParaRPr lang="en-US" sz="2400" b="1" dirty="0" smtClean="0">
              <a:solidFill>
                <a:schemeClr val="tx1"/>
              </a:solidFill>
              <a:latin typeface="TH SarabunIT?"/>
            </a:endParaRPr>
          </a:p>
          <a:p>
            <a:r>
              <a:rPr lang="th-TH" sz="2400" b="1" dirty="0" smtClean="0">
                <a:solidFill>
                  <a:schemeClr val="tx1"/>
                </a:solidFill>
                <a:latin typeface="TH SarabunIT?"/>
              </a:rPr>
              <a:t>  </a:t>
            </a:r>
            <a:endParaRPr lang="th-TH" sz="2400" b="1" dirty="0">
              <a:solidFill>
                <a:schemeClr val="tx1"/>
              </a:solidFill>
              <a:latin typeface="TH SarabunIT?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สี่เหลี่ยมมุมมน 11"/>
          <p:cNvSpPr/>
          <p:nvPr/>
        </p:nvSpPr>
        <p:spPr>
          <a:xfrm>
            <a:off x="762000" y="2057400"/>
            <a:ext cx="78486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838200" y="2041267"/>
            <a:ext cx="7696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 smtClean="0">
                <a:latin typeface="TH SarabunIT?"/>
                <a:ea typeface="Calibri" pitchFamily="34" charset="0"/>
              </a:rPr>
              <a:t>๖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/>
                <a:ea typeface="Calibri" pitchFamily="34" charset="0"/>
              </a:rPr>
              <a:t> เมื่อได้มีการจัดเรียงกระสอบแล้วให้ชุดปฏิบัติตรวจสอบความถูกต้องว่ากระสอบได้ถูกจัดเรียงให้เป็นไปตามแบบแปลนหรือไม่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?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685800" y="3733800"/>
            <a:ext cx="78486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๗. การ</a:t>
            </a:r>
            <a:r>
              <a:rPr lang="th-TH" b="1" dirty="0" smtClean="0">
                <a:solidFill>
                  <a:schemeClr val="tx1"/>
                </a:solidFill>
              </a:rPr>
              <a:t>จัดซื้อวัสดุเพื่อใช้ในการก่อสร้างฝายชะลอน้ำฯ นั้นเป็นหน้าที่ของสถานีพัฒนาที่ดินจังหวัดนั้น ๆ โดยทำการจัดซื้อในคราวเดียวเป็นรายตำบล ทั้งนี้ตามแนวทางที่กรมพัฒนาที่ดินได้กำหนดไว้ เอกสาร</a:t>
            </a:r>
            <a:r>
              <a:rPr lang="th-TH" b="1" dirty="0" smtClean="0">
                <a:solidFill>
                  <a:schemeClr val="tx1"/>
                </a:solidFill>
              </a:rPr>
              <a:t>ตามคู่มือกรมพัฒนาที่ดิน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609600" y="2590800"/>
            <a:ext cx="80010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chemeClr val="tx1"/>
                </a:solidFill>
              </a:rPr>
              <a:t>๘. หากชุด</a:t>
            </a:r>
            <a:r>
              <a:rPr lang="th-TH" dirty="0" smtClean="0">
                <a:solidFill>
                  <a:schemeClr val="tx1"/>
                </a:solidFill>
              </a:rPr>
              <a:t>หากชุดปฏิบัติการตรวจสอบแล้วเห็นว่า </a:t>
            </a:r>
            <a:endParaRPr lang="th-TH" dirty="0" smtClean="0">
              <a:solidFill>
                <a:schemeClr val="tx1"/>
              </a:solidFill>
            </a:endParaRPr>
          </a:p>
          <a:p>
            <a:r>
              <a:rPr lang="th-TH" dirty="0" smtClean="0">
                <a:solidFill>
                  <a:schemeClr val="tx1"/>
                </a:solidFill>
              </a:rPr>
              <a:t>การ</a:t>
            </a:r>
            <a:r>
              <a:rPr lang="th-TH" dirty="0" smtClean="0">
                <a:solidFill>
                  <a:schemeClr val="tx1"/>
                </a:solidFill>
              </a:rPr>
              <a:t>ดำเนินการในขั้นตอนใดเป็นไปโดยไม่ถูกต้อง ให้ตั้งข้อสังเกตพร้อมทั้งรายงานให้สถานีพัฒนาที่ดินจังหวัด ดำเนินการในขั้นตอนนั้นๆ ให้ถูกต้อง เป็นไปตามระเบียบ กฎหมาย เพื่อป้องกันปัญหาเรื้อรังที่อาจเกิดขึ้นในอนาคต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609600" y="2590800"/>
            <a:ext cx="80010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chemeClr val="tx1"/>
                </a:solidFill>
              </a:rPr>
              <a:t>๙.เมื่อ</a:t>
            </a:r>
            <a:r>
              <a:rPr lang="th-TH" dirty="0" smtClean="0">
                <a:solidFill>
                  <a:schemeClr val="tx1"/>
                </a:solidFill>
              </a:rPr>
              <a:t>การก่อสร้างฝายชะลอน้ำฯ แล้วเสร็จ ให้รายงานผลการดำเนินการให้เลขาธิการคณะกรรมการ </a:t>
            </a:r>
            <a:r>
              <a:rPr lang="th-TH" dirty="0" err="1" smtClean="0">
                <a:solidFill>
                  <a:schemeClr val="tx1"/>
                </a:solidFill>
              </a:rPr>
              <a:t>ป.ป.ท.</a:t>
            </a:r>
            <a:r>
              <a:rPr lang="th-TH" dirty="0" smtClean="0">
                <a:solidFill>
                  <a:schemeClr val="tx1"/>
                </a:solidFill>
              </a:rPr>
              <a:t> ในฐานะหัวหน้าคณะทำงาน ทราบ เพื่อนำมาศึกษา วิเคราะห์ และกำหนดเป็นนวัตกรรมการตรวจสอบในเชิงป้องปราม</a:t>
            </a:r>
            <a:r>
              <a:rPr lang="th-TH" dirty="0" smtClean="0">
                <a:solidFill>
                  <a:schemeClr val="tx1"/>
                </a:solidFill>
              </a:rPr>
              <a:t>ของสำนักงาน </a:t>
            </a:r>
            <a:r>
              <a:rPr lang="th-TH" dirty="0" err="1" smtClean="0">
                <a:solidFill>
                  <a:schemeClr val="tx1"/>
                </a:solidFill>
              </a:rPr>
              <a:t>ป.ป.ท.</a:t>
            </a:r>
            <a:r>
              <a:rPr lang="th-TH" dirty="0" smtClean="0">
                <a:solidFill>
                  <a:schemeClr val="tx1"/>
                </a:solidFill>
              </a:rPr>
              <a:t> ต่อไปใน</a:t>
            </a:r>
            <a:r>
              <a:rPr lang="th-TH" dirty="0" smtClean="0">
                <a:solidFill>
                  <a:schemeClr val="tx1"/>
                </a:solidFill>
              </a:rPr>
              <a:t>อนาคต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26140" y="1828800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วาระที่ ๒	 เรื่องเพื่อทราบ</a:t>
            </a:r>
          </a:p>
          <a:p>
            <a:pPr>
              <a:buNone/>
            </a:pPr>
            <a:r>
              <a:rPr lang="th-TH" dirty="0" smtClean="0"/>
              <a:t>			</a:t>
            </a:r>
            <a:r>
              <a:rPr lang="th-TH" b="1" dirty="0" smtClean="0"/>
              <a:t>๒.๑  รายละเอียด/ความเป็นมา/</a:t>
            </a:r>
            <a:br>
              <a:rPr lang="th-TH" b="1" dirty="0" smtClean="0"/>
            </a:br>
            <a:r>
              <a:rPr lang="th-TH" b="1" dirty="0" smtClean="0"/>
              <a:t> วัตถุประสงค์กิจกรรมก่อสร้างฝายชะลอน้ำ เพื่ออนุรักษ์ดินและน้ำ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       โดย.....ผู้แทนกรมพัฒนาที่ดิน</a:t>
            </a:r>
          </a:p>
        </p:txBody>
      </p:sp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สี่เหลี่ยมมุมมน 12"/>
          <p:cNvSpPr/>
          <p:nvPr/>
        </p:nvSpPr>
        <p:spPr>
          <a:xfrm>
            <a:off x="762000" y="1752600"/>
            <a:ext cx="8001000" cy="289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chemeClr val="tx1"/>
                </a:solidFill>
              </a:rPr>
              <a:t>วาระ  ๓.๒   แผนการใช้กำลังส่วนกองอำนวยการรักษา</a:t>
            </a:r>
            <a:br>
              <a:rPr lang="th-TH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                ความมั่นคงภายในราชอาณาจักร (กอ.</a:t>
            </a:r>
            <a:r>
              <a:rPr lang="th-TH" dirty="0" err="1" smtClean="0">
                <a:solidFill>
                  <a:schemeClr val="tx1"/>
                </a:solidFill>
              </a:rPr>
              <a:t>รมน.</a:t>
            </a:r>
            <a:r>
              <a:rPr lang="th-TH" dirty="0" smtClean="0">
                <a:solidFill>
                  <a:schemeClr val="tx1"/>
                </a:solidFill>
              </a:rPr>
              <a:t>)</a:t>
            </a:r>
          </a:p>
          <a:p>
            <a:endParaRPr lang="th-TH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381000" y="2133600"/>
            <a:ext cx="80772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 ๓.๓  แผนการใช้กำลังส่วนกองกำลังรักษา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ความสงบเรียบร้อย (</a:t>
            </a:r>
            <a:r>
              <a:rPr lang="th-TH" b="1" dirty="0" err="1" smtClean="0">
                <a:solidFill>
                  <a:schemeClr val="tx1"/>
                </a:solidFill>
              </a:rPr>
              <a:t>กกล.</a:t>
            </a:r>
            <a:r>
              <a:rPr lang="th-TH" b="1" dirty="0" smtClean="0">
                <a:solidFill>
                  <a:schemeClr val="tx1"/>
                </a:solidFill>
              </a:rPr>
              <a:t>รส.)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82598" y="2133600"/>
            <a:ext cx="80772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 ๓.๔  แผนการใช้กำลังส่วนองค์กรต่อต้าน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คอร์รัปชั่น (ประเทศไทย) (</a:t>
            </a:r>
            <a:r>
              <a:rPr lang="en-US" b="1" dirty="0" smtClean="0">
                <a:solidFill>
                  <a:schemeClr val="tx1"/>
                </a:solidFill>
              </a:rPr>
              <a:t>ACT</a:t>
            </a:r>
            <a:r>
              <a:rPr lang="th-TH" b="1" dirty="0" smtClean="0">
                <a:solidFill>
                  <a:schemeClr val="tx1"/>
                </a:solidFill>
              </a:rPr>
              <a:t>)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82598" y="2133600"/>
            <a:ext cx="80772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 ๓.๕  แผนการใช้ดำเนินการกรมพัฒนาที่ดิน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(สถานีพัฒนาที่ดิน)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482598" y="2133600"/>
            <a:ext cx="80772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 ๓.๖  สรุปแผนปฏิบัติ</a:t>
            </a:r>
            <a:r>
              <a:rPr lang="th-TH" b="1" dirty="0" err="1" smtClean="0">
                <a:solidFill>
                  <a:schemeClr val="tx1"/>
                </a:solidFill>
              </a:rPr>
              <a:t>บัติ</a:t>
            </a:r>
            <a:r>
              <a:rPr lang="th-TH" b="1" dirty="0" smtClean="0">
                <a:solidFill>
                  <a:schemeClr val="tx1"/>
                </a:solidFill>
              </a:rPr>
              <a:t>การ ๕ หน่วยงาน และ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วิธีการการประงานอื่น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533400" y="1828800"/>
            <a:ext cx="8077200" cy="464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 ๓.๗  รายงานผลการปฏิบัติ</a:t>
            </a:r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มอบหมายให้ชุดปฏิบัติการทั้ง ๙ ชุด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รายงายผลการดำเนินการตามแบบที่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กำหนด ทางลิงค์ </a:t>
            </a:r>
            <a:r>
              <a:rPr lang="en-US" b="1" dirty="0" smtClean="0">
                <a:solidFill>
                  <a:schemeClr val="tx1"/>
                </a:solidFill>
              </a:rPr>
              <a:t>CHECK DAM</a:t>
            </a:r>
            <a:r>
              <a:rPr lang="th-TH" b="1" dirty="0" smtClean="0">
                <a:solidFill>
                  <a:schemeClr val="tx1"/>
                </a:solidFill>
              </a:rPr>
              <a:t> ผ่าน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                  </a:t>
            </a:r>
            <a:r>
              <a:rPr lang="th-TH" b="1" dirty="0" err="1" smtClean="0">
                <a:solidFill>
                  <a:schemeClr val="tx1"/>
                </a:solidFill>
              </a:rPr>
              <a:t>เวปไซต์</a:t>
            </a:r>
            <a:r>
              <a:rPr lang="th-TH" b="1" dirty="0" smtClean="0">
                <a:solidFill>
                  <a:schemeClr val="tx1"/>
                </a:solidFill>
              </a:rPr>
              <a:t>สำนักงาน </a:t>
            </a:r>
            <a:r>
              <a:rPr lang="th-TH" b="1" dirty="0" err="1" smtClean="0">
                <a:solidFill>
                  <a:schemeClr val="tx1"/>
                </a:solidFill>
              </a:rPr>
              <a:t>ป.ป.ท.</a:t>
            </a:r>
            <a:r>
              <a:rPr lang="th-TH" b="1" dirty="0" smtClean="0">
                <a:solidFill>
                  <a:schemeClr val="tx1"/>
                </a:solidFill>
              </a:rPr>
              <a:t>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</a:t>
            </a:r>
            <a:r>
              <a:rPr lang="arn-CL" b="1" dirty="0" smtClean="0">
                <a:solidFill>
                  <a:schemeClr val="tx1"/>
                </a:solidFill>
                <a:hlinkClick r:id="rId12"/>
              </a:rPr>
              <a:t>http://www.pacc.go.th</a:t>
            </a:r>
            <a:r>
              <a:rPr lang="th-TH" b="1" dirty="0" smtClean="0">
                <a:solidFill>
                  <a:schemeClr val="tx1"/>
                </a:solidFill>
              </a:rPr>
              <a:t> ตาม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รูปแบบที่ฝ่ายเลขานุการกำหนด โดย 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มิต้องจัดส่งเป็นเอกสาร ในกรณีที่ต้อง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มีการสื่อสารให้ใช้ช่องทาง </a:t>
            </a:r>
            <a:r>
              <a:rPr lang="en-US" b="1" dirty="0" smtClean="0">
                <a:solidFill>
                  <a:schemeClr val="tx1"/>
                </a:solidFill>
              </a:rPr>
              <a:t>email :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                     CHECKDAM@PACC.GO.TH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533400" y="1828800"/>
            <a:ext cx="80772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b="1" dirty="0" smtClean="0">
              <a:solidFill>
                <a:schemeClr val="tx1"/>
              </a:solidFill>
            </a:endParaRPr>
          </a:p>
          <a:p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                  มอบหมายให้ชุดปฏิบัติการทั้ง ๙ ชุด รายงายผลการดำเนินการตามแบบที่กำหนด 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ทางลิงค์หน้า</a:t>
            </a:r>
            <a:r>
              <a:rPr lang="th-TH" b="1" dirty="0" err="1" smtClean="0">
                <a:solidFill>
                  <a:schemeClr val="tx1"/>
                </a:solidFill>
              </a:rPr>
              <a:t>เวปไซต์</a:t>
            </a:r>
            <a:r>
              <a:rPr lang="th-TH" b="1" dirty="0" smtClean="0">
                <a:solidFill>
                  <a:schemeClr val="tx1"/>
                </a:solidFill>
              </a:rPr>
              <a:t>สำนักงาน </a:t>
            </a:r>
            <a:r>
              <a:rPr lang="th-TH" b="1" dirty="0" err="1" smtClean="0">
                <a:solidFill>
                  <a:schemeClr val="tx1"/>
                </a:solidFill>
              </a:rPr>
              <a:t>ป.ป.ท.</a:t>
            </a:r>
            <a:r>
              <a:rPr lang="th-TH" b="1" dirty="0" smtClean="0">
                <a:solidFill>
                  <a:schemeClr val="tx1"/>
                </a:solidFill>
              </a:rPr>
              <a:t> </a:t>
            </a:r>
            <a:r>
              <a:rPr lang="arn-CL" b="1" dirty="0" smtClean="0">
                <a:solidFill>
                  <a:schemeClr val="tx1"/>
                </a:solidFill>
                <a:hlinkClick r:id="rId12"/>
              </a:rPr>
              <a:t>http://www.pacc.go.th</a:t>
            </a:r>
            <a:r>
              <a:rPr lang="th-TH" b="1" dirty="0" smtClean="0">
                <a:solidFill>
                  <a:schemeClr val="tx1"/>
                </a:solidFill>
              </a:rPr>
              <a:t> ตามรูปแบบที่ฝ่ายเลขานุการกำหนด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5" tgtFrame="&quot;_blank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10" tgtFrame="&quot;_blank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สี่เหลี่ยมมุมมน 10"/>
          <p:cNvSpPr/>
          <p:nvPr/>
        </p:nvSpPr>
        <p:spPr>
          <a:xfrm>
            <a:off x="533400" y="1981200"/>
            <a:ext cx="8077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วาระที่ ๔  เรื่องอื่นๆ (ถ้ามี)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26140" y="1828800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วาระที่ ๒	 เรื่องเพื่อทราบ</a:t>
            </a:r>
          </a:p>
          <a:p>
            <a:pPr>
              <a:buNone/>
            </a:pPr>
            <a:r>
              <a:rPr lang="th-TH" dirty="0" smtClean="0"/>
              <a:t>			</a:t>
            </a:r>
            <a:r>
              <a:rPr lang="th-TH" b="1" dirty="0" smtClean="0"/>
              <a:t>๒.๒  ความเป็นมาของโครงการ ประสานพลังเฝ้าระวังการทุจริต กิจกรรมสร้างฝายชะลอน้ำเพื่อการอนุรักษ์ดินและน้ำ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       โดย.....สำนักงาน </a:t>
            </a:r>
            <a:r>
              <a:rPr lang="th-TH" b="1" dirty="0" err="1" smtClean="0"/>
              <a:t>ป.ป.ท.</a:t>
            </a:r>
            <a:endParaRPr lang="th-TH" b="1" dirty="0" smtClean="0"/>
          </a:p>
        </p:txBody>
      </p:sp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26140" y="1828800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วาระที่ ๓	 เรื่องเพื่อพิจารณา</a:t>
            </a:r>
          </a:p>
          <a:p>
            <a:pPr>
              <a:buNone/>
            </a:pPr>
            <a:r>
              <a:rPr lang="th-TH" dirty="0" smtClean="0"/>
              <a:t>			</a:t>
            </a:r>
            <a:r>
              <a:rPr lang="th-TH" b="1" dirty="0" smtClean="0"/>
              <a:t>๓.๑ รายละเอียดโครงการฯ /แนวคิดวัตถุประสงค์/แผนการใช้กำลัง/วิธีการดำเนินการ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โดย.....กองอำนวยการต่อต้านการทุจริต</a:t>
            </a:r>
          </a:p>
        </p:txBody>
      </p:sp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4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514600" y="1618344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รายละเอียดโครงการฯ</a:t>
            </a:r>
            <a:endParaRPr lang="th-TH" dirty="0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685800" y="2667000"/>
            <a:ext cx="7696200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เพื่อเป็นการขับเคลื่อนมาตรการป้องกันและแก้ไขปัญหาการทุจริต</a:t>
            </a:r>
            <a:r>
              <a:rPr lang="th-TH" dirty="0"/>
              <a:t> </a:t>
            </a:r>
            <a:r>
              <a:rPr lang="th-TH" dirty="0" err="1" smtClean="0"/>
              <a:t>บูรณา</a:t>
            </a:r>
            <a:r>
              <a:rPr lang="th-TH" dirty="0" smtClean="0"/>
              <a:t>การร่วมกันระหว่างหน่วยงาน  ให้เข้ามามีส่วนร่วมในการป้องกันและแก้ปัญหาการทุจริตตั้งแต่เริ่มต้นกระบวนการ เพื่อล้อมกรอบปัญหาให้แคบลง สร้างความเชื่อมั่นและศรัทธาของประชาชน ต่อการบริหารจัดการของหน่วยงานรัฐภายใต้หลัง</a:t>
            </a:r>
            <a:r>
              <a:rPr lang="th-TH" dirty="0" err="1" smtClean="0"/>
              <a:t>ธรรมาภิ</a:t>
            </a:r>
            <a:r>
              <a:rPr lang="th-TH" dirty="0" smtClean="0"/>
              <a:t>บาล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4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438400" y="1600200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แนวคิด/วัตถุประสงค์</a:t>
            </a:r>
            <a:endParaRPr lang="th-TH" dirty="0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685800" y="2667000"/>
            <a:ext cx="7696200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h-TH" sz="2000" dirty="0" smtClean="0"/>
              <a:t>๑.</a:t>
            </a:r>
            <a:r>
              <a:rPr lang="th-TH" sz="2000" dirty="0"/>
              <a:t> เพื่อเป็นการป้องกันและแก้ไขปัญหาการทุจริตประพฤติมิชอบ</a:t>
            </a:r>
            <a:r>
              <a:rPr lang="th-TH" sz="2000" dirty="0" smtClean="0"/>
              <a:t>และส่งเสริม</a:t>
            </a:r>
            <a:r>
              <a:rPr lang="th-TH" sz="2000" dirty="0"/>
              <a:t>การมีส่วนร่วมของภาคส่วนราชการในการตรวจสอบ เฝ้าระวัง ปัญหาการทุจริตที่อาจเกิดขึ้นในระหว่างการดำเนินโครงการ</a:t>
            </a:r>
            <a:endParaRPr lang="en-US" sz="2000" dirty="0"/>
          </a:p>
          <a:p>
            <a:pPr lvl="1"/>
            <a:r>
              <a:rPr lang="th-TH" sz="2000" dirty="0" smtClean="0"/>
              <a:t>๒.เพื่อ</a:t>
            </a:r>
            <a:r>
              <a:rPr lang="th-TH" sz="2000" dirty="0"/>
              <a:t>วางรากฐานการตรวจสอบเฝ้าระวัง การใช้จ่ายเงินงบประมาณแผ่นดินของทุกภาคส่วนราชการ โดยวิธีการบูร</a:t>
            </a:r>
            <a:r>
              <a:rPr lang="th-TH" sz="2000" dirty="0" err="1"/>
              <a:t>ณา</a:t>
            </a:r>
            <a:r>
              <a:rPr lang="th-TH" sz="2000" dirty="0"/>
              <a:t>การ</a:t>
            </a:r>
            <a:endParaRPr lang="en-US" sz="2000" dirty="0"/>
          </a:p>
          <a:p>
            <a:pPr lvl="1"/>
            <a:r>
              <a:rPr lang="th-TH" sz="2000" dirty="0" smtClean="0"/>
              <a:t>๓.เพื่อ</a:t>
            </a:r>
            <a:r>
              <a:rPr lang="th-TH" sz="2000" dirty="0"/>
              <a:t>ลดขั้นตอน วิธีการ บุคลากร รวมถึงงบประมาณในการตรวจสอบภายการทุจริตหรือประพฤติมิชอบ หลังเสร็จสิ้นการดำเนินโครงการ เนื่องจากได้มีการเฝ้าระวังและป้องกันมาตั้งแต่ต้น</a:t>
            </a:r>
            <a:endParaRPr lang="en-US" sz="2000" dirty="0"/>
          </a:p>
          <a:p>
            <a:pPr lvl="1"/>
            <a:r>
              <a:rPr lang="th-TH" sz="2000" dirty="0" smtClean="0"/>
              <a:t>๔.เพื่อให้</a:t>
            </a:r>
            <a:r>
              <a:rPr lang="th-TH" sz="2000" dirty="0"/>
              <a:t>ประชาชนได้รับประโยชน์อย่างแท้จริงจากการดำเนินโครงการ  </a:t>
            </a:r>
            <a:endParaRPr lang="en-US" sz="2000" dirty="0"/>
          </a:p>
          <a:p>
            <a:r>
              <a:rPr lang="th-TH" sz="2000" dirty="0" smtClean="0"/>
              <a:t> 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174168" y="1643742"/>
            <a:ext cx="8839200" cy="4525964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438400" y="1687284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วิธีดำเนินการ</a:t>
            </a:r>
            <a:endParaRPr lang="th-TH" dirty="0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81000" y="2743200"/>
            <a:ext cx="8382000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th-TH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สำนักงาน 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ป.ป.ท.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 แบ่งชุดปฏิบัติการออกเป็น ๙ ชุด โดยมี ผอ.สำนักงาน 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ปปท.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เขต 1 – 9 เป็นหัวหน้าชุด</a:t>
            </a:r>
          </a:p>
          <a:p>
            <a:pPr lvl="1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เจ้าหน้าที่ 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สนง.ปปท.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เขต เป็นชุดปฏิบัติการและเลขานุการ ปฏิบัติหน้าที่ร่วมกับ กอ.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รมน.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จังหวัด </a:t>
            </a:r>
          </a:p>
          <a:p>
            <a:pPr lvl="1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กองกำลัง รส. สถานีพัฒนาที่ดิน และ </a:t>
            </a:r>
            <a:r>
              <a:rPr lang="en-US" sz="4000" b="1" dirty="0" smtClean="0">
                <a:latin typeface="TH SarabunIT๙" pitchFamily="34" charset="-34"/>
                <a:cs typeface="TH SarabunIT๙" pitchFamily="34" charset="-34"/>
              </a:rPr>
              <a:t>ACT</a:t>
            </a:r>
            <a:endParaRPr lang="th-TH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000" dirty="0" smtClean="0"/>
              <a:t>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</a:t>
            </a:r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000" b="1" dirty="0">
              <a:solidFill>
                <a:schemeClr val="bg2"/>
              </a:solidFill>
            </a:endParaRPr>
          </a:p>
        </p:txBody>
      </p:sp>
      <p:pic>
        <p:nvPicPr>
          <p:cNvPr id="5" name="รูปภาพ 4" descr="รูปภาพที่เกี่ยวข้อง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รูปภาพ 6" descr="ผลการค้นหารูปภาพสำหรับ สัญลักษณ์ กอ.รมน.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04800"/>
            <a:ext cx="991870" cy="99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รูปภาพ 7" descr="Logo_PNG%2073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04800"/>
            <a:ext cx="1290320" cy="9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รูปภาพ 8" descr="298px-Royal_Thai_Army_Seal_sv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0715" y="304800"/>
            <a:ext cx="1061086" cy="93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รูปภาพ 9" descr="ผลการค้นหารูปภาพสำหรับ สัญลักษณ์ องค์กรต่อต้านคอรัปชั่น">
            <a:hlinkClick r:id="rId9" tgtFrame="&quot;_blank&quot;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86600" y="609600"/>
            <a:ext cx="10985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ตัวยึดเนื้อหา 10"/>
          <p:cNvSpPr>
            <a:spLocks noGrp="1"/>
          </p:cNvSpPr>
          <p:nvPr>
            <p:ph idx="1"/>
          </p:nvPr>
        </p:nvSpPr>
        <p:spPr>
          <a:xfrm>
            <a:off x="174168" y="1643742"/>
            <a:ext cx="8839200" cy="4525964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2438400" y="1687284"/>
            <a:ext cx="419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ชุดปฏิบัติการที่ ๑</a:t>
            </a:r>
            <a:endParaRPr lang="th-TH" dirty="0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457200" y="2743200"/>
            <a:ext cx="8382000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th-TH" sz="4000" dirty="0" smtClean="0">
              <a:latin typeface="TH SarabunIT๙" pitchFamily="34" charset="-34"/>
              <a:cs typeface="TH SarabunIT๙" pitchFamily="34" charset="-34"/>
            </a:endParaRPr>
          </a:p>
          <a:p>
            <a:pPr lvl="1"/>
            <a:endParaRPr lang="en-US" sz="40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000" dirty="0" smtClean="0"/>
              <a:t> </a:t>
            </a:r>
            <a:endParaRPr lang="th-TH" sz="40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019175" y="2929405"/>
            <a:ext cx="2506663" cy="40957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?" charset="-34"/>
                <a:ea typeface="Angsana New" pitchFamily="18" charset="-34"/>
                <a:cs typeface="TH SarabunIT?" charset="-34"/>
              </a:rPr>
              <a:t>หน่วยงาน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257800" y="2971800"/>
            <a:ext cx="2268538" cy="3619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พื้นที่เป้าหมาย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990600" y="3429000"/>
            <a:ext cx="2690814" cy="241893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๑ สำนักงาน </a:t>
            </a:r>
            <a:r>
              <a:rPr kumimoji="0" lang="th-TH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ปปท.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เขต ๑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 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๒. กอ.</a:t>
            </a:r>
            <a:r>
              <a:rPr kumimoji="0" lang="th-TH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รมน.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จังหวัดสระบุรี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๓. </a:t>
            </a:r>
            <a:r>
              <a:rPr kumimoji="0" lang="th-TH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กกล.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รส.จังหวัดสระบุรี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๔. สถานีพัฒนาที่ดิน</a:t>
            </a:r>
            <a:b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</a:b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    จังหวัดสระบุรี</a:t>
            </a:r>
            <a:endParaRPr lang="th-TH" sz="1800" dirty="0">
              <a:latin typeface="Calibri" pitchFamily="34" charset="0"/>
              <a:ea typeface="Angsana New" pitchFamily="18" charset="-34"/>
              <a:cs typeface="TH SarabunIT?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๕. ผู้แทนองค์กรต่อต้าน</a:t>
            </a:r>
            <a:b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</a:b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    คอรัปชั่น (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gsana New" pitchFamily="18" charset="-34"/>
                <a:cs typeface="TH SarabunIT?" charset="-34"/>
              </a:rPr>
              <a:t>ACT</a:t>
            </a: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)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5334000" y="4191000"/>
            <a:ext cx="1162050" cy="74995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ngsana New" pitchFamily="18" charset="-34"/>
                <a:cs typeface="TH SarabunIT?" charset="-34"/>
              </a:rPr>
              <a:t>จังหวัดสระบุรี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886200" y="3886200"/>
            <a:ext cx="1317626" cy="1435590"/>
          </a:xfrm>
          <a:prstGeom prst="rightArrow">
            <a:avLst>
              <a:gd name="adj1" fmla="val 50000"/>
              <a:gd name="adj2" fmla="val 33974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th-TH" sz="2000" b="1" dirty="0">
                <a:latin typeface="Arial" pitchFamily="34" charset="0"/>
                <a:ea typeface="Angsana New" pitchFamily="18" charset="-34"/>
                <a:cs typeface="TH SarabunIT?" charset="-34"/>
              </a:rPr>
              <a:t> </a:t>
            </a:r>
            <a:r>
              <a:rPr lang="th-TH" sz="2400" b="1" dirty="0" smtClean="0">
                <a:latin typeface="Arial Black" pitchFamily="34" charset="0"/>
                <a:ea typeface="Angsana New" pitchFamily="18" charset="-34"/>
                <a:cs typeface="TH SarabunIT?"/>
              </a:rPr>
              <a:t>๔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ngsana New" pitchFamily="18" charset="-34"/>
                <a:cs typeface="TH SarabunIT?"/>
              </a:rPr>
              <a:t>ฝาย</a:t>
            </a: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TH SarabunIT?"/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7162800" y="4267200"/>
            <a:ext cx="1274766" cy="5637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pitchFamily="34" charset="0"/>
                <a:cs typeface="TH SarabunIT?" charset="-34"/>
              </a:rPr>
              <a:t> </a:t>
            </a:r>
            <a:r>
              <a:rPr lang="th-TH" sz="2000" b="1" dirty="0" smtClean="0">
                <a:latin typeface="Arial" pitchFamily="34" charset="0"/>
                <a:cs typeface="TH SarabunIT?" charset="-34"/>
              </a:rPr>
              <a:t>๔  ฝาย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6629400" y="4495800"/>
            <a:ext cx="300038" cy="168275"/>
          </a:xfrm>
          <a:prstGeom prst="rightArrow">
            <a:avLst>
              <a:gd name="adj1" fmla="val 50000"/>
              <a:gd name="adj2" fmla="val 4457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1683</Words>
  <Application>Microsoft Office PowerPoint</Application>
  <PresentationFormat>นำเสนอทางหน้าจอ (4:3)</PresentationFormat>
  <Paragraphs>421</Paragraphs>
  <Slides>37</Slides>
  <Notes>18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37</vt:i4>
      </vt:variant>
    </vt:vector>
  </HeadingPairs>
  <TitlesOfParts>
    <vt:vector size="38" baseType="lpstr">
      <vt:lpstr>ชุดรูปแบบของ Office</vt:lpstr>
      <vt:lpstr>ภาพนิ่ง 1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  <vt:lpstr>  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PACC</dc:creator>
  <cp:lastModifiedBy>PACC</cp:lastModifiedBy>
  <cp:revision>55</cp:revision>
  <dcterms:created xsi:type="dcterms:W3CDTF">2018-06-15T05:45:32Z</dcterms:created>
  <dcterms:modified xsi:type="dcterms:W3CDTF">2018-06-16T06:47:43Z</dcterms:modified>
</cp:coreProperties>
</file>