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slides/slide76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s/slide83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slides/slide7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27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notesSlides/notesSlide23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77.xml" ContentType="application/vnd.openxmlformats-officedocument.presentationml.slide+xml"/>
  <Override PartName="/ppt/viewProps.xml" ContentType="application/vnd.openxmlformats-officedocument.presentationml.viewProp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s/slide66.xml" ContentType="application/vnd.openxmlformats-officedocument.presentationml.slide+xml"/>
  <Override PartName="/ppt/slides/slide7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slides/slide64.xml" ContentType="application/vnd.openxmlformats-officedocument.presentationml.slide+xml"/>
  <Override PartName="/ppt/slides/slide73.xml" ContentType="application/vnd.openxmlformats-officedocument.presentationml.slide+xml"/>
  <Override PartName="/ppt/slides/slide84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Override PartName="/ppt/slides/slide71.xml" ContentType="application/vnd.openxmlformats-officedocument.presentationml.slide+xml"/>
  <Override PartName="/ppt/slides/slide80.xml" ContentType="application/vnd.openxmlformats-officedocument.presentationml.slide+xml"/>
  <Override PartName="/ppt/slides/slide82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slides/slide69.xml" ContentType="application/vnd.openxmlformats-officedocument.presentationml.slide+xml"/>
  <Override PartName="/ppt/slides/slide78.xml" ContentType="application/vnd.openxmlformats-officedocument.presentationml.slide+xml"/>
  <Override PartName="/ppt/handoutMasters/handoutMaster1.xml" ContentType="application/vnd.openxmlformats-officedocument.presentationml.handoutMaster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s/slide74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notesSlides/notesSlide29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slides/slide81.xml" ContentType="application/vnd.openxmlformats-officedocument.presentationml.slide+xml"/>
  <Override PartName="/ppt/notesSlides/notesSlide18.xml" ContentType="application/vnd.openxmlformats-officedocument.presentationml.notes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s/slide70.xml" ContentType="application/vnd.openxmlformats-officedocument.presentationml.slide+xml"/>
  <Override PartName="/ppt/notesSlides/notesSlide25.xml" ContentType="application/vnd.openxmlformats-officedocument.presentationml.notes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21.xml" ContentType="application/vnd.openxmlformats-officedocument.presentationml.notesSlide+xml"/>
  <Override PartName="/ppt/slides/slide79.xml" ContentType="application/vnd.openxmlformats-officedocument.presentationml.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68.xml" ContentType="application/vnd.openxmlformats-officedocument.presentationml.slide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6"/>
  </p:notesMasterIdLst>
  <p:handoutMasterIdLst>
    <p:handoutMasterId r:id="rId87"/>
  </p:handoutMasterIdLst>
  <p:sldIdLst>
    <p:sldId id="961" r:id="rId2"/>
    <p:sldId id="2162" r:id="rId3"/>
    <p:sldId id="2293" r:id="rId4"/>
    <p:sldId id="2249" r:id="rId5"/>
    <p:sldId id="2313" r:id="rId6"/>
    <p:sldId id="2314" r:id="rId7"/>
    <p:sldId id="2250" r:id="rId8"/>
    <p:sldId id="2251" r:id="rId9"/>
    <p:sldId id="2252" r:id="rId10"/>
    <p:sldId id="2253" r:id="rId11"/>
    <p:sldId id="2272" r:id="rId12"/>
    <p:sldId id="2273" r:id="rId13"/>
    <p:sldId id="2274" r:id="rId14"/>
    <p:sldId id="2315" r:id="rId15"/>
    <p:sldId id="2256" r:id="rId16"/>
    <p:sldId id="2257" r:id="rId17"/>
    <p:sldId id="2258" r:id="rId18"/>
    <p:sldId id="2259" r:id="rId19"/>
    <p:sldId id="2260" r:id="rId20"/>
    <p:sldId id="2261" r:id="rId21"/>
    <p:sldId id="2262" r:id="rId22"/>
    <p:sldId id="2263" r:id="rId23"/>
    <p:sldId id="2264" r:id="rId24"/>
    <p:sldId id="2265" r:id="rId25"/>
    <p:sldId id="2266" r:id="rId26"/>
    <p:sldId id="2267" r:id="rId27"/>
    <p:sldId id="2268" r:id="rId28"/>
    <p:sldId id="2269" r:id="rId29"/>
    <p:sldId id="2270" r:id="rId30"/>
    <p:sldId id="2271" r:id="rId31"/>
    <p:sldId id="2276" r:id="rId32"/>
    <p:sldId id="2194" r:id="rId33"/>
    <p:sldId id="2196" r:id="rId34"/>
    <p:sldId id="2321" r:id="rId35"/>
    <p:sldId id="2322" r:id="rId36"/>
    <p:sldId id="2323" r:id="rId37"/>
    <p:sldId id="2324" r:id="rId38"/>
    <p:sldId id="2325" r:id="rId39"/>
    <p:sldId id="2326" r:id="rId40"/>
    <p:sldId id="2327" r:id="rId41"/>
    <p:sldId id="2328" r:id="rId42"/>
    <p:sldId id="2329" r:id="rId43"/>
    <p:sldId id="2294" r:id="rId44"/>
    <p:sldId id="2295" r:id="rId45"/>
    <p:sldId id="2296" r:id="rId46"/>
    <p:sldId id="2297" r:id="rId47"/>
    <p:sldId id="2298" r:id="rId48"/>
    <p:sldId id="2299" r:id="rId49"/>
    <p:sldId id="2300" r:id="rId50"/>
    <p:sldId id="2301" r:id="rId51"/>
    <p:sldId id="2302" r:id="rId52"/>
    <p:sldId id="2303" r:id="rId53"/>
    <p:sldId id="2304" r:id="rId54"/>
    <p:sldId id="2305" r:id="rId55"/>
    <p:sldId id="2306" r:id="rId56"/>
    <p:sldId id="2307" r:id="rId57"/>
    <p:sldId id="2308" r:id="rId58"/>
    <p:sldId id="2330" r:id="rId59"/>
    <p:sldId id="2285" r:id="rId60"/>
    <p:sldId id="2286" r:id="rId61"/>
    <p:sldId id="2331" r:id="rId62"/>
    <p:sldId id="2309" r:id="rId63"/>
    <p:sldId id="2310" r:id="rId64"/>
    <p:sldId id="2311" r:id="rId65"/>
    <p:sldId id="2228" r:id="rId66"/>
    <p:sldId id="2229" r:id="rId67"/>
    <p:sldId id="2230" r:id="rId68"/>
    <p:sldId id="2231" r:id="rId69"/>
    <p:sldId id="2232" r:id="rId70"/>
    <p:sldId id="2233" r:id="rId71"/>
    <p:sldId id="2234" r:id="rId72"/>
    <p:sldId id="2110" r:id="rId73"/>
    <p:sldId id="2148" r:id="rId74"/>
    <p:sldId id="2112" r:id="rId75"/>
    <p:sldId id="2332" r:id="rId76"/>
    <p:sldId id="2220" r:id="rId77"/>
    <p:sldId id="2221" r:id="rId78"/>
    <p:sldId id="2222" r:id="rId79"/>
    <p:sldId id="2223" r:id="rId80"/>
    <p:sldId id="2224" r:id="rId81"/>
    <p:sldId id="2312" r:id="rId82"/>
    <p:sldId id="2081" r:id="rId83"/>
    <p:sldId id="2082" r:id="rId84"/>
    <p:sldId id="1903" r:id="rId85"/>
  </p:sldIdLst>
  <p:sldSz cx="9144000" cy="6858000" type="screen4x3"/>
  <p:notesSz cx="6807200" cy="9939338"/>
  <p:defaultTextStyle>
    <a:defPPr>
      <a:defRPr lang="th-TH"/>
    </a:defPPr>
    <a:lvl1pPr algn="ctr" rtl="0" eaLnBrk="0" fontAlgn="base" hangingPunct="0">
      <a:spcBef>
        <a:spcPct val="0"/>
      </a:spcBef>
      <a:spcAft>
        <a:spcPct val="0"/>
      </a:spcAft>
      <a:defRPr sz="3600" b="1" kern="1200">
        <a:solidFill>
          <a:schemeClr val="tx1"/>
        </a:solidFill>
        <a:latin typeface="Tahoma" pitchFamily="34" charset="0"/>
        <a:ea typeface="+mn-ea"/>
        <a:cs typeface="Tahoma" pitchFamily="34" charset="0"/>
      </a:defRPr>
    </a:lvl1pPr>
    <a:lvl2pPr marL="457200" algn="ctr" rtl="0" eaLnBrk="0" fontAlgn="base" hangingPunct="0">
      <a:spcBef>
        <a:spcPct val="0"/>
      </a:spcBef>
      <a:spcAft>
        <a:spcPct val="0"/>
      </a:spcAft>
      <a:defRPr sz="3600" b="1" kern="1200">
        <a:solidFill>
          <a:schemeClr val="tx1"/>
        </a:solidFill>
        <a:latin typeface="Tahoma" pitchFamily="34" charset="0"/>
        <a:ea typeface="+mn-ea"/>
        <a:cs typeface="Tahoma" pitchFamily="34" charset="0"/>
      </a:defRPr>
    </a:lvl2pPr>
    <a:lvl3pPr marL="914400" algn="ctr" rtl="0" eaLnBrk="0" fontAlgn="base" hangingPunct="0">
      <a:spcBef>
        <a:spcPct val="0"/>
      </a:spcBef>
      <a:spcAft>
        <a:spcPct val="0"/>
      </a:spcAft>
      <a:defRPr sz="3600" b="1" kern="1200">
        <a:solidFill>
          <a:schemeClr val="tx1"/>
        </a:solidFill>
        <a:latin typeface="Tahoma" pitchFamily="34" charset="0"/>
        <a:ea typeface="+mn-ea"/>
        <a:cs typeface="Tahoma" pitchFamily="34" charset="0"/>
      </a:defRPr>
    </a:lvl3pPr>
    <a:lvl4pPr marL="1371600" algn="ctr" rtl="0" eaLnBrk="0" fontAlgn="base" hangingPunct="0">
      <a:spcBef>
        <a:spcPct val="0"/>
      </a:spcBef>
      <a:spcAft>
        <a:spcPct val="0"/>
      </a:spcAft>
      <a:defRPr sz="3600" b="1" kern="1200">
        <a:solidFill>
          <a:schemeClr val="tx1"/>
        </a:solidFill>
        <a:latin typeface="Tahoma" pitchFamily="34" charset="0"/>
        <a:ea typeface="+mn-ea"/>
        <a:cs typeface="Tahoma" pitchFamily="34" charset="0"/>
      </a:defRPr>
    </a:lvl4pPr>
    <a:lvl5pPr marL="1828800" algn="ctr" rtl="0" eaLnBrk="0" fontAlgn="base" hangingPunct="0">
      <a:spcBef>
        <a:spcPct val="0"/>
      </a:spcBef>
      <a:spcAft>
        <a:spcPct val="0"/>
      </a:spcAft>
      <a:defRPr sz="3600" b="1" kern="1200">
        <a:solidFill>
          <a:schemeClr val="tx1"/>
        </a:solidFill>
        <a:latin typeface="Tahoma" pitchFamily="34" charset="0"/>
        <a:ea typeface="+mn-ea"/>
        <a:cs typeface="Tahoma" pitchFamily="34" charset="0"/>
      </a:defRPr>
    </a:lvl5pPr>
    <a:lvl6pPr marL="2286000" algn="l" defTabSz="914400" rtl="0" eaLnBrk="1" latinLnBrk="0" hangingPunct="1">
      <a:defRPr sz="3600" b="1" kern="1200">
        <a:solidFill>
          <a:schemeClr val="tx1"/>
        </a:solidFill>
        <a:latin typeface="Tahoma" pitchFamily="34" charset="0"/>
        <a:ea typeface="+mn-ea"/>
        <a:cs typeface="Tahoma" pitchFamily="34" charset="0"/>
      </a:defRPr>
    </a:lvl6pPr>
    <a:lvl7pPr marL="2743200" algn="l" defTabSz="914400" rtl="0" eaLnBrk="1" latinLnBrk="0" hangingPunct="1">
      <a:defRPr sz="3600" b="1" kern="1200">
        <a:solidFill>
          <a:schemeClr val="tx1"/>
        </a:solidFill>
        <a:latin typeface="Tahoma" pitchFamily="34" charset="0"/>
        <a:ea typeface="+mn-ea"/>
        <a:cs typeface="Tahoma" pitchFamily="34" charset="0"/>
      </a:defRPr>
    </a:lvl7pPr>
    <a:lvl8pPr marL="3200400" algn="l" defTabSz="914400" rtl="0" eaLnBrk="1" latinLnBrk="0" hangingPunct="1">
      <a:defRPr sz="3600" b="1" kern="1200">
        <a:solidFill>
          <a:schemeClr val="tx1"/>
        </a:solidFill>
        <a:latin typeface="Tahoma" pitchFamily="34" charset="0"/>
        <a:ea typeface="+mn-ea"/>
        <a:cs typeface="Tahoma" pitchFamily="34" charset="0"/>
      </a:defRPr>
    </a:lvl8pPr>
    <a:lvl9pPr marL="3657600" algn="l" defTabSz="914400" rtl="0" eaLnBrk="1" latinLnBrk="0" hangingPunct="1">
      <a:defRPr sz="3600" b="1" kern="1200">
        <a:solidFill>
          <a:schemeClr val="tx1"/>
        </a:solidFill>
        <a:latin typeface="Tahoma" pitchFamily="34" charset="0"/>
        <a:ea typeface="+mn-ea"/>
        <a:cs typeface="Tahoma" pitchFamily="34" charset="0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0000CC"/>
    <a:srgbClr val="CCFFFF"/>
    <a:srgbClr val="FF3300"/>
    <a:srgbClr val="84FA7E"/>
    <a:srgbClr val="FFFFCC"/>
    <a:srgbClr val="000099"/>
    <a:srgbClr val="CC00FF"/>
    <a:srgbClr val="66CCFF"/>
    <a:srgbClr val="FFCCF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สไตล์สีปานกลาง 2 - เน้น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vertBarState="minimized" horzBarState="maximized">
    <p:restoredLeft sz="5808" autoAdjust="0"/>
    <p:restoredTop sz="92466" autoAdjust="0"/>
  </p:normalViewPr>
  <p:slideViewPr>
    <p:cSldViewPr>
      <p:cViewPr>
        <p:scale>
          <a:sx n="77" d="100"/>
          <a:sy n="77" d="100"/>
        </p:scale>
        <p:origin x="-1368" y="-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6018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slide" Target="slides/slide83.xml"/><Relationship Id="rId89" Type="http://schemas.openxmlformats.org/officeDocument/2006/relationships/viewProps" Target="view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theme" Target="theme/theme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presProps" Target="presProps.xml"/><Relationship Id="rId9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9787" cy="4969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200" b="0">
                <a:latin typeface="Arial" pitchFamily="34" charset="0"/>
                <a:cs typeface="Angsana New" pitchFamily="18" charset="-34"/>
              </a:defRPr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3870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5838" y="0"/>
            <a:ext cx="2949787" cy="4969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 b="0">
                <a:latin typeface="Arial" pitchFamily="34" charset="0"/>
                <a:cs typeface="Angsana New" pitchFamily="18" charset="-34"/>
              </a:defRPr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3870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40646"/>
            <a:ext cx="2949787" cy="4969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1" hangingPunct="1">
              <a:defRPr sz="1200" b="0">
                <a:latin typeface="Arial" pitchFamily="34" charset="0"/>
                <a:cs typeface="Angsana New" pitchFamily="18" charset="-34"/>
              </a:defRPr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3870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5838" y="9440646"/>
            <a:ext cx="2949787" cy="4969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b="0">
                <a:latin typeface="Arial" pitchFamily="34" charset="0"/>
                <a:cs typeface="Angsana New" pitchFamily="18" charset="-34"/>
              </a:defRPr>
            </a:lvl1pPr>
          </a:lstStyle>
          <a:p>
            <a:pPr>
              <a:defRPr/>
            </a:pPr>
            <a:fld id="{F0D9D123-8CF4-4C52-B711-DFF87B5A7AF9}" type="slidenum">
              <a:rPr lang="en-US"/>
              <a:pPr>
                <a:defRPr/>
              </a:pPr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xmlns="" val="22053651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92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9787" cy="4969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200" b="0">
                <a:latin typeface="Arial" pitchFamily="34" charset="0"/>
                <a:cs typeface="Angsana New" pitchFamily="18" charset="-34"/>
              </a:defRPr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4392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5838" y="0"/>
            <a:ext cx="2949787" cy="4969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 b="0">
                <a:latin typeface="Arial" pitchFamily="34" charset="0"/>
                <a:cs typeface="Angsana New" pitchFamily="18" charset="-34"/>
              </a:defRPr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10957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20750" y="746125"/>
            <a:ext cx="4965700" cy="372586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393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0720" y="4721186"/>
            <a:ext cx="5445760" cy="4472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th-TH" noProof="0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noProof="0" smtClean="0"/>
              <a:t>ระดับที่สอง</a:t>
            </a:r>
          </a:p>
          <a:p>
            <a:pPr lvl="2"/>
            <a:r>
              <a:rPr lang="th-TH" noProof="0" smtClean="0"/>
              <a:t>ระดับที่สาม</a:t>
            </a:r>
          </a:p>
          <a:p>
            <a:pPr lvl="3"/>
            <a:r>
              <a:rPr lang="th-TH" noProof="0" smtClean="0"/>
              <a:t>ระดับที่สี่</a:t>
            </a:r>
          </a:p>
          <a:p>
            <a:pPr lvl="4"/>
            <a:r>
              <a:rPr lang="th-TH" noProof="0" smtClean="0"/>
              <a:t>ระดับที่ห้า</a:t>
            </a:r>
          </a:p>
        </p:txBody>
      </p:sp>
      <p:sp>
        <p:nvSpPr>
          <p:cNvPr id="4393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40646"/>
            <a:ext cx="2949787" cy="4969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1" hangingPunct="1">
              <a:defRPr sz="1200" b="0">
                <a:latin typeface="Arial" pitchFamily="34" charset="0"/>
                <a:cs typeface="Angsana New" pitchFamily="18" charset="-34"/>
              </a:defRPr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4393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5838" y="9440646"/>
            <a:ext cx="2949787" cy="4969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b="0">
                <a:latin typeface="Arial" pitchFamily="34" charset="0"/>
                <a:cs typeface="Angsana New" pitchFamily="18" charset="-34"/>
              </a:defRPr>
            </a:lvl1pPr>
          </a:lstStyle>
          <a:p>
            <a:pPr>
              <a:defRPr/>
            </a:pPr>
            <a:fld id="{9FA1C256-04B1-4FE4-AD8B-62E6CCF51F5C}" type="slidenum">
              <a:rPr lang="en-US"/>
              <a:pPr>
                <a:defRPr/>
              </a:pPr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xmlns="" val="331300441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Tahoma" pitchFamily="34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Tahoma" pitchFamily="34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Tahoma" pitchFamily="34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Tahoma" pitchFamily="34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Tahoma" pitchFamily="34" charset="0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92D49CD-62C4-4C49-850D-9C410166824A}" type="slidenum">
              <a:rPr lang="en-US">
                <a:solidFill>
                  <a:srgbClr val="000000"/>
                </a:solidFill>
              </a:rPr>
              <a:pPr/>
              <a:t>7</a:t>
            </a:fld>
            <a:endParaRPr lang="th-TH">
              <a:solidFill>
                <a:srgbClr val="000000"/>
              </a:solidFill>
            </a:endParaRPr>
          </a:p>
        </p:txBody>
      </p:sp>
      <p:sp>
        <p:nvSpPr>
          <p:cNvPr id="12369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04875" y="762000"/>
            <a:ext cx="4984750" cy="3740150"/>
          </a:xfrm>
          <a:ln/>
        </p:spPr>
      </p:sp>
      <p:sp>
        <p:nvSpPr>
          <p:cNvPr id="12369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6202" y="4729163"/>
            <a:ext cx="4960506" cy="4502151"/>
          </a:xfrm>
        </p:spPr>
        <p:txBody>
          <a:bodyPr/>
          <a:lstStyle/>
          <a:p>
            <a:endParaRPr lang="th-TH"/>
          </a:p>
        </p:txBody>
      </p:sp>
    </p:spTree>
    <p:extLst>
      <p:ext uri="{BB962C8B-B14F-4D97-AF65-F5344CB8AC3E}">
        <p14:creationId xmlns:p14="http://schemas.microsoft.com/office/powerpoint/2010/main" xmlns="" val="138322499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92D49CD-62C4-4C49-850D-9C410166824A}" type="slidenum">
              <a:rPr lang="en-US"/>
              <a:pPr/>
              <a:t>23</a:t>
            </a:fld>
            <a:endParaRPr lang="th-TH"/>
          </a:p>
        </p:txBody>
      </p:sp>
      <p:sp>
        <p:nvSpPr>
          <p:cNvPr id="12369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04875" y="762000"/>
            <a:ext cx="4984750" cy="3740150"/>
          </a:xfrm>
          <a:ln/>
        </p:spPr>
      </p:sp>
      <p:sp>
        <p:nvSpPr>
          <p:cNvPr id="12369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6202" y="4729163"/>
            <a:ext cx="4960506" cy="4502151"/>
          </a:xfrm>
        </p:spPr>
        <p:txBody>
          <a:bodyPr/>
          <a:lstStyle/>
          <a:p>
            <a:endParaRPr lang="th-TH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92D49CD-62C4-4C49-850D-9C410166824A}" type="slidenum">
              <a:rPr lang="en-US"/>
              <a:pPr/>
              <a:t>24</a:t>
            </a:fld>
            <a:endParaRPr lang="th-TH"/>
          </a:p>
        </p:txBody>
      </p:sp>
      <p:sp>
        <p:nvSpPr>
          <p:cNvPr id="12369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04875" y="762000"/>
            <a:ext cx="4984750" cy="3740150"/>
          </a:xfrm>
          <a:ln/>
        </p:spPr>
      </p:sp>
      <p:sp>
        <p:nvSpPr>
          <p:cNvPr id="12369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6202" y="4729163"/>
            <a:ext cx="4960506" cy="4502151"/>
          </a:xfrm>
        </p:spPr>
        <p:txBody>
          <a:bodyPr/>
          <a:lstStyle/>
          <a:p>
            <a:endParaRPr lang="th-TH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92D49CD-62C4-4C49-850D-9C410166824A}" type="slidenum">
              <a:rPr lang="en-US"/>
              <a:pPr/>
              <a:t>25</a:t>
            </a:fld>
            <a:endParaRPr lang="th-TH"/>
          </a:p>
        </p:txBody>
      </p:sp>
      <p:sp>
        <p:nvSpPr>
          <p:cNvPr id="12369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04875" y="762000"/>
            <a:ext cx="4984750" cy="3740150"/>
          </a:xfrm>
          <a:ln/>
        </p:spPr>
      </p:sp>
      <p:sp>
        <p:nvSpPr>
          <p:cNvPr id="12369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6202" y="4729163"/>
            <a:ext cx="4960506" cy="4502151"/>
          </a:xfrm>
        </p:spPr>
        <p:txBody>
          <a:bodyPr/>
          <a:lstStyle/>
          <a:p>
            <a:endParaRPr lang="th-TH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92D49CD-62C4-4C49-850D-9C410166824A}" type="slidenum">
              <a:rPr lang="en-US"/>
              <a:pPr/>
              <a:t>26</a:t>
            </a:fld>
            <a:endParaRPr lang="th-TH"/>
          </a:p>
        </p:txBody>
      </p:sp>
      <p:sp>
        <p:nvSpPr>
          <p:cNvPr id="12369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04875" y="762000"/>
            <a:ext cx="4984750" cy="3740150"/>
          </a:xfrm>
          <a:ln/>
        </p:spPr>
      </p:sp>
      <p:sp>
        <p:nvSpPr>
          <p:cNvPr id="12369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6202" y="4729163"/>
            <a:ext cx="4960506" cy="4502151"/>
          </a:xfrm>
        </p:spPr>
        <p:txBody>
          <a:bodyPr/>
          <a:lstStyle/>
          <a:p>
            <a:endParaRPr lang="th-TH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92D49CD-62C4-4C49-850D-9C410166824A}" type="slidenum">
              <a:rPr lang="en-US"/>
              <a:pPr/>
              <a:t>27</a:t>
            </a:fld>
            <a:endParaRPr lang="th-TH"/>
          </a:p>
        </p:txBody>
      </p:sp>
      <p:sp>
        <p:nvSpPr>
          <p:cNvPr id="12369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04875" y="762000"/>
            <a:ext cx="4984750" cy="3740150"/>
          </a:xfrm>
          <a:ln/>
        </p:spPr>
      </p:sp>
      <p:sp>
        <p:nvSpPr>
          <p:cNvPr id="12369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6202" y="4729163"/>
            <a:ext cx="4960506" cy="4502151"/>
          </a:xfrm>
        </p:spPr>
        <p:txBody>
          <a:bodyPr/>
          <a:lstStyle/>
          <a:p>
            <a:endParaRPr lang="th-TH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92D49CD-62C4-4C49-850D-9C410166824A}" type="slidenum">
              <a:rPr lang="en-US"/>
              <a:pPr/>
              <a:t>28</a:t>
            </a:fld>
            <a:endParaRPr lang="th-TH"/>
          </a:p>
        </p:txBody>
      </p:sp>
      <p:sp>
        <p:nvSpPr>
          <p:cNvPr id="12369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04875" y="762000"/>
            <a:ext cx="4984750" cy="3740150"/>
          </a:xfrm>
          <a:ln/>
        </p:spPr>
      </p:sp>
      <p:sp>
        <p:nvSpPr>
          <p:cNvPr id="12369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6202" y="4729163"/>
            <a:ext cx="4960506" cy="4502151"/>
          </a:xfrm>
        </p:spPr>
        <p:txBody>
          <a:bodyPr/>
          <a:lstStyle/>
          <a:p>
            <a:endParaRPr lang="th-TH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92D49CD-62C4-4C49-850D-9C410166824A}" type="slidenum">
              <a:rPr lang="en-US"/>
              <a:pPr/>
              <a:t>29</a:t>
            </a:fld>
            <a:endParaRPr lang="th-TH"/>
          </a:p>
        </p:txBody>
      </p:sp>
      <p:sp>
        <p:nvSpPr>
          <p:cNvPr id="12369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04875" y="762000"/>
            <a:ext cx="4984750" cy="3740150"/>
          </a:xfrm>
          <a:ln/>
        </p:spPr>
      </p:sp>
      <p:sp>
        <p:nvSpPr>
          <p:cNvPr id="12369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6202" y="4729163"/>
            <a:ext cx="4960506" cy="4502151"/>
          </a:xfrm>
        </p:spPr>
        <p:txBody>
          <a:bodyPr/>
          <a:lstStyle/>
          <a:p>
            <a:endParaRPr lang="th-TH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92D49CD-62C4-4C49-850D-9C410166824A}" type="slidenum">
              <a:rPr lang="en-US"/>
              <a:pPr/>
              <a:t>35</a:t>
            </a:fld>
            <a:endParaRPr lang="th-TH"/>
          </a:p>
        </p:txBody>
      </p:sp>
      <p:sp>
        <p:nvSpPr>
          <p:cNvPr id="12369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04875" y="762000"/>
            <a:ext cx="4984750" cy="3740150"/>
          </a:xfrm>
          <a:ln/>
        </p:spPr>
      </p:sp>
      <p:sp>
        <p:nvSpPr>
          <p:cNvPr id="12369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6202" y="4729163"/>
            <a:ext cx="4960506" cy="4502151"/>
          </a:xfrm>
        </p:spPr>
        <p:txBody>
          <a:bodyPr/>
          <a:lstStyle/>
          <a:p>
            <a:endParaRPr lang="th-TH"/>
          </a:p>
        </p:txBody>
      </p:sp>
    </p:spTree>
    <p:extLst>
      <p:ext uri="{BB962C8B-B14F-4D97-AF65-F5344CB8AC3E}">
        <p14:creationId xmlns:p14="http://schemas.microsoft.com/office/powerpoint/2010/main" xmlns="" val="100934761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92D49CD-62C4-4C49-850D-9C410166824A}" type="slidenum">
              <a:rPr lang="en-US"/>
              <a:pPr/>
              <a:t>36</a:t>
            </a:fld>
            <a:endParaRPr lang="th-TH"/>
          </a:p>
        </p:txBody>
      </p:sp>
      <p:sp>
        <p:nvSpPr>
          <p:cNvPr id="12369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04875" y="762000"/>
            <a:ext cx="4984750" cy="3740150"/>
          </a:xfrm>
          <a:ln/>
        </p:spPr>
      </p:sp>
      <p:sp>
        <p:nvSpPr>
          <p:cNvPr id="12369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6202" y="4729163"/>
            <a:ext cx="4960506" cy="4502151"/>
          </a:xfrm>
        </p:spPr>
        <p:txBody>
          <a:bodyPr/>
          <a:lstStyle/>
          <a:p>
            <a:endParaRPr lang="th-TH"/>
          </a:p>
        </p:txBody>
      </p:sp>
    </p:spTree>
    <p:extLst>
      <p:ext uri="{BB962C8B-B14F-4D97-AF65-F5344CB8AC3E}">
        <p14:creationId xmlns:p14="http://schemas.microsoft.com/office/powerpoint/2010/main" xmlns="" val="92444025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09B4F68-3EF8-4212-A0EA-D912B78F6F0C}" type="slidenum">
              <a:rPr lang="en-US" smtClean="0"/>
              <a:pPr/>
              <a:t>37</a:t>
            </a:fld>
            <a:endParaRPr lang="th-TH" smtClean="0"/>
          </a:p>
        </p:txBody>
      </p:sp>
      <p:sp>
        <p:nvSpPr>
          <p:cNvPr id="1105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04875" y="762000"/>
            <a:ext cx="4984750" cy="3740150"/>
          </a:xfrm>
          <a:ln/>
        </p:spPr>
      </p:sp>
      <p:sp>
        <p:nvSpPr>
          <p:cNvPr id="11059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5506" y="4729815"/>
            <a:ext cx="4960432" cy="4502036"/>
          </a:xfrm>
          <a:noFill/>
          <a:ln/>
        </p:spPr>
        <p:txBody>
          <a:bodyPr/>
          <a:lstStyle/>
          <a:p>
            <a:pPr eaLnBrk="1" hangingPunct="1"/>
            <a:endParaRPr lang="th-TH" smtClean="0"/>
          </a:p>
        </p:txBody>
      </p:sp>
    </p:spTree>
    <p:extLst>
      <p:ext uri="{BB962C8B-B14F-4D97-AF65-F5344CB8AC3E}">
        <p14:creationId xmlns:p14="http://schemas.microsoft.com/office/powerpoint/2010/main" xmlns="" val="374784222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92D49CD-62C4-4C49-850D-9C410166824A}" type="slidenum">
              <a:rPr lang="en-US">
                <a:solidFill>
                  <a:srgbClr val="000000"/>
                </a:solidFill>
              </a:rPr>
              <a:pPr/>
              <a:t>8</a:t>
            </a:fld>
            <a:endParaRPr lang="th-TH">
              <a:solidFill>
                <a:srgbClr val="000000"/>
              </a:solidFill>
            </a:endParaRPr>
          </a:p>
        </p:txBody>
      </p:sp>
      <p:sp>
        <p:nvSpPr>
          <p:cNvPr id="12369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04875" y="762000"/>
            <a:ext cx="4984750" cy="3740150"/>
          </a:xfrm>
          <a:ln/>
        </p:spPr>
      </p:sp>
      <p:sp>
        <p:nvSpPr>
          <p:cNvPr id="12369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6202" y="4729163"/>
            <a:ext cx="4960506" cy="4502151"/>
          </a:xfrm>
        </p:spPr>
        <p:txBody>
          <a:bodyPr/>
          <a:lstStyle/>
          <a:p>
            <a:endParaRPr lang="th-TH"/>
          </a:p>
        </p:txBody>
      </p:sp>
    </p:spTree>
    <p:extLst>
      <p:ext uri="{BB962C8B-B14F-4D97-AF65-F5344CB8AC3E}">
        <p14:creationId xmlns:p14="http://schemas.microsoft.com/office/powerpoint/2010/main" xmlns="" val="363889223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09B4F68-3EF8-4212-A0EA-D912B78F6F0C}" type="slidenum">
              <a:rPr lang="en-US" smtClean="0"/>
              <a:pPr/>
              <a:t>59</a:t>
            </a:fld>
            <a:endParaRPr lang="th-TH" smtClean="0"/>
          </a:p>
        </p:txBody>
      </p:sp>
      <p:sp>
        <p:nvSpPr>
          <p:cNvPr id="1105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04875" y="762000"/>
            <a:ext cx="4984750" cy="3740150"/>
          </a:xfrm>
          <a:ln/>
        </p:spPr>
      </p:sp>
      <p:sp>
        <p:nvSpPr>
          <p:cNvPr id="11059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5506" y="4729815"/>
            <a:ext cx="4960432" cy="4502036"/>
          </a:xfrm>
          <a:noFill/>
          <a:ln/>
        </p:spPr>
        <p:txBody>
          <a:bodyPr/>
          <a:lstStyle/>
          <a:p>
            <a:pPr eaLnBrk="1" hangingPunct="1"/>
            <a:endParaRPr lang="th-TH" smtClean="0"/>
          </a:p>
        </p:txBody>
      </p:sp>
    </p:spTree>
    <p:extLst>
      <p:ext uri="{BB962C8B-B14F-4D97-AF65-F5344CB8AC3E}">
        <p14:creationId xmlns:p14="http://schemas.microsoft.com/office/powerpoint/2010/main" xmlns="" val="374784222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09B4F68-3EF8-4212-A0EA-D912B78F6F0C}" type="slidenum">
              <a:rPr lang="en-US" smtClean="0"/>
              <a:pPr/>
              <a:t>60</a:t>
            </a:fld>
            <a:endParaRPr lang="th-TH" smtClean="0"/>
          </a:p>
        </p:txBody>
      </p:sp>
      <p:sp>
        <p:nvSpPr>
          <p:cNvPr id="1105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04875" y="762000"/>
            <a:ext cx="4984750" cy="3740150"/>
          </a:xfrm>
          <a:ln/>
        </p:spPr>
      </p:sp>
      <p:sp>
        <p:nvSpPr>
          <p:cNvPr id="11059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5506" y="4729815"/>
            <a:ext cx="4960432" cy="4502036"/>
          </a:xfrm>
          <a:noFill/>
          <a:ln/>
        </p:spPr>
        <p:txBody>
          <a:bodyPr/>
          <a:lstStyle/>
          <a:p>
            <a:pPr eaLnBrk="1" hangingPunct="1"/>
            <a:endParaRPr lang="th-TH" smtClean="0"/>
          </a:p>
        </p:txBody>
      </p:sp>
    </p:spTree>
    <p:extLst>
      <p:ext uri="{BB962C8B-B14F-4D97-AF65-F5344CB8AC3E}">
        <p14:creationId xmlns:p14="http://schemas.microsoft.com/office/powerpoint/2010/main" xmlns="" val="374784222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92D49CD-62C4-4C49-850D-9C410166824A}" type="slidenum">
              <a:rPr lang="en-US"/>
              <a:pPr/>
              <a:t>62</a:t>
            </a:fld>
            <a:endParaRPr lang="th-TH"/>
          </a:p>
        </p:txBody>
      </p:sp>
      <p:sp>
        <p:nvSpPr>
          <p:cNvPr id="12369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04875" y="762000"/>
            <a:ext cx="4984750" cy="3740150"/>
          </a:xfrm>
          <a:ln/>
        </p:spPr>
      </p:sp>
      <p:sp>
        <p:nvSpPr>
          <p:cNvPr id="12369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6202" y="4729163"/>
            <a:ext cx="4960506" cy="4502151"/>
          </a:xfrm>
        </p:spPr>
        <p:txBody>
          <a:bodyPr/>
          <a:lstStyle/>
          <a:p>
            <a:endParaRPr lang="th-TH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92D49CD-62C4-4C49-850D-9C410166824A}" type="slidenum">
              <a:rPr lang="en-US"/>
              <a:pPr/>
              <a:t>63</a:t>
            </a:fld>
            <a:endParaRPr lang="th-TH"/>
          </a:p>
        </p:txBody>
      </p:sp>
      <p:sp>
        <p:nvSpPr>
          <p:cNvPr id="12369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04875" y="762000"/>
            <a:ext cx="4984750" cy="3740150"/>
          </a:xfrm>
          <a:ln/>
        </p:spPr>
      </p:sp>
      <p:sp>
        <p:nvSpPr>
          <p:cNvPr id="12369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6202" y="4729163"/>
            <a:ext cx="4960506" cy="4502151"/>
          </a:xfrm>
        </p:spPr>
        <p:txBody>
          <a:bodyPr/>
          <a:lstStyle/>
          <a:p>
            <a:endParaRPr lang="th-TH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92D49CD-62C4-4C49-850D-9C410166824A}" type="slidenum">
              <a:rPr lang="en-US"/>
              <a:pPr/>
              <a:t>64</a:t>
            </a:fld>
            <a:endParaRPr lang="th-TH"/>
          </a:p>
        </p:txBody>
      </p:sp>
      <p:sp>
        <p:nvSpPr>
          <p:cNvPr id="12369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04875" y="762000"/>
            <a:ext cx="4984750" cy="3740150"/>
          </a:xfrm>
          <a:ln/>
        </p:spPr>
      </p:sp>
      <p:sp>
        <p:nvSpPr>
          <p:cNvPr id="12369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6202" y="4729163"/>
            <a:ext cx="4960506" cy="4502151"/>
          </a:xfrm>
        </p:spPr>
        <p:txBody>
          <a:bodyPr/>
          <a:lstStyle/>
          <a:p>
            <a:endParaRPr lang="th-TH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09B4F68-3EF8-4212-A0EA-D912B78F6F0C}" type="slidenum">
              <a:rPr lang="en-US" smtClean="0"/>
              <a:pPr/>
              <a:t>72</a:t>
            </a:fld>
            <a:endParaRPr lang="th-TH" smtClean="0"/>
          </a:p>
        </p:txBody>
      </p:sp>
      <p:sp>
        <p:nvSpPr>
          <p:cNvPr id="1105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04875" y="762000"/>
            <a:ext cx="4984750" cy="3740150"/>
          </a:xfrm>
          <a:ln/>
        </p:spPr>
      </p:sp>
      <p:sp>
        <p:nvSpPr>
          <p:cNvPr id="11059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5506" y="4729815"/>
            <a:ext cx="4960432" cy="4502036"/>
          </a:xfrm>
          <a:noFill/>
          <a:ln/>
        </p:spPr>
        <p:txBody>
          <a:bodyPr/>
          <a:lstStyle/>
          <a:p>
            <a:pPr eaLnBrk="1" hangingPunct="1"/>
            <a:endParaRPr lang="th-TH" smtClean="0"/>
          </a:p>
        </p:txBody>
      </p:sp>
    </p:spTree>
    <p:extLst>
      <p:ext uri="{BB962C8B-B14F-4D97-AF65-F5344CB8AC3E}">
        <p14:creationId xmlns:p14="http://schemas.microsoft.com/office/powerpoint/2010/main" xmlns="" val="3353013515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09B4F68-3EF8-4212-A0EA-D912B78F6F0C}" type="slidenum">
              <a:rPr lang="en-US" smtClean="0"/>
              <a:pPr/>
              <a:t>73</a:t>
            </a:fld>
            <a:endParaRPr lang="th-TH" smtClean="0"/>
          </a:p>
        </p:txBody>
      </p:sp>
      <p:sp>
        <p:nvSpPr>
          <p:cNvPr id="1105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04875" y="762000"/>
            <a:ext cx="4984750" cy="3740150"/>
          </a:xfrm>
          <a:ln/>
        </p:spPr>
      </p:sp>
      <p:sp>
        <p:nvSpPr>
          <p:cNvPr id="11059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5506" y="4729815"/>
            <a:ext cx="4960432" cy="4502036"/>
          </a:xfrm>
          <a:noFill/>
          <a:ln/>
        </p:spPr>
        <p:txBody>
          <a:bodyPr/>
          <a:lstStyle/>
          <a:p>
            <a:pPr eaLnBrk="1" hangingPunct="1"/>
            <a:endParaRPr lang="th-TH" smtClean="0"/>
          </a:p>
        </p:txBody>
      </p:sp>
    </p:spTree>
    <p:extLst>
      <p:ext uri="{BB962C8B-B14F-4D97-AF65-F5344CB8AC3E}">
        <p14:creationId xmlns:p14="http://schemas.microsoft.com/office/powerpoint/2010/main" xmlns="" val="432190932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92D49CD-62C4-4C49-850D-9C410166824A}" type="slidenum">
              <a:rPr lang="en-US"/>
              <a:pPr/>
              <a:t>74</a:t>
            </a:fld>
            <a:endParaRPr lang="th-TH"/>
          </a:p>
        </p:txBody>
      </p:sp>
      <p:sp>
        <p:nvSpPr>
          <p:cNvPr id="12369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04875" y="762000"/>
            <a:ext cx="4984750" cy="3740150"/>
          </a:xfrm>
          <a:ln/>
        </p:spPr>
      </p:sp>
      <p:sp>
        <p:nvSpPr>
          <p:cNvPr id="12369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6202" y="4729163"/>
            <a:ext cx="4960506" cy="4502151"/>
          </a:xfrm>
        </p:spPr>
        <p:txBody>
          <a:bodyPr/>
          <a:lstStyle/>
          <a:p>
            <a:endParaRPr lang="th-TH"/>
          </a:p>
        </p:txBody>
      </p:sp>
    </p:spTree>
    <p:extLst>
      <p:ext uri="{BB962C8B-B14F-4D97-AF65-F5344CB8AC3E}">
        <p14:creationId xmlns:p14="http://schemas.microsoft.com/office/powerpoint/2010/main" xmlns="" val="4134533566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92D49CD-62C4-4C49-850D-9C410166824A}" type="slidenum">
              <a:rPr lang="en-US"/>
              <a:pPr/>
              <a:t>75</a:t>
            </a:fld>
            <a:endParaRPr lang="th-TH"/>
          </a:p>
        </p:txBody>
      </p:sp>
      <p:sp>
        <p:nvSpPr>
          <p:cNvPr id="12369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04875" y="762000"/>
            <a:ext cx="4984750" cy="3740150"/>
          </a:xfrm>
          <a:ln/>
        </p:spPr>
      </p:sp>
      <p:sp>
        <p:nvSpPr>
          <p:cNvPr id="12369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6202" y="4729163"/>
            <a:ext cx="4960506" cy="4502151"/>
          </a:xfrm>
        </p:spPr>
        <p:txBody>
          <a:bodyPr/>
          <a:lstStyle/>
          <a:p>
            <a:endParaRPr lang="th-TH"/>
          </a:p>
        </p:txBody>
      </p:sp>
    </p:spTree>
    <p:extLst>
      <p:ext uri="{BB962C8B-B14F-4D97-AF65-F5344CB8AC3E}">
        <p14:creationId xmlns:p14="http://schemas.microsoft.com/office/powerpoint/2010/main" xmlns="" val="1754375767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92D49CD-62C4-4C49-850D-9C410166824A}" type="slidenum">
              <a:rPr lang="en-US"/>
              <a:pPr/>
              <a:t>77</a:t>
            </a:fld>
            <a:endParaRPr lang="th-TH"/>
          </a:p>
        </p:txBody>
      </p:sp>
      <p:sp>
        <p:nvSpPr>
          <p:cNvPr id="12369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04875" y="762000"/>
            <a:ext cx="4984750" cy="3740150"/>
          </a:xfrm>
          <a:ln/>
        </p:spPr>
      </p:sp>
      <p:sp>
        <p:nvSpPr>
          <p:cNvPr id="12369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6202" y="4729163"/>
            <a:ext cx="4960506" cy="4502151"/>
          </a:xfrm>
        </p:spPr>
        <p:txBody>
          <a:bodyPr/>
          <a:lstStyle/>
          <a:p>
            <a:endParaRPr lang="th-TH"/>
          </a:p>
        </p:txBody>
      </p:sp>
    </p:spTree>
    <p:extLst>
      <p:ext uri="{BB962C8B-B14F-4D97-AF65-F5344CB8AC3E}">
        <p14:creationId xmlns:p14="http://schemas.microsoft.com/office/powerpoint/2010/main" xmlns="" val="84610338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92D49CD-62C4-4C49-850D-9C410166824A}" type="slidenum">
              <a:rPr lang="en-US">
                <a:solidFill>
                  <a:srgbClr val="000000"/>
                </a:solidFill>
              </a:rPr>
              <a:pPr/>
              <a:t>10</a:t>
            </a:fld>
            <a:endParaRPr lang="th-TH">
              <a:solidFill>
                <a:srgbClr val="000000"/>
              </a:solidFill>
            </a:endParaRPr>
          </a:p>
        </p:txBody>
      </p:sp>
      <p:sp>
        <p:nvSpPr>
          <p:cNvPr id="12369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04875" y="762000"/>
            <a:ext cx="4984750" cy="3740150"/>
          </a:xfrm>
          <a:ln/>
        </p:spPr>
      </p:sp>
      <p:sp>
        <p:nvSpPr>
          <p:cNvPr id="12369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6202" y="4729163"/>
            <a:ext cx="4960506" cy="4502151"/>
          </a:xfrm>
        </p:spPr>
        <p:txBody>
          <a:bodyPr/>
          <a:lstStyle/>
          <a:p>
            <a:endParaRPr lang="th-TH"/>
          </a:p>
        </p:txBody>
      </p:sp>
    </p:spTree>
    <p:extLst>
      <p:ext uri="{BB962C8B-B14F-4D97-AF65-F5344CB8AC3E}">
        <p14:creationId xmlns:p14="http://schemas.microsoft.com/office/powerpoint/2010/main" xmlns="" val="3538091402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92D49CD-62C4-4C49-850D-9C410166824A}" type="slidenum">
              <a:rPr lang="en-US"/>
              <a:pPr/>
              <a:t>78</a:t>
            </a:fld>
            <a:endParaRPr lang="th-TH"/>
          </a:p>
        </p:txBody>
      </p:sp>
      <p:sp>
        <p:nvSpPr>
          <p:cNvPr id="12369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04875" y="762000"/>
            <a:ext cx="4984750" cy="3740150"/>
          </a:xfrm>
          <a:ln/>
        </p:spPr>
      </p:sp>
      <p:sp>
        <p:nvSpPr>
          <p:cNvPr id="12369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6202" y="4729163"/>
            <a:ext cx="4960506" cy="4502151"/>
          </a:xfrm>
        </p:spPr>
        <p:txBody>
          <a:bodyPr/>
          <a:lstStyle/>
          <a:p>
            <a:endParaRPr lang="th-TH"/>
          </a:p>
        </p:txBody>
      </p:sp>
    </p:spTree>
    <p:extLst>
      <p:ext uri="{BB962C8B-B14F-4D97-AF65-F5344CB8AC3E}">
        <p14:creationId xmlns:p14="http://schemas.microsoft.com/office/powerpoint/2010/main" xmlns="" val="475241532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92D49CD-62C4-4C49-850D-9C410166824A}" type="slidenum">
              <a:rPr lang="en-US"/>
              <a:pPr/>
              <a:t>79</a:t>
            </a:fld>
            <a:endParaRPr lang="th-TH"/>
          </a:p>
        </p:txBody>
      </p:sp>
      <p:sp>
        <p:nvSpPr>
          <p:cNvPr id="12369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04875" y="762000"/>
            <a:ext cx="4984750" cy="3740150"/>
          </a:xfrm>
          <a:ln/>
        </p:spPr>
      </p:sp>
      <p:sp>
        <p:nvSpPr>
          <p:cNvPr id="12369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6202" y="4729163"/>
            <a:ext cx="4960506" cy="4502151"/>
          </a:xfrm>
        </p:spPr>
        <p:txBody>
          <a:bodyPr/>
          <a:lstStyle/>
          <a:p>
            <a:endParaRPr lang="th-TH"/>
          </a:p>
        </p:txBody>
      </p:sp>
    </p:spTree>
    <p:extLst>
      <p:ext uri="{BB962C8B-B14F-4D97-AF65-F5344CB8AC3E}">
        <p14:creationId xmlns:p14="http://schemas.microsoft.com/office/powerpoint/2010/main" xmlns="" val="2229030312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92D49CD-62C4-4C49-850D-9C410166824A}" type="slidenum">
              <a:rPr lang="en-US"/>
              <a:pPr/>
              <a:t>80</a:t>
            </a:fld>
            <a:endParaRPr lang="th-TH"/>
          </a:p>
        </p:txBody>
      </p:sp>
      <p:sp>
        <p:nvSpPr>
          <p:cNvPr id="12369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04875" y="762000"/>
            <a:ext cx="4984750" cy="3740150"/>
          </a:xfrm>
          <a:ln/>
        </p:spPr>
      </p:sp>
      <p:sp>
        <p:nvSpPr>
          <p:cNvPr id="12369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6202" y="4729163"/>
            <a:ext cx="4960506" cy="4502151"/>
          </a:xfrm>
        </p:spPr>
        <p:txBody>
          <a:bodyPr/>
          <a:lstStyle/>
          <a:p>
            <a:endParaRPr lang="th-TH"/>
          </a:p>
        </p:txBody>
      </p:sp>
    </p:spTree>
    <p:extLst>
      <p:ext uri="{BB962C8B-B14F-4D97-AF65-F5344CB8AC3E}">
        <p14:creationId xmlns:p14="http://schemas.microsoft.com/office/powerpoint/2010/main" xmlns="" val="67021726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09B4F68-3EF8-4212-A0EA-D912B78F6F0C}" type="slidenum">
              <a:rPr lang="en-US" smtClean="0"/>
              <a:pPr/>
              <a:t>15</a:t>
            </a:fld>
            <a:endParaRPr lang="th-TH" smtClean="0"/>
          </a:p>
        </p:txBody>
      </p:sp>
      <p:sp>
        <p:nvSpPr>
          <p:cNvPr id="1105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20353" y="762707"/>
            <a:ext cx="4553891" cy="3739331"/>
          </a:xfrm>
          <a:ln/>
        </p:spPr>
      </p:sp>
      <p:sp>
        <p:nvSpPr>
          <p:cNvPr id="11059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5506" y="4729815"/>
            <a:ext cx="4960432" cy="4502036"/>
          </a:xfrm>
          <a:noFill/>
          <a:ln/>
        </p:spPr>
        <p:txBody>
          <a:bodyPr/>
          <a:lstStyle/>
          <a:p>
            <a:pPr eaLnBrk="1" hangingPunct="1"/>
            <a:endParaRPr lang="th-TH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92D49CD-62C4-4C49-850D-9C410166824A}" type="slidenum">
              <a:rPr lang="en-US"/>
              <a:pPr/>
              <a:t>17</a:t>
            </a:fld>
            <a:endParaRPr lang="th-TH"/>
          </a:p>
        </p:txBody>
      </p:sp>
      <p:sp>
        <p:nvSpPr>
          <p:cNvPr id="12369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04875" y="762000"/>
            <a:ext cx="4984750" cy="3740150"/>
          </a:xfrm>
          <a:ln/>
        </p:spPr>
      </p:sp>
      <p:sp>
        <p:nvSpPr>
          <p:cNvPr id="12369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6202" y="4729163"/>
            <a:ext cx="4960506" cy="4502151"/>
          </a:xfrm>
        </p:spPr>
        <p:txBody>
          <a:bodyPr/>
          <a:lstStyle/>
          <a:p>
            <a:endParaRPr lang="th-TH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92D49CD-62C4-4C49-850D-9C410166824A}" type="slidenum">
              <a:rPr lang="en-US"/>
              <a:pPr/>
              <a:t>18</a:t>
            </a:fld>
            <a:endParaRPr lang="th-TH"/>
          </a:p>
        </p:txBody>
      </p:sp>
      <p:sp>
        <p:nvSpPr>
          <p:cNvPr id="12369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04875" y="762000"/>
            <a:ext cx="4984750" cy="3740150"/>
          </a:xfrm>
          <a:ln/>
        </p:spPr>
      </p:sp>
      <p:sp>
        <p:nvSpPr>
          <p:cNvPr id="12369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6202" y="4729163"/>
            <a:ext cx="4960506" cy="4502151"/>
          </a:xfrm>
        </p:spPr>
        <p:txBody>
          <a:bodyPr/>
          <a:lstStyle/>
          <a:p>
            <a:endParaRPr lang="th-TH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92D49CD-62C4-4C49-850D-9C410166824A}" type="slidenum">
              <a:rPr lang="en-US"/>
              <a:pPr/>
              <a:t>19</a:t>
            </a:fld>
            <a:endParaRPr lang="th-TH"/>
          </a:p>
        </p:txBody>
      </p:sp>
      <p:sp>
        <p:nvSpPr>
          <p:cNvPr id="12369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04875" y="762000"/>
            <a:ext cx="4984750" cy="3740150"/>
          </a:xfrm>
          <a:ln/>
        </p:spPr>
      </p:sp>
      <p:sp>
        <p:nvSpPr>
          <p:cNvPr id="12369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6202" y="4729163"/>
            <a:ext cx="4960506" cy="4502151"/>
          </a:xfrm>
        </p:spPr>
        <p:txBody>
          <a:bodyPr/>
          <a:lstStyle/>
          <a:p>
            <a:endParaRPr lang="th-TH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92D49CD-62C4-4C49-850D-9C410166824A}" type="slidenum">
              <a:rPr lang="en-US"/>
              <a:pPr/>
              <a:t>20</a:t>
            </a:fld>
            <a:endParaRPr lang="th-TH"/>
          </a:p>
        </p:txBody>
      </p:sp>
      <p:sp>
        <p:nvSpPr>
          <p:cNvPr id="12369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04875" y="762000"/>
            <a:ext cx="4984750" cy="3740150"/>
          </a:xfrm>
          <a:ln/>
        </p:spPr>
      </p:sp>
      <p:sp>
        <p:nvSpPr>
          <p:cNvPr id="12369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6202" y="4729163"/>
            <a:ext cx="4960506" cy="4502151"/>
          </a:xfrm>
        </p:spPr>
        <p:txBody>
          <a:bodyPr/>
          <a:lstStyle/>
          <a:p>
            <a:endParaRPr lang="th-TH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92D49CD-62C4-4C49-850D-9C410166824A}" type="slidenum">
              <a:rPr lang="en-US"/>
              <a:pPr/>
              <a:t>21</a:t>
            </a:fld>
            <a:endParaRPr lang="th-TH"/>
          </a:p>
        </p:txBody>
      </p:sp>
      <p:sp>
        <p:nvSpPr>
          <p:cNvPr id="12369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04875" y="762000"/>
            <a:ext cx="4984750" cy="3740150"/>
          </a:xfrm>
          <a:ln/>
        </p:spPr>
      </p:sp>
      <p:sp>
        <p:nvSpPr>
          <p:cNvPr id="12369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6202" y="4729163"/>
            <a:ext cx="4960506" cy="4502151"/>
          </a:xfrm>
        </p:spPr>
        <p:txBody>
          <a:bodyPr/>
          <a:lstStyle/>
          <a:p>
            <a:endParaRPr lang="th-TH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ภาพนิ่ง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ชื่อเรื่องรอง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th-TH" smtClean="0"/>
              <a:t>คลิกเพื่อแก้ไขลักษณะชื่อเรื่องรองต้นแบบ</a:t>
            </a:r>
            <a:endParaRPr lang="th-TH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85E409-F42B-488F-8F22-58A747F64BC9}" type="slidenum">
              <a:rPr lang="en-US"/>
              <a:pPr>
                <a:defRPr/>
              </a:pPr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ข้อความแนวตั้ง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DCAAF5-D39A-4AE3-A301-CBDA385595C3}" type="slidenum">
              <a:rPr lang="en-US"/>
              <a:pPr>
                <a:defRPr/>
              </a:pPr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แนวตั้ง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ข้อความแนวตั้ง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0CDBC2-275D-47E3-9845-BEDFB66943AF}" type="slidenum">
              <a:rPr lang="en-US"/>
              <a:pPr>
                <a:defRPr/>
              </a:pPr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ยึดเนื้อหา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07F1CC-B42B-4458-90ED-ACF6C2FF7BB6}" type="slidenum">
              <a:rPr lang="en-US"/>
              <a:pPr>
                <a:defRPr/>
              </a:pPr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B19B2B-AEE4-4F6E-8961-A74734C804F0}" type="slidenum">
              <a:rPr lang="en-US"/>
              <a:pPr>
                <a:defRPr/>
              </a:pPr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ข้อความ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ED8440-80B6-40BF-A9A4-77F71DCAF5F0}" type="slidenum">
              <a:rPr lang="en-US"/>
              <a:pPr>
                <a:defRPr/>
              </a:pPr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ยึดเนื้อหา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D1F5A9-6D1E-4686-8B69-E00D7FD98583}" type="slidenum">
              <a:rPr lang="en-US"/>
              <a:pPr>
                <a:defRPr/>
              </a:pPr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ข้อความ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ยึดเนื้อหา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5" name="ตัวยึดข้อความ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6" name="ตัวยึดเนื้อหา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ED75B2-92B2-4EFF-9995-F22E40E61F6A}" type="slidenum">
              <a:rPr lang="en-US"/>
              <a:pPr>
                <a:defRPr/>
              </a:pPr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826609-2AD2-47F7-A5C2-16C2EBCEBA79}" type="slidenum">
              <a:rPr lang="en-US"/>
              <a:pPr>
                <a:defRPr/>
              </a:pPr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EFDEAC-7F41-49C3-9478-D7E6BD958612}" type="slidenum">
              <a:rPr lang="en-US"/>
              <a:pPr>
                <a:defRPr/>
              </a:pPr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ยึดข้อความ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35CC48-5854-4A15-A26E-3DF5867194B1}" type="slidenum">
              <a:rPr lang="en-US"/>
              <a:pPr>
                <a:defRPr/>
              </a:pPr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รูปภาพ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th-TH" noProof="0" smtClean="0"/>
          </a:p>
        </p:txBody>
      </p:sp>
      <p:sp>
        <p:nvSpPr>
          <p:cNvPr id="4" name="ตัวยึดข้อความ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EF807F-05A1-4AEC-A2E8-A366057E4289}" type="slidenum">
              <a:rPr lang="en-US"/>
              <a:pPr>
                <a:defRPr/>
              </a:pPr>
              <a:t>‹#›</a:t>
            </a:fld>
            <a:endParaRPr lang="th-TH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th-TH" smtClean="0"/>
              <a:t>คลิกเพื่อแก้ไขลักษณะชื่อเรื่องต้นแบบ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400" b="0">
                <a:latin typeface="Arial" pitchFamily="34" charset="0"/>
                <a:cs typeface="Angsana New" pitchFamily="18" charset="-34"/>
              </a:defRPr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 b="0">
                <a:latin typeface="Arial" pitchFamily="34" charset="0"/>
                <a:cs typeface="Angsana New" pitchFamily="18" charset="-34"/>
              </a:defRPr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b="0">
                <a:latin typeface="Arial" pitchFamily="34" charset="0"/>
                <a:cs typeface="Angsana New" pitchFamily="18" charset="-34"/>
              </a:defRPr>
            </a:lvl1pPr>
          </a:lstStyle>
          <a:p>
            <a:pPr>
              <a:defRPr/>
            </a:pPr>
            <a:fld id="{636A4805-66E8-410E-AE26-98B3C9DEDE78}" type="slidenum">
              <a:rPr lang="en-US"/>
              <a:pPr>
                <a:defRPr/>
              </a:pPr>
              <a:t>‹#›</a:t>
            </a:fld>
            <a:endParaRPr lang="th-TH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ngsana New" pitchFamily="18" charset="-34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ngsana New" pitchFamily="18" charset="-34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ngsana New" pitchFamily="18" charset="-34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ngsana New" pitchFamily="18" charset="-34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ngsana New" pitchFamily="18" charset="-34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ngsana New" pitchFamily="18" charset="-34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ngsana New" pitchFamily="18" charset="-34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ngsana New" pitchFamily="18" charset="-34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th-TH"/>
      </a:defPPr>
      <a:lvl1pPr marL="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" Target="slide14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65.xml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76.xml"/><Relationship Id="rId3" Type="http://schemas.openxmlformats.org/officeDocument/2006/relationships/slide" Target="slide82.xml"/><Relationship Id="rId7" Type="http://schemas.openxmlformats.org/officeDocument/2006/relationships/slide" Target="slide43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" Target="slide31.xml"/><Relationship Id="rId5" Type="http://schemas.openxmlformats.org/officeDocument/2006/relationships/slide" Target="slide11.xml"/><Relationship Id="rId4" Type="http://schemas.openxmlformats.org/officeDocument/2006/relationships/slide" Target="slide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slide" Target="slide11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slide" Target="slide4.xml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5" Type="http://schemas.openxmlformats.org/officeDocument/2006/relationships/slide" Target="slide54.xml"/><Relationship Id="rId4" Type="http://schemas.openxmlformats.org/officeDocument/2006/relationships/image" Target="../media/image3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slide" Target="slide53.xm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Relationship Id="rId6" Type="http://schemas.openxmlformats.org/officeDocument/2006/relationships/slide" Target="slide7.xml"/><Relationship Id="rId5" Type="http://schemas.openxmlformats.org/officeDocument/2006/relationships/slide" Target="slide4.xml"/><Relationship Id="rId4" Type="http://schemas.openxmlformats.org/officeDocument/2006/relationships/slide" Target="slide6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" Target="slide4.xml"/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slide" Target="slide24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slide" Target="slide2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slide" Target="slide23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" Target="slide4.xml"/><Relationship Id="rId1" Type="http://schemas.openxmlformats.org/officeDocument/2006/relationships/slideLayout" Target="../slideLayouts/slideLayout1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slide" Target="slide72.xm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slide" Target="slide13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7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9267" name="Text Box 3"/>
          <p:cNvSpPr txBox="1">
            <a:spLocks noChangeArrowheads="1"/>
          </p:cNvSpPr>
          <p:nvPr/>
        </p:nvSpPr>
        <p:spPr bwMode="auto">
          <a:xfrm>
            <a:off x="0" y="0"/>
            <a:ext cx="9144000" cy="6509474"/>
          </a:xfrm>
          <a:prstGeom prst="rect">
            <a:avLst/>
          </a:prstGeom>
          <a:solidFill>
            <a:schemeClr val="accent3">
              <a:alpha val="79999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/>
            <a:endParaRPr lang="th-TH" sz="1200" dirty="0" smtClean="0">
              <a:solidFill>
                <a:schemeClr val="bg1"/>
              </a:solidFill>
            </a:endParaRPr>
          </a:p>
          <a:p>
            <a:pPr eaLnBrk="1" hangingPunct="1"/>
            <a:endParaRPr lang="th-TH" sz="1200" dirty="0" smtClean="0">
              <a:solidFill>
                <a:schemeClr val="bg1"/>
              </a:solidFill>
            </a:endParaRPr>
          </a:p>
          <a:p>
            <a:pPr eaLnBrk="1" hangingPunct="1"/>
            <a:endParaRPr lang="th-TH" sz="1200" dirty="0" smtClean="0">
              <a:solidFill>
                <a:schemeClr val="bg1"/>
              </a:solidFill>
            </a:endParaRPr>
          </a:p>
          <a:p>
            <a:pPr eaLnBrk="1" hangingPunct="1"/>
            <a:endParaRPr lang="th-TH" sz="1200" dirty="0" smtClean="0">
              <a:solidFill>
                <a:schemeClr val="bg1"/>
              </a:solidFill>
            </a:endParaRPr>
          </a:p>
          <a:p>
            <a:pPr eaLnBrk="1" hangingPunct="1"/>
            <a:endParaRPr lang="th-TH" sz="1200" dirty="0" smtClean="0">
              <a:solidFill>
                <a:schemeClr val="bg1"/>
              </a:solidFill>
            </a:endParaRPr>
          </a:p>
          <a:p>
            <a:pPr eaLnBrk="1" hangingPunct="1"/>
            <a:r>
              <a:rPr lang="th-TH" dirty="0" smtClean="0">
                <a:solidFill>
                  <a:srgbClr val="0000FF"/>
                </a:solidFill>
              </a:rPr>
              <a:t>กลไกการควบคุมและตรวจสอบ</a:t>
            </a:r>
          </a:p>
          <a:p>
            <a:pPr eaLnBrk="1" hangingPunct="1"/>
            <a:r>
              <a:rPr lang="th-TH" dirty="0" smtClean="0">
                <a:solidFill>
                  <a:srgbClr val="0000FF"/>
                </a:solidFill>
              </a:rPr>
              <a:t>การทุจริตในภาครัฐ</a:t>
            </a:r>
            <a:endParaRPr lang="th-TH" spc="-70" dirty="0" smtClean="0">
              <a:solidFill>
                <a:srgbClr val="0000FF"/>
              </a:solidFill>
            </a:endParaRPr>
          </a:p>
          <a:p>
            <a:pPr eaLnBrk="1" hangingPunct="1"/>
            <a:endParaRPr lang="th-TH" dirty="0" smtClean="0">
              <a:solidFill>
                <a:srgbClr val="0000FF"/>
              </a:solidFill>
            </a:endParaRPr>
          </a:p>
          <a:p>
            <a:pPr eaLnBrk="1" hangingPunct="1"/>
            <a:endParaRPr lang="th-TH" sz="4000" dirty="0" smtClean="0">
              <a:solidFill>
                <a:srgbClr val="0000FF"/>
              </a:solidFill>
            </a:endParaRPr>
          </a:p>
          <a:p>
            <a:pPr eaLnBrk="1" hangingPunct="1"/>
            <a:endParaRPr lang="th-TH" sz="4000" dirty="0" smtClean="0">
              <a:solidFill>
                <a:srgbClr val="0000FF"/>
              </a:solidFill>
            </a:endParaRPr>
          </a:p>
          <a:p>
            <a:pPr eaLnBrk="1" hangingPunct="1"/>
            <a:endParaRPr lang="th-TH" sz="1800" dirty="0" smtClean="0">
              <a:solidFill>
                <a:srgbClr val="0000FF"/>
              </a:solidFill>
            </a:endParaRPr>
          </a:p>
          <a:p>
            <a:pPr eaLnBrk="1" hangingPunct="1"/>
            <a:r>
              <a:rPr lang="th-TH" sz="1800" dirty="0" smtClean="0">
                <a:solidFill>
                  <a:srgbClr val="0000FF"/>
                </a:solidFill>
              </a:rPr>
              <a:t>วันอังคารที่ ๑๑ สิงหาคม ๒๕๕๘ เวลา ๑๓.๐๐-๑๖.๐๐ น.</a:t>
            </a:r>
          </a:p>
          <a:p>
            <a:pPr eaLnBrk="1" hangingPunct="1"/>
            <a:r>
              <a:rPr lang="th-TH" sz="1800" dirty="0" smtClean="0">
                <a:solidFill>
                  <a:srgbClr val="0000FF"/>
                </a:solidFill>
              </a:rPr>
              <a:t>ณ ห้องบรรยายชั้น ๔ ตึกสำนักอธิการ วิทยาลัยการปกครอง</a:t>
            </a:r>
          </a:p>
          <a:p>
            <a:pPr eaLnBrk="1" hangingPunct="1">
              <a:spcBef>
                <a:spcPts val="1200"/>
              </a:spcBef>
            </a:pPr>
            <a:r>
              <a:rPr lang="th-TH" sz="1800" dirty="0" smtClean="0">
                <a:solidFill>
                  <a:srgbClr val="0000FF"/>
                </a:solidFill>
              </a:rPr>
              <a:t>โดย</a:t>
            </a:r>
          </a:p>
          <a:p>
            <a:pPr eaLnBrk="1" hangingPunct="1">
              <a:lnSpc>
                <a:spcPct val="150000"/>
              </a:lnSpc>
            </a:pPr>
            <a:r>
              <a:rPr lang="th-TH" sz="1800" dirty="0" smtClean="0">
                <a:solidFill>
                  <a:srgbClr val="0000FF"/>
                </a:solidFill>
              </a:rPr>
              <a:t>นาย</a:t>
            </a:r>
            <a:r>
              <a:rPr lang="th-TH" sz="1800" dirty="0" err="1" smtClean="0">
                <a:solidFill>
                  <a:srgbClr val="0000FF"/>
                </a:solidFill>
              </a:rPr>
              <a:t>น</a:t>
            </a:r>
            <a:r>
              <a:rPr lang="th-TH" sz="1800" dirty="0" err="1">
                <a:solidFill>
                  <a:srgbClr val="0000FF"/>
                </a:solidFill>
              </a:rPr>
              <a:t>พดล</a:t>
            </a:r>
            <a:r>
              <a:rPr lang="th-TH" sz="1800" dirty="0">
                <a:solidFill>
                  <a:srgbClr val="0000FF"/>
                </a:solidFill>
              </a:rPr>
              <a:t>   เพชรสว่าง</a:t>
            </a:r>
          </a:p>
          <a:p>
            <a:pPr eaLnBrk="1" hangingPunct="1"/>
            <a:r>
              <a:rPr lang="th-TH" sz="1800" spc="-70" dirty="0" smtClean="0">
                <a:solidFill>
                  <a:srgbClr val="0000FF"/>
                </a:solidFill>
              </a:rPr>
              <a:t>ผู้อำนวยการสำนักปราบปราม</a:t>
            </a:r>
            <a:r>
              <a:rPr lang="th-TH" sz="1800" spc="-70" dirty="0">
                <a:solidFill>
                  <a:srgbClr val="0000FF"/>
                </a:solidFill>
              </a:rPr>
              <a:t>การทุจริตใน</a:t>
            </a:r>
            <a:r>
              <a:rPr lang="th-TH" sz="1800" spc="-70" dirty="0" smtClean="0">
                <a:solidFill>
                  <a:srgbClr val="0000FF"/>
                </a:solidFill>
              </a:rPr>
              <a:t>ภาครัฐ ๑ </a:t>
            </a:r>
          </a:p>
          <a:p>
            <a:pPr eaLnBrk="1" hangingPunct="1"/>
            <a:r>
              <a:rPr lang="th-TH" sz="1800" spc="-70" dirty="0" smtClean="0">
                <a:solidFill>
                  <a:srgbClr val="0000FF"/>
                </a:solidFill>
              </a:rPr>
              <a:t>สำนักงาน ป.ป.ท.</a:t>
            </a:r>
            <a:endParaRPr lang="en-US" sz="1800" spc="-70" dirty="0">
              <a:solidFill>
                <a:srgbClr val="0000FF"/>
              </a:solidFill>
            </a:endParaRPr>
          </a:p>
          <a:p>
            <a:pPr algn="l" eaLnBrk="1" hangingPunct="1"/>
            <a:endParaRPr lang="th-TH" sz="2400" dirty="0">
              <a:solidFill>
                <a:schemeClr val="bg1"/>
              </a:solidFill>
            </a:endParaRPr>
          </a:p>
        </p:txBody>
      </p:sp>
      <p:pic>
        <p:nvPicPr>
          <p:cNvPr id="4" name="รูปภาพ 3" descr="photo 1.JPG"/>
          <p:cNvPicPr>
            <a:picLocks noChangeAspect="1"/>
          </p:cNvPicPr>
          <p:nvPr/>
        </p:nvPicPr>
        <p:blipFill>
          <a:blip r:embed="rId2" cstate="print"/>
          <a:srcRect l="12500" t="10101" r="16925" b="15350"/>
          <a:stretch>
            <a:fillRect/>
          </a:stretch>
        </p:blipFill>
        <p:spPr>
          <a:xfrm rot="5400000">
            <a:off x="3704740" y="2245136"/>
            <a:ext cx="1800200" cy="1584176"/>
          </a:xfrm>
          <a:prstGeom prst="rect">
            <a:avLst/>
          </a:prstGeom>
        </p:spPr>
      </p:pic>
      <p:pic>
        <p:nvPicPr>
          <p:cNvPr id="5" name="Picture 2" descr="pacc_logo_b"/>
          <p:cNvPicPr>
            <a:picLocks noChangeAspect="1" noChangeArrowheads="1"/>
          </p:cNvPicPr>
          <p:nvPr/>
        </p:nvPicPr>
        <p:blipFill>
          <a:blip r:embed="rId3" cstate="print">
            <a:lum bright="30000" contrast="50000"/>
          </a:blip>
          <a:srcRect/>
          <a:stretch>
            <a:fillRect/>
          </a:stretch>
        </p:blipFill>
        <p:spPr bwMode="auto">
          <a:xfrm>
            <a:off x="407988" y="214290"/>
            <a:ext cx="858837" cy="811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9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792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792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79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9267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906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179513" y="497880"/>
            <a:ext cx="8784975" cy="6309320"/>
          </a:xfrm>
          <a:solidFill>
            <a:schemeClr val="accent3"/>
          </a:solidFill>
        </p:spPr>
        <p:txBody>
          <a:bodyPr/>
          <a:lstStyle/>
          <a:p>
            <a:pPr>
              <a:buNone/>
            </a:pPr>
            <a:r>
              <a:rPr lang="th-TH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	</a:t>
            </a:r>
            <a:r>
              <a:rPr lang="en-US" sz="18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1. Bertelsmann Foundation Transformation index 2012 ; BF (BTI) </a:t>
            </a:r>
            <a:r>
              <a:rPr lang="th-TH" sz="18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เน้นการลงโทษทางกฎหมายต่อเจ้าหน้าที่ของรัฐที่ใช้อำนาจหรือตำแหน่งในทางที่ผิด ความสำเร็จของภาครัฐในการควบคุมการทุจริตคอร์รัปชั่น และมีกลไกเรื่องความซื่อสัตย์สุจริตอยู่ในระบบ</a:t>
            </a:r>
            <a:endParaRPr lang="en-US" sz="1800" b="1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>
              <a:spcBef>
                <a:spcPts val="600"/>
              </a:spcBef>
              <a:buNone/>
            </a:pPr>
            <a:r>
              <a:rPr lang="en-US" sz="18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	</a:t>
            </a:r>
            <a:r>
              <a:rPr lang="en-US" sz="1800" b="1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2. IMD World Competitiveness Year Book 2012 ; (IMD) </a:t>
            </a:r>
            <a:r>
              <a:rPr lang="th-TH" sz="1800" b="1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การติดสินบนและการทุจริตมีอยู่หรือไม่และมากน้อยเพียงใด</a:t>
            </a:r>
            <a:endParaRPr lang="en-US" sz="1800" b="1" dirty="0" smtClean="0">
              <a:solidFill>
                <a:srgbClr val="FF0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>
              <a:spcBef>
                <a:spcPts val="600"/>
              </a:spcBef>
              <a:buNone/>
            </a:pPr>
            <a:r>
              <a:rPr lang="en-US" sz="18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	3. Political Risk Services International Country Risk Guide ; (ICRG) </a:t>
            </a:r>
            <a:r>
              <a:rPr lang="th-TH" sz="18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ผู้มีอำนาจหรือตำแหน่งหรือตำแหน่งทางการเมืองมีการทุจริตโดยใช้ระบบอุปถัมภ์และระบบเครือญาติ และภาคการเมืองกับภาคธุรกิจมีความสัมพันธ์กันมากน้อยเพียงใด</a:t>
            </a:r>
            <a:endParaRPr lang="en-US" sz="1800" b="1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>
              <a:spcBef>
                <a:spcPts val="600"/>
              </a:spcBef>
              <a:buNone/>
            </a:pPr>
            <a:r>
              <a:rPr lang="en-US" sz="18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	</a:t>
            </a:r>
            <a:r>
              <a:rPr lang="en-US" sz="1800" b="1" dirty="0" smtClean="0">
                <a:solidFill>
                  <a:srgbClr val="0000CC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4. World Economic Forum Executive Opinion Survey (EOS) 2012 ; (WEF) </a:t>
            </a:r>
            <a:r>
              <a:rPr lang="th-TH" sz="1800" b="1" dirty="0" smtClean="0">
                <a:solidFill>
                  <a:srgbClr val="0000CC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ภาคธุรกิจต้องจ่ายสินบนในกระบวนการต่างๆ มากน้อยเพียงใด</a:t>
            </a:r>
            <a:endParaRPr lang="en-US" sz="1800" b="1" dirty="0" smtClean="0">
              <a:solidFill>
                <a:srgbClr val="0000CC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>
              <a:spcBef>
                <a:spcPts val="600"/>
              </a:spcBef>
              <a:buNone/>
            </a:pPr>
            <a:r>
              <a:rPr lang="en-US" sz="18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	</a:t>
            </a:r>
            <a:r>
              <a:rPr lang="en-US" sz="1800" b="1" dirty="0" smtClean="0">
                <a:solidFill>
                  <a:srgbClr val="0000CC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5. World Justice Project Rule of Law Index 2012 : (WJP) </a:t>
            </a:r>
            <a:r>
              <a:rPr lang="th-TH" sz="1800" b="1" dirty="0" smtClean="0">
                <a:solidFill>
                  <a:srgbClr val="0000CC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เจ้าหน้าที่รัฐมีพฤติกรรมการใช้ตำแหน่ง หน้าที่ในทางมิชอบมากน้อยเพียงใด</a:t>
            </a:r>
            <a:endParaRPr lang="en-US" sz="1800" b="1" dirty="0" smtClean="0">
              <a:solidFill>
                <a:srgbClr val="0000CC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>
              <a:spcBef>
                <a:spcPts val="600"/>
              </a:spcBef>
              <a:buNone/>
            </a:pPr>
            <a:r>
              <a:rPr lang="en-US" sz="18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	6. Economist Intelligence Unit Country Risk Assessment ; (EIU) </a:t>
            </a:r>
            <a:r>
              <a:rPr lang="th-TH" sz="18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ความโปร่งใสและตรวจสอบได้ในการใช้จ่ายงบประมาณภาครัฐ</a:t>
            </a:r>
            <a:endParaRPr lang="en-US" sz="1800" b="1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>
              <a:spcBef>
                <a:spcPts val="600"/>
              </a:spcBef>
              <a:buNone/>
            </a:pPr>
            <a:r>
              <a:rPr lang="en-US" sz="18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	</a:t>
            </a:r>
            <a:r>
              <a:rPr lang="en-US" sz="1800" b="1" dirty="0" smtClean="0">
                <a:solidFill>
                  <a:srgbClr val="0000CC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7. Global Insight Country Risk Rating : (GI) </a:t>
            </a:r>
            <a:r>
              <a:rPr lang="th-TH" sz="1800" b="1" dirty="0" smtClean="0">
                <a:solidFill>
                  <a:srgbClr val="0000CC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การดำเนินการทางธุรกิจต้องเกี่ยวข้องกับการทุจริตมากน้อยเพียงใด</a:t>
            </a:r>
            <a:endParaRPr lang="en-US" sz="1800" b="1" dirty="0" smtClean="0">
              <a:solidFill>
                <a:srgbClr val="0000CC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>
              <a:spcBef>
                <a:spcPts val="600"/>
              </a:spcBef>
              <a:buNone/>
            </a:pPr>
            <a:r>
              <a:rPr lang="en-US" sz="18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	</a:t>
            </a:r>
            <a:r>
              <a:rPr lang="en-US" sz="1800" b="1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8. Political and Economic Risk Consultancy Asian Intelligence 2012 ; (PERC) </a:t>
            </a:r>
            <a:r>
              <a:rPr lang="th-TH" sz="1800" b="1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ระดับการรับรู้ว่าการทุจริตเป็นปัญหาที่ส่งผลกระทบต่อสถาบันต่างๆ ทางสังคม เศรษฐกิจ และการเมือง มากน้อยเพียงใด</a:t>
            </a:r>
          </a:p>
          <a:p>
            <a:pPr>
              <a:buNone/>
            </a:pPr>
            <a:r>
              <a:rPr lang="th-TH" sz="18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		</a:t>
            </a:r>
            <a:endParaRPr lang="th-TH" sz="18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235971" name="Text Box 3">
            <a:hlinkClick r:id="rId3" action="ppaction://hlinksldjump"/>
          </p:cNvPr>
          <p:cNvSpPr txBox="1">
            <a:spLocks noChangeArrowheads="1"/>
          </p:cNvSpPr>
          <p:nvPr/>
        </p:nvSpPr>
        <p:spPr bwMode="auto">
          <a:xfrm>
            <a:off x="204912" y="26110"/>
            <a:ext cx="8748464" cy="400110"/>
          </a:xfrm>
          <a:prstGeom prst="rect">
            <a:avLst/>
          </a:prstGeom>
          <a:solidFill>
            <a:srgbClr val="0000FF"/>
          </a:solidFill>
          <a:ln w="9525" algn="ctr">
            <a:noFill/>
            <a:miter lim="800000"/>
            <a:headEnd/>
            <a:tailEnd/>
          </a:ln>
          <a:effectLst>
            <a:prstShdw prst="shdw17" dist="17961" dir="2700000">
              <a:schemeClr val="bg2">
                <a:alpha val="50000"/>
              </a:schemeClr>
            </a:prstShdw>
          </a:effectLst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th-TH" sz="2000" dirty="0" smtClean="0">
                <a:solidFill>
                  <a:srgbClr val="FFFFFF"/>
                </a:solidFill>
              </a:rPr>
              <a:t>ประเด็นการสำรวจฐานข้อมูล </a:t>
            </a:r>
            <a:r>
              <a:rPr lang="en-US" sz="2000" dirty="0" smtClean="0">
                <a:solidFill>
                  <a:srgbClr val="FFFFFF"/>
                </a:solidFill>
              </a:rPr>
              <a:t>CPI </a:t>
            </a:r>
            <a:r>
              <a:rPr lang="th-TH" sz="2000" dirty="0" smtClean="0">
                <a:solidFill>
                  <a:srgbClr val="FFFFFF"/>
                </a:solidFill>
              </a:rPr>
              <a:t>ที่เกี่ยวข้องกับประเทศไทย จำนวน 8 แห่ง</a:t>
            </a:r>
            <a:endParaRPr lang="th-TH" sz="20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0653057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ChangeArrowheads="1"/>
          </p:cNvSpPr>
          <p:nvPr/>
        </p:nvSpPr>
        <p:spPr bwMode="auto">
          <a:xfrm>
            <a:off x="179511" y="188913"/>
            <a:ext cx="8712969" cy="647700"/>
          </a:xfrm>
          <a:prstGeom prst="rect">
            <a:avLst/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 hangingPunct="1"/>
            <a:r>
              <a:rPr lang="th-TH" sz="2000" dirty="0" smtClean="0">
                <a:solidFill>
                  <a:schemeClr val="bg1"/>
                </a:solidFill>
              </a:rPr>
              <a:t>เปรียบเทียบระหว่างคณะกรรมการ </a:t>
            </a:r>
            <a:r>
              <a:rPr lang="th-TH" sz="2000" dirty="0">
                <a:solidFill>
                  <a:schemeClr val="bg1"/>
                </a:solidFill>
              </a:rPr>
              <a:t>ป.ป.ช. กับ </a:t>
            </a:r>
            <a:r>
              <a:rPr lang="th-TH" sz="2000" dirty="0" smtClean="0">
                <a:solidFill>
                  <a:schemeClr val="bg1"/>
                </a:solidFill>
              </a:rPr>
              <a:t>คณะกรรมการ ป.ป.ท.</a:t>
            </a:r>
            <a:endParaRPr lang="th-TH" sz="2000" dirty="0">
              <a:solidFill>
                <a:schemeClr val="bg1"/>
              </a:solidFill>
            </a:endParaRPr>
          </a:p>
        </p:txBody>
      </p:sp>
      <p:graphicFrame>
        <p:nvGraphicFramePr>
          <p:cNvPr id="1215523" name="Group 35"/>
          <p:cNvGraphicFramePr>
            <a:graphicFrameLocks noGrp="1"/>
          </p:cNvGraphicFramePr>
          <p:nvPr/>
        </p:nvGraphicFramePr>
        <p:xfrm>
          <a:off x="179388" y="908050"/>
          <a:ext cx="8785225" cy="5206683"/>
        </p:xfrm>
        <a:graphic>
          <a:graphicData uri="http://schemas.openxmlformats.org/drawingml/2006/table">
            <a:tbl>
              <a:tblPr/>
              <a:tblGrid>
                <a:gridCol w="2232025"/>
                <a:gridCol w="3154362"/>
                <a:gridCol w="3398838"/>
              </a:tblGrid>
              <a:tr h="433388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ประเด็นเปรียบเทียบ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หน่วยงาน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</a:tr>
              <a:tr h="419100"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คณะกรรมการ ป.ป.ช.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คณะ กก. ป.ป.ท.</a:t>
                      </a: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+</a:t>
                      </a:r>
                      <a:r>
                        <a:rPr kumimoji="0" lang="th-TH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สนง. ป.ป.ท.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/>
                    </a:solidFill>
                  </a:tcPr>
                </a:tc>
              </a:tr>
              <a:tr h="6159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1.</a:t>
                      </a:r>
                      <a:r>
                        <a:rPr kumimoji="0" lang="th-TH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ที่มา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thaiDi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รธน.</a:t>
                      </a:r>
                      <a:r>
                        <a:rPr kumimoji="0" lang="th-TH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2540 </a:t>
                      </a:r>
                      <a:r>
                        <a:rPr kumimoji="0" lang="th-TH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มาตรา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 301</a:t>
                      </a:r>
                      <a:r>
                        <a:rPr kumimoji="0" lang="th-TH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 (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3</a:t>
                      </a:r>
                      <a:r>
                        <a:rPr kumimoji="0" lang="th-TH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)</a:t>
                      </a:r>
                    </a:p>
                    <a:p>
                      <a:pPr marL="0" marR="0" lvl="0" indent="0" algn="thaiDi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พ.ร.บ.ประกอบรัฐธรรมนูญว่าด้วยคณะกรรมการ ป.ป.ช.พ.ศ. 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2542</a:t>
                      </a:r>
                      <a:endParaRPr kumimoji="0" lang="th-TH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thaiDi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พรบ.</a:t>
                      </a:r>
                      <a:r>
                        <a:rPr kumimoji="0" lang="th-TH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มาตรการของฝ่ายบริหารในการป้องกันและปราบปรามการทุจริต พ.ศ. 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2551</a:t>
                      </a:r>
                      <a:endParaRPr kumimoji="0" lang="th-TH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/>
                    </a:solidFill>
                  </a:tcPr>
                </a:tc>
              </a:tr>
              <a:tr h="13747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2.</a:t>
                      </a:r>
                      <a:r>
                        <a:rPr kumimoji="0" lang="th-TH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สถานะ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องค์กรอิสระ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thaiDi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 ทำงานอย่างอิสระ  ไม่ได้เป็นเครื่องมือ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/</a:t>
                      </a:r>
                      <a:r>
                        <a:rPr kumimoji="0" lang="th-TH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กลไกฝ่ายบริหาร กรมใน </a:t>
                      </a:r>
                      <a:r>
                        <a:rPr kumimoji="0" lang="th-TH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ยธ.</a:t>
                      </a:r>
                      <a:r>
                        <a:rPr kumimoji="0" lang="th-TH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 แต่ขึ้นตรงต่อ รมว. </a:t>
                      </a:r>
                      <a:r>
                        <a:rPr kumimoji="0" lang="th-TH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ยธ.</a:t>
                      </a:r>
                      <a:endParaRPr kumimoji="0" lang="th-TH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/>
                    </a:solidFill>
                  </a:tcPr>
                </a:tc>
              </a:tr>
              <a:tr h="17907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3.</a:t>
                      </a:r>
                      <a:r>
                        <a:rPr kumimoji="0" lang="th-TH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ขอบเขต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thaiDi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จนท.</a:t>
                      </a:r>
                      <a:r>
                        <a:rPr kumimoji="0" lang="th-TH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ของรัฐตั้งแต่ ผู้บริหาร ระดับสูง หรือข้าราชการซึ่งดำรงตำแหน่งตั้งแต่ ผอ.กอง หรือเทียบเท่าขึ้นไป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thaiDi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จนท.</a:t>
                      </a:r>
                      <a:r>
                        <a:rPr kumimoji="0" lang="th-TH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ของรัฐซึ่งดำรงตำแหน่ง ต่ำกว่า ผู้บริหารระดับสูง หรือข้าราชการซึ่งดำรงตำแหน่ง    ต่ำกว่า ผอ.กองลงมา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/>
                    </a:solidFill>
                  </a:tcPr>
                </a:tc>
              </a:tr>
            </a:tbl>
          </a:graphicData>
        </a:graphic>
      </p:graphicFrame>
      <p:sp>
        <p:nvSpPr>
          <p:cNvPr id="17435" name="AutoShape 28"/>
          <p:cNvSpPr>
            <a:spLocks noChangeArrowheads="1"/>
          </p:cNvSpPr>
          <p:nvPr/>
        </p:nvSpPr>
        <p:spPr bwMode="gray">
          <a:xfrm>
            <a:off x="9144000" y="3644900"/>
            <a:ext cx="685800" cy="685800"/>
          </a:xfrm>
          <a:prstGeom prst="flowChartMerge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th-TH"/>
          </a:p>
        </p:txBody>
      </p:sp>
      <p:sp>
        <p:nvSpPr>
          <p:cNvPr id="5" name="Isosceles Triangle 4">
            <a:hlinkClick r:id="rId2" action="ppaction://hlinksldjump"/>
          </p:cNvPr>
          <p:cNvSpPr/>
          <p:nvPr/>
        </p:nvSpPr>
        <p:spPr bwMode="auto">
          <a:xfrm>
            <a:off x="4786314" y="5286388"/>
            <a:ext cx="142876" cy="142876"/>
          </a:xfrm>
          <a:prstGeom prst="triangle">
            <a:avLst/>
          </a:prstGeom>
          <a:solidFill>
            <a:schemeClr val="accent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th-TH" sz="36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98937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16515" name="Group 3"/>
          <p:cNvGraphicFramePr>
            <a:graphicFrameLocks noGrp="1"/>
          </p:cNvGraphicFramePr>
          <p:nvPr/>
        </p:nvGraphicFramePr>
        <p:xfrm>
          <a:off x="179388" y="930805"/>
          <a:ext cx="8713788" cy="5450523"/>
        </p:xfrm>
        <a:graphic>
          <a:graphicData uri="http://schemas.openxmlformats.org/drawingml/2006/table">
            <a:tbl>
              <a:tblPr/>
              <a:tblGrid>
                <a:gridCol w="1152128"/>
                <a:gridCol w="5976664"/>
                <a:gridCol w="1584996"/>
              </a:tblGrid>
              <a:tr h="360363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ประเด็นเปรียบเทียบ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หน่วยงาน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</a:tr>
              <a:tr h="360363"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คณะกรรมการ ป.ป.ช.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คณะ กก. </a:t>
                      </a:r>
                      <a:r>
                        <a:rPr kumimoji="0" lang="th-TH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ป.ป.ท.</a:t>
                      </a: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+</a:t>
                      </a:r>
                      <a:r>
                        <a:rPr kumimoji="0" lang="th-TH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สนง.</a:t>
                      </a:r>
                      <a:r>
                        <a:rPr kumimoji="0" lang="th-TH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kumimoji="0" lang="th-TH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ป.ป.ท.</a:t>
                      </a:r>
                      <a:endParaRPr kumimoji="0" lang="th-TH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/>
                    </a:solidFill>
                  </a:tcPr>
                </a:tc>
              </a:tr>
              <a:tr h="41243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4. </a:t>
                      </a:r>
                      <a:r>
                        <a:rPr kumimoji="0" lang="th-TH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อำนาจหน้าที่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 ตามมาตรา </a:t>
                      </a: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250</a:t>
                      </a:r>
                      <a:r>
                        <a:rPr kumimoji="0" lang="th-TH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 ของ </a:t>
                      </a:r>
                      <a:r>
                        <a:rPr kumimoji="0" lang="th-TH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รธน.</a:t>
                      </a:r>
                      <a:r>
                        <a:rPr kumimoji="0" lang="th-TH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2550</a:t>
                      </a:r>
                      <a:endParaRPr kumimoji="0" lang="th-TH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Tahoma" pitchFamily="34" charset="0"/>
                      </a:endParaRPr>
                    </a:p>
                    <a:p>
                      <a:pPr marL="0" marR="0" lvl="0" indent="0" algn="thaiDi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  (</a:t>
                      </a: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1</a:t>
                      </a:r>
                      <a:r>
                        <a:rPr kumimoji="0" lang="th-TH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) ไต่สวนข้อเท็จจริงและสรุปสำนวนพร้อมทั้งทำความเห็นเกี่ยวกับการถอดถอนออกจากตำแหน่งเสนอต่อวุฒิสภา ตามมาตรา </a:t>
                      </a: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272 </a:t>
                      </a:r>
                      <a:r>
                        <a:rPr kumimoji="0" lang="th-TH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และมาตรา </a:t>
                      </a: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279</a:t>
                      </a:r>
                      <a:r>
                        <a:rPr kumimoji="0" lang="th-TH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 วรรคสาม</a:t>
                      </a:r>
                    </a:p>
                    <a:p>
                      <a:pPr marL="0" marR="0" lvl="0" indent="0" algn="thaiDi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  (</a:t>
                      </a: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2</a:t>
                      </a:r>
                      <a:r>
                        <a:rPr kumimoji="0" lang="th-TH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) ไต่สวนข้อเท็จจริงและสรุปสำนวนพร้อมทั้งทำความเห็นเกี่ยวกับการดำเนินคดีอาญาของผู้ดำรงตำแหน่งทางการเมืองส่งไปยังศาลฎีกาแผนกคดีอาญาของผู้ดำรงตำแหน่งทางการเมือง ตามมาตรา </a:t>
                      </a: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275</a:t>
                      </a:r>
                      <a:endParaRPr kumimoji="0" lang="th-TH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Tahoma" pitchFamily="34" charset="0"/>
                      </a:endParaRPr>
                    </a:p>
                    <a:p>
                      <a:pPr marL="0" marR="0" lvl="0" indent="0" algn="thaiDi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  (</a:t>
                      </a: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3</a:t>
                      </a:r>
                      <a:r>
                        <a:rPr kumimoji="0" lang="th-TH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) ไต่สวนและวินิจฉัยเจ้าหน้าที่ของรัฐตั้งแต่ผู้บริหารระดับสูงหรือข้าราชการซึ่งดำรงตำแหน่งตั้งแต่ผู้อำนวยการกองหรือเทียบเท่าขึ้นไป ร่ำรวยผิดปกติ กระทำความผิดฐานทุจริตต่อหน้าที่ หรือกระทำความผิดต่อตำแหน่งหน้าที่ราชการ หรือความผิดต่อต่อตำแหน่งหน้าที่ในการยุติธรรม รวมทั้งดำเนินการกับเจ้าหน้าที่ของรัฐหรือข้าราชการในระดับต่ำกว่าที่ร่วมกระทำความผิดกับผู้ดำรงตำแหน่งดังกล่าวหรือกับผู้ดำรงตำแหน่งทางการเมือง หรือที่กระทำความผิดในลักษณะที่คณะกรรมการ ป.ป.ช. เห็นสมควรดำเนินการด้วย  ทั้งนี้ พ.ร.บ.ประกอบรัฐธรรมนูญว่าด้วยการป้องกันและปราบปรามการทุจริต</a:t>
                      </a:r>
                    </a:p>
                    <a:p>
                      <a:pPr marL="0" marR="0" lvl="0" indent="0" algn="thaiDi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  (</a:t>
                      </a: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4</a:t>
                      </a:r>
                      <a:r>
                        <a:rPr kumimoji="0" lang="th-TH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) ตรวจสอบความถูกต้องและความมีอยู่จริงรวมทั้งความเปลี่ยนแปลงของทรัพย์สินและหนี้สิน ตามมาตรา </a:t>
                      </a: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259 </a:t>
                      </a:r>
                      <a:r>
                        <a:rPr kumimoji="0" lang="th-TH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และมาตรา </a:t>
                      </a: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264</a:t>
                      </a:r>
                      <a:endParaRPr kumimoji="0" lang="th-TH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Tahoma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  (</a:t>
                      </a: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5</a:t>
                      </a:r>
                      <a:r>
                        <a:rPr kumimoji="0" lang="th-TH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) กำกับดูแลคุณธรรมและจริยธรรมของผู้ดำรงตำแหน่งทางการเมือง</a:t>
                      </a:r>
                      <a:endParaRPr kumimoji="0" lang="th-TH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ตามมาตรา </a:t>
                      </a: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17</a:t>
                      </a:r>
                      <a:r>
                        <a:rPr kumimoji="0" lang="th-TH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 ของ กฎหมาย ป.ป.ท.</a:t>
                      </a:r>
                    </a:p>
                    <a:p>
                      <a:pPr marL="0" marR="0" lvl="0" indent="0" algn="thaiDi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  (</a:t>
                      </a: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4</a:t>
                      </a:r>
                      <a:r>
                        <a:rPr kumimoji="0" lang="th-TH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) ไต่สวนและชี้มูลเกี่ยวกับการกระทำการทุจริตในภาครัฐของเจ้าหน้าที่ของรัฐ</a:t>
                      </a:r>
                    </a:p>
                    <a:p>
                      <a:pPr marL="0" marR="0" lvl="0" indent="0" algn="thaiDi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  (</a:t>
                      </a: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5</a:t>
                      </a:r>
                      <a:r>
                        <a:rPr kumimoji="0" lang="th-TH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)ไต่สวนข้อเท็จจริงและสรุปสำนวนพร้อมทั้งความเห็นส่งพนักงานอัยการเพื่อฟ้องคดีอาญาต่อเจ้าหน้าที่ของรัฐ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/>
                    </a:solidFill>
                  </a:tcPr>
                </a:tc>
              </a:tr>
            </a:tbl>
          </a:graphicData>
        </a:graphic>
      </p:graphicFrame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179513" y="116632"/>
            <a:ext cx="8712968" cy="647700"/>
          </a:xfrm>
          <a:prstGeom prst="rect">
            <a:avLst/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 hangingPunct="1"/>
            <a:r>
              <a:rPr lang="th-TH" sz="2000" dirty="0" smtClean="0">
                <a:solidFill>
                  <a:schemeClr val="bg1"/>
                </a:solidFill>
              </a:rPr>
              <a:t>เปรียบเทียบระหว่างคณะกรรมการ </a:t>
            </a:r>
            <a:r>
              <a:rPr lang="th-TH" sz="2000" dirty="0">
                <a:solidFill>
                  <a:schemeClr val="bg1"/>
                </a:solidFill>
              </a:rPr>
              <a:t>ป.ป.ช. กับ </a:t>
            </a:r>
            <a:r>
              <a:rPr lang="th-TH" sz="2000" dirty="0" smtClean="0">
                <a:solidFill>
                  <a:schemeClr val="bg1"/>
                </a:solidFill>
              </a:rPr>
              <a:t>คณะกรรมการ ป.ป.ท.</a:t>
            </a:r>
            <a:endParaRPr lang="th-TH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06574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179511" y="188913"/>
            <a:ext cx="8712969" cy="647700"/>
          </a:xfrm>
          <a:prstGeom prst="rect">
            <a:avLst/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 hangingPunct="1"/>
            <a:r>
              <a:rPr lang="th-TH" sz="3200" dirty="0" smtClean="0">
                <a:solidFill>
                  <a:schemeClr val="bg1"/>
                </a:solidFill>
              </a:rPr>
              <a:t>เปรียบเทียบระหว่าง ป.ป.ช. , ป.ป.ท. กับ </a:t>
            </a:r>
            <a:r>
              <a:rPr lang="th-TH" sz="3200" dirty="0" err="1" smtClean="0">
                <a:solidFill>
                  <a:schemeClr val="bg1"/>
                </a:solidFill>
              </a:rPr>
              <a:t>สตง.</a:t>
            </a:r>
            <a:endParaRPr lang="th-TH" sz="3200" dirty="0">
              <a:solidFill>
                <a:schemeClr val="bg1"/>
              </a:solidFill>
            </a:endParaRPr>
          </a:p>
        </p:txBody>
      </p:sp>
      <p:graphicFrame>
        <p:nvGraphicFramePr>
          <p:cNvPr id="1215523" name="Group 35"/>
          <p:cNvGraphicFramePr>
            <a:graphicFrameLocks noGrp="1"/>
          </p:cNvGraphicFramePr>
          <p:nvPr/>
        </p:nvGraphicFramePr>
        <p:xfrm>
          <a:off x="179388" y="908050"/>
          <a:ext cx="8785225" cy="4575175"/>
        </p:xfrm>
        <a:graphic>
          <a:graphicData uri="http://schemas.openxmlformats.org/drawingml/2006/table">
            <a:tbl>
              <a:tblPr/>
              <a:tblGrid>
                <a:gridCol w="2232025"/>
                <a:gridCol w="3154362"/>
                <a:gridCol w="3398838"/>
              </a:tblGrid>
              <a:tr h="433388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ประเด็นเปรียบเทียบ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หน่วยงาน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</a:tr>
              <a:tr h="419100"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ป.ป.ช. และ ป.ป.ท.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สตง.</a:t>
                      </a:r>
                      <a:endParaRPr kumimoji="0" lang="th-TH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6159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1.</a:t>
                      </a:r>
                      <a:r>
                        <a:rPr kumimoji="0" lang="th-TH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การดำเนินการ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ทางคดีอาญา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thaiDi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   สามารถส่งสำนวนคดีอาญาให้พนักงานอัยการฟ้องต่อศาลโดยตรงได้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thaiDi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    </a:t>
                      </a:r>
                      <a:r>
                        <a:rPr kumimoji="0" lang="th-TH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แนะนำให้ผู้บริหารขององค์กรปกครองส่วนท้องถิ่นไปร้องทุกข์กล่าวโทษกับตำรวจเพื่อดำเนินคดีอาญาแก่เจ้าหน้าที่ต่อไป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13747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2.</a:t>
                      </a:r>
                      <a:r>
                        <a:rPr kumimoji="0" lang="th-TH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 การดำเนินการ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ทางคดีวินัย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   </a:t>
                      </a:r>
                      <a:r>
                        <a:rPr kumimoji="0" lang="th-TH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มีสภาพบังคับ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thaiDi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    </a:t>
                      </a:r>
                      <a:r>
                        <a:rPr kumimoji="0" lang="th-TH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เป็นดุลยพินิจของหัวหน้าหน่วยงานของรัฐ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17435" name="AutoShape 28"/>
          <p:cNvSpPr>
            <a:spLocks noChangeArrowheads="1"/>
          </p:cNvSpPr>
          <p:nvPr/>
        </p:nvSpPr>
        <p:spPr bwMode="gray">
          <a:xfrm>
            <a:off x="9144000" y="3644900"/>
            <a:ext cx="685800" cy="685800"/>
          </a:xfrm>
          <a:prstGeom prst="flowChartMerge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th-TH"/>
          </a:p>
        </p:txBody>
      </p:sp>
      <p:sp>
        <p:nvSpPr>
          <p:cNvPr id="5" name="Isosceles Triangle 4">
            <a:hlinkClick r:id="rId3" action="ppaction://hlinksldjump"/>
          </p:cNvPr>
          <p:cNvSpPr/>
          <p:nvPr/>
        </p:nvSpPr>
        <p:spPr bwMode="auto">
          <a:xfrm>
            <a:off x="4857752" y="4286256"/>
            <a:ext cx="142876" cy="142876"/>
          </a:xfrm>
          <a:prstGeom prst="triangle">
            <a:avLst/>
          </a:prstGeom>
          <a:solidFill>
            <a:schemeClr val="accent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th-TH" sz="36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01250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pacc_logo_b"/>
          <p:cNvPicPr>
            <a:picLocks noChangeAspect="1" noChangeArrowheads="1"/>
          </p:cNvPicPr>
          <p:nvPr/>
        </p:nvPicPr>
        <p:blipFill>
          <a:blip r:embed="rId2" cstate="print">
            <a:lum bright="30000" contrast="50000"/>
          </a:blip>
          <a:srcRect/>
          <a:stretch>
            <a:fillRect/>
          </a:stretch>
        </p:blipFill>
        <p:spPr bwMode="auto">
          <a:xfrm>
            <a:off x="395288" y="115888"/>
            <a:ext cx="858837" cy="811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66339" name="Text Box 3"/>
          <p:cNvSpPr txBox="1">
            <a:spLocks noChangeArrowheads="1"/>
          </p:cNvSpPr>
          <p:nvPr/>
        </p:nvSpPr>
        <p:spPr bwMode="auto">
          <a:xfrm>
            <a:off x="179388" y="1052513"/>
            <a:ext cx="8710612" cy="5016758"/>
          </a:xfrm>
          <a:prstGeom prst="rect">
            <a:avLst/>
          </a:prstGeom>
          <a:solidFill>
            <a:schemeClr val="accent2">
              <a:lumMod val="20000"/>
              <a:lumOff val="80000"/>
              <a:alpha val="79999"/>
            </a:scheme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eaLnBrk="1" hangingPunct="1"/>
            <a:r>
              <a:rPr lang="th-TH" sz="3200" dirty="0">
                <a:solidFill>
                  <a:schemeClr val="bg1"/>
                </a:solidFill>
              </a:rPr>
              <a:t>	</a:t>
            </a:r>
            <a:r>
              <a:rPr lang="th-TH" sz="2400" dirty="0">
                <a:solidFill>
                  <a:schemeClr val="tx2"/>
                </a:solidFill>
              </a:rPr>
              <a:t>รัฐธรรมนูญแห่งราชอาณาจักรไทย พุทธศักราช</a:t>
            </a:r>
            <a:r>
              <a:rPr lang="en-US" sz="2400" dirty="0">
                <a:solidFill>
                  <a:schemeClr val="tx2"/>
                </a:solidFill>
              </a:rPr>
              <a:t> </a:t>
            </a:r>
            <a:r>
              <a:rPr lang="th-TH" sz="2400" dirty="0" smtClean="0">
                <a:solidFill>
                  <a:schemeClr val="tx2"/>
                </a:solidFill>
              </a:rPr>
              <a:t>๒๕๕๐</a:t>
            </a:r>
            <a:r>
              <a:rPr lang="th-TH" sz="2400" spc="-100" dirty="0" smtClean="0">
                <a:solidFill>
                  <a:schemeClr val="tx2"/>
                </a:solidFill>
              </a:rPr>
              <a:t>มาตรา ๒๕๐</a:t>
            </a:r>
            <a:r>
              <a:rPr lang="en-US" sz="2400" spc="-100" dirty="0" smtClean="0">
                <a:solidFill>
                  <a:schemeClr val="tx2"/>
                </a:solidFill>
              </a:rPr>
              <a:t> </a:t>
            </a:r>
            <a:r>
              <a:rPr lang="th-TH" sz="2400" spc="-100" dirty="0" smtClean="0">
                <a:solidFill>
                  <a:schemeClr val="tx2"/>
                </a:solidFill>
              </a:rPr>
              <a:t>(๓) </a:t>
            </a:r>
            <a:r>
              <a:rPr lang="th-TH" sz="2400" spc="-100" dirty="0">
                <a:solidFill>
                  <a:schemeClr val="tx2"/>
                </a:solidFill>
              </a:rPr>
              <a:t>ได้กำหนดกรอบอำนาจหน้าที่ของคณะกรรมการ </a:t>
            </a:r>
            <a:r>
              <a:rPr lang="th-TH" sz="2400" dirty="0">
                <a:solidFill>
                  <a:schemeClr val="tx2"/>
                </a:solidFill>
              </a:rPr>
              <a:t>ป.ป.ช. </a:t>
            </a:r>
            <a:r>
              <a:rPr lang="th-TH" sz="2400" dirty="0">
                <a:solidFill>
                  <a:srgbClr val="FF0000"/>
                </a:solidFill>
              </a:rPr>
              <a:t>ให้ไต่สวนและวินิจฉัยเจ้าหน้าที่ของรัฐตั้งแต่ผู้บริหารระดับสูงหรือข้าราชการซึ่งดำรงตำแหน่งตั้งแต่ผู้อำนวยการกองหรือเทียบเท่าขึ้นไปกรณี</a:t>
            </a:r>
            <a:r>
              <a:rPr lang="th-TH" sz="2400" dirty="0">
                <a:solidFill>
                  <a:schemeClr val="tx2"/>
                </a:solidFill>
              </a:rPr>
              <a:t>ร่ำรวยผิดปกติ </a:t>
            </a:r>
            <a:r>
              <a:rPr lang="th-TH" sz="2400" dirty="0">
                <a:solidFill>
                  <a:srgbClr val="FF0000"/>
                </a:solidFill>
              </a:rPr>
              <a:t>กระทำความผิดฐานทุจริตต่อหน้าที่</a:t>
            </a:r>
            <a:r>
              <a:rPr lang="th-TH" sz="2400" dirty="0">
                <a:solidFill>
                  <a:schemeClr val="tx2"/>
                </a:solidFill>
              </a:rPr>
              <a:t> หรือกระทำความผิดต่อตำแหน่งหน้าที่ราชการ หรือความผิดต่อตำแหน่งหน้าที่ในการยุติธรรม รวมทั้งดำเนินการกับเจ้าหน้าที่ของรัฐหรือข้าราชการใน</a:t>
            </a:r>
            <a:r>
              <a:rPr lang="th-TH" sz="2400" dirty="0" smtClean="0">
                <a:solidFill>
                  <a:schemeClr val="tx2"/>
                </a:solidFill>
              </a:rPr>
              <a:t>ระดับต่ำ</a:t>
            </a:r>
            <a:r>
              <a:rPr lang="th-TH" sz="2400" dirty="0">
                <a:solidFill>
                  <a:schemeClr val="tx2"/>
                </a:solidFill>
              </a:rPr>
              <a:t>กว่าที่ร่วมกระทำความผิดกับผู้ดำรงตำแหน่งดังกล่าว หรือกับผู้ดำรงตำแหน่งทางการเมือง หรือที่กระทำความผิดในลักษณะที่คณะกรรมการป้องกันและปราบปรามการทุจริตแห่งชาติเห็นสมควรดำเนินการด้วย ทั้งนี้ ตามพระราชพระราชบัญญัติประกอบ</a:t>
            </a:r>
            <a:r>
              <a:rPr lang="th-TH" sz="2400" dirty="0" smtClean="0">
                <a:solidFill>
                  <a:schemeClr val="tx2"/>
                </a:solidFill>
              </a:rPr>
              <a:t>รัฐธรรมนูญ     ว่า</a:t>
            </a:r>
            <a:r>
              <a:rPr lang="th-TH" sz="2400" dirty="0">
                <a:solidFill>
                  <a:schemeClr val="tx2"/>
                </a:solidFill>
              </a:rPr>
              <a:t>ด้วยการป้องกันและปราบปรามการทุจริต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6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663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663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166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6633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906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250825" y="1773238"/>
            <a:ext cx="8642350" cy="4895850"/>
          </a:xfrm>
          <a:solidFill>
            <a:srgbClr val="FFFFCC"/>
          </a:solidFill>
        </p:spPr>
        <p:txBody>
          <a:bodyPr/>
          <a:lstStyle/>
          <a:p>
            <a:pPr marL="444500" indent="-444500" algn="thaiDist" eaLnBrk="1" hangingPunct="1">
              <a:buFontTx/>
              <a:buNone/>
              <a:defRPr/>
            </a:pPr>
            <a:r>
              <a:rPr lang="th-TH" sz="2400" b="1" dirty="0" smtClean="0">
                <a:latin typeface="Tahoma" pitchFamily="34" charset="0"/>
                <a:cs typeface="Tahoma" pitchFamily="34" charset="0"/>
              </a:rPr>
              <a:t>๑</a:t>
            </a:r>
            <a:r>
              <a:rPr lang="en-US" sz="2400" b="1" dirty="0" smtClean="0">
                <a:latin typeface="Tahoma" pitchFamily="34" charset="0"/>
                <a:cs typeface="Tahoma" pitchFamily="34" charset="0"/>
              </a:rPr>
              <a:t>.  </a:t>
            </a:r>
            <a:r>
              <a:rPr lang="th-TH" sz="2400" b="1" dirty="0" smtClean="0">
                <a:latin typeface="Tahoma" pitchFamily="34" charset="0"/>
                <a:cs typeface="Tahoma" pitchFamily="34" charset="0"/>
              </a:rPr>
              <a:t>ผู้ดำรงตำแหน่งทางการเมือง</a:t>
            </a:r>
          </a:p>
          <a:p>
            <a:pPr marL="444500" indent="-444500" algn="thaiDist" eaLnBrk="1" hangingPunct="1">
              <a:buFontTx/>
              <a:buNone/>
              <a:defRPr/>
            </a:pPr>
            <a:r>
              <a:rPr lang="th-TH" sz="2400" b="1" dirty="0" smtClean="0">
                <a:latin typeface="Tahoma" pitchFamily="34" charset="0"/>
                <a:cs typeface="Tahoma" pitchFamily="34" charset="0"/>
              </a:rPr>
              <a:t>๒</a:t>
            </a:r>
            <a:r>
              <a:rPr lang="en-US" sz="2400" b="1" dirty="0" smtClean="0">
                <a:latin typeface="Tahoma" pitchFamily="34" charset="0"/>
                <a:cs typeface="Tahoma" pitchFamily="34" charset="0"/>
              </a:rPr>
              <a:t>.  </a:t>
            </a:r>
            <a:r>
              <a:rPr lang="th-TH" sz="2400" b="1" dirty="0" smtClean="0">
                <a:latin typeface="Tahoma" pitchFamily="34" charset="0"/>
                <a:cs typeface="Tahoma" pitchFamily="34" charset="0"/>
              </a:rPr>
              <a:t>ผู้ดำรงตำแหน่งระดับสูง</a:t>
            </a:r>
          </a:p>
          <a:p>
            <a:pPr marL="444500" indent="-444500" algn="thaiDist" eaLnBrk="1" hangingPunct="1">
              <a:buFontTx/>
              <a:buNone/>
              <a:defRPr/>
            </a:pPr>
            <a:r>
              <a:rPr lang="th-TH" sz="2400" b="1" dirty="0" smtClean="0">
                <a:latin typeface="Tahoma" pitchFamily="34" charset="0"/>
                <a:cs typeface="Tahoma" pitchFamily="34" charset="0"/>
              </a:rPr>
              <a:t>๓</a:t>
            </a:r>
            <a:r>
              <a:rPr lang="en-US" sz="2400" b="1" dirty="0" smtClean="0">
                <a:latin typeface="Tahoma" pitchFamily="34" charset="0"/>
                <a:cs typeface="Tahoma" pitchFamily="34" charset="0"/>
              </a:rPr>
              <a:t>.  </a:t>
            </a:r>
            <a:r>
              <a:rPr lang="th-TH" sz="2400" b="1" dirty="0" smtClean="0">
                <a:latin typeface="Tahoma" pitchFamily="34" charset="0"/>
                <a:cs typeface="Tahoma" pitchFamily="34" charset="0"/>
              </a:rPr>
              <a:t>กรรมการในองค์กรอิสระตามรัฐธรรมนูญ</a:t>
            </a:r>
          </a:p>
          <a:p>
            <a:pPr marL="444500" indent="-444500" algn="thaiDist" eaLnBrk="1" hangingPunct="1">
              <a:buFontTx/>
              <a:buNone/>
              <a:defRPr/>
            </a:pPr>
            <a:r>
              <a:rPr lang="th-TH" sz="2400" b="1" dirty="0" smtClean="0">
                <a:latin typeface="Tahoma" pitchFamily="34" charset="0"/>
                <a:cs typeface="Tahoma" pitchFamily="34" charset="0"/>
              </a:rPr>
              <a:t>๔</a:t>
            </a:r>
            <a:r>
              <a:rPr lang="en-US" sz="2400" b="1" dirty="0" smtClean="0">
                <a:latin typeface="Tahoma" pitchFamily="34" charset="0"/>
                <a:cs typeface="Tahoma" pitchFamily="34" charset="0"/>
              </a:rPr>
              <a:t>.  </a:t>
            </a:r>
            <a:r>
              <a:rPr lang="th-TH" sz="2400" b="1" dirty="0" smtClean="0">
                <a:latin typeface="Tahoma" pitchFamily="34" charset="0"/>
                <a:cs typeface="Tahoma" pitchFamily="34" charset="0"/>
              </a:rPr>
              <a:t>กรรมการผู้ช่วยรัฐมนตรี</a:t>
            </a:r>
          </a:p>
          <a:p>
            <a:pPr marL="444500" indent="-444500" algn="thaiDist" eaLnBrk="1" hangingPunct="1">
              <a:buFontTx/>
              <a:buNone/>
              <a:defRPr/>
            </a:pPr>
            <a:r>
              <a:rPr lang="th-TH" sz="2400" b="1" dirty="0" smtClean="0">
                <a:latin typeface="Tahoma" pitchFamily="34" charset="0"/>
                <a:cs typeface="Tahoma" pitchFamily="34" charset="0"/>
              </a:rPr>
              <a:t>๕</a:t>
            </a:r>
            <a:r>
              <a:rPr lang="en-US" sz="2400" b="1" dirty="0" smtClean="0">
                <a:latin typeface="Tahoma" pitchFamily="34" charset="0"/>
                <a:cs typeface="Tahoma" pitchFamily="34" charset="0"/>
              </a:rPr>
              <a:t>.	</a:t>
            </a:r>
            <a:r>
              <a:rPr lang="th-TH" sz="2400" b="1" dirty="0" smtClean="0">
                <a:latin typeface="Tahoma" pitchFamily="34" charset="0"/>
                <a:cs typeface="Tahoma" pitchFamily="34" charset="0"/>
              </a:rPr>
              <a:t>ผู้ดำรงตำแหน่งตั้งแต่ผู้อำนวยการระดับต้นหรือเทียบเท่าของส่วนราชการ รัฐวิสาหกิจ หน่วยงานอื่นของรัฐ</a:t>
            </a:r>
          </a:p>
          <a:p>
            <a:pPr marL="444500" indent="-444500" algn="thaiDist" eaLnBrk="1" hangingPunct="1">
              <a:buFontTx/>
              <a:buNone/>
              <a:defRPr/>
            </a:pPr>
            <a:r>
              <a:rPr lang="th-TH" sz="2400" b="1" dirty="0" smtClean="0">
                <a:latin typeface="Tahoma" pitchFamily="34" charset="0"/>
                <a:cs typeface="Tahoma" pitchFamily="34" charset="0"/>
              </a:rPr>
              <a:t>๖</a:t>
            </a:r>
            <a:r>
              <a:rPr lang="en-US" sz="2400" b="1" dirty="0" smtClean="0">
                <a:latin typeface="Tahoma" pitchFamily="34" charset="0"/>
                <a:cs typeface="Tahoma" pitchFamily="34" charset="0"/>
              </a:rPr>
              <a:t>.  </a:t>
            </a:r>
            <a:r>
              <a:rPr lang="th-TH" sz="2400" b="1" dirty="0" smtClean="0">
                <a:latin typeface="Tahoma" pitchFamily="34" charset="0"/>
                <a:cs typeface="Tahoma" pitchFamily="34" charset="0"/>
              </a:rPr>
              <a:t>หน่วยงานที่ใช้อำนาจหรือได้รับมอบหมายให้ใช้อำนาจทางปกครอง และให้หมายความรวมถึงบุคคลหรือคณะบุคคลที่มีอำนาจหน้าที่ควบคุมกำกับดูแลหน่วยงานดังกล่าว</a:t>
            </a:r>
          </a:p>
          <a:p>
            <a:pPr marL="444500" indent="-444500" algn="thaiDist" eaLnBrk="1" hangingPunct="1">
              <a:buFontTx/>
              <a:buNone/>
              <a:defRPr/>
            </a:pPr>
            <a:r>
              <a:rPr lang="th-TH" sz="2400" b="1" dirty="0" smtClean="0">
                <a:latin typeface="Tahoma" pitchFamily="34" charset="0"/>
                <a:cs typeface="Tahoma" pitchFamily="34" charset="0"/>
              </a:rPr>
              <a:t>๗</a:t>
            </a:r>
            <a:r>
              <a:rPr lang="en-US" sz="2400" b="1" dirty="0" smtClean="0">
                <a:latin typeface="Tahoma" pitchFamily="34" charset="0"/>
                <a:cs typeface="Tahoma" pitchFamily="34" charset="0"/>
              </a:rPr>
              <a:t>.  </a:t>
            </a:r>
            <a:r>
              <a:rPr lang="th-TH" sz="2400" b="1" dirty="0" smtClean="0">
                <a:latin typeface="Tahoma" pitchFamily="34" charset="0"/>
                <a:cs typeface="Tahoma" pitchFamily="34" charset="0"/>
              </a:rPr>
              <a:t>และเจ้าหน้าที่ของรัฐอื่นตามที่คณะกรรมการ ป.ป.ช.กำหนด โดยประกาศในราชกิจจา</a:t>
            </a:r>
            <a:r>
              <a:rPr lang="th-TH" sz="2400" b="1" dirty="0" err="1" smtClean="0">
                <a:latin typeface="Tahoma" pitchFamily="34" charset="0"/>
                <a:cs typeface="Tahoma" pitchFamily="34" charset="0"/>
              </a:rPr>
              <a:t>นุเบกษา</a:t>
            </a:r>
            <a:endParaRPr lang="th-TH" sz="2400" b="1" dirty="0" smtClean="0">
              <a:effectLst>
                <a:outerShdw blurRad="38100" dist="38100" dir="2700000" algn="tl">
                  <a:srgbClr val="FFFFFF"/>
                </a:outerShdw>
              </a:effectLst>
              <a:latin typeface="Tahoma" pitchFamily="34" charset="0"/>
              <a:cs typeface="Tahoma" pitchFamily="34" charset="0"/>
            </a:endParaRPr>
          </a:p>
        </p:txBody>
      </p:sp>
      <p:sp>
        <p:nvSpPr>
          <p:cNvPr id="21507" name="Text Box 3"/>
          <p:cNvSpPr txBox="1">
            <a:spLocks noChangeArrowheads="1"/>
          </p:cNvSpPr>
          <p:nvPr/>
        </p:nvSpPr>
        <p:spPr bwMode="auto">
          <a:xfrm>
            <a:off x="1187450" y="260350"/>
            <a:ext cx="7488238" cy="1373188"/>
          </a:xfrm>
          <a:prstGeom prst="rect">
            <a:avLst/>
          </a:prstGeom>
          <a:solidFill>
            <a:srgbClr val="0000FF"/>
          </a:solidFill>
          <a:ln w="9525" algn="ctr">
            <a:noFill/>
            <a:miter lim="800000"/>
            <a:headEnd/>
            <a:tailEnd/>
          </a:ln>
          <a:effectLst>
            <a:prstShdw prst="shdw17" dist="17961" dir="2700000">
              <a:schemeClr val="bg2">
                <a:alpha val="50000"/>
              </a:schemeClr>
            </a:prstShdw>
          </a:effectLst>
        </p:spPr>
        <p:txBody>
          <a:bodyPr>
            <a:spAutoFit/>
          </a:bodyPr>
          <a:lstStyle/>
          <a:p>
            <a:pPr algn="l" eaLnBrk="1" hangingPunct="1">
              <a:spcBef>
                <a:spcPct val="50000"/>
              </a:spcBef>
            </a:pPr>
            <a:r>
              <a:rPr lang="th-TH" sz="2800" dirty="0" smtClean="0">
                <a:solidFill>
                  <a:schemeClr val="bg1"/>
                </a:solidFill>
              </a:rPr>
              <a:t>ตำแหน่ง ผู้บริหาร</a:t>
            </a:r>
            <a:r>
              <a:rPr lang="th-TH" sz="2800" dirty="0">
                <a:solidFill>
                  <a:schemeClr val="bg1"/>
                </a:solidFill>
              </a:rPr>
              <a:t>ระดับสูง </a:t>
            </a:r>
            <a:r>
              <a:rPr lang="th-TH" sz="2800" dirty="0" smtClean="0">
                <a:solidFill>
                  <a:schemeClr val="bg1"/>
                </a:solidFill>
              </a:rPr>
              <a:t>ตาม พ.ร.บ.ประกอบ</a:t>
            </a:r>
            <a:r>
              <a:rPr lang="th-TH" sz="2800" dirty="0">
                <a:solidFill>
                  <a:schemeClr val="bg1"/>
                </a:solidFill>
              </a:rPr>
              <a:t>รัฐธรรมนูญว่าด้วยการป้องกันและปราบปราม การทุจริต พ.ศ. </a:t>
            </a:r>
            <a:r>
              <a:rPr lang="th-TH" sz="2800" dirty="0" smtClean="0">
                <a:solidFill>
                  <a:schemeClr val="bg1"/>
                </a:solidFill>
              </a:rPr>
              <a:t>๒๕๕๔</a:t>
            </a:r>
            <a:endParaRPr lang="th-TH" sz="2800" dirty="0">
              <a:solidFill>
                <a:schemeClr val="bg1"/>
              </a:solidFill>
            </a:endParaRPr>
          </a:p>
        </p:txBody>
      </p:sp>
      <p:pic>
        <p:nvPicPr>
          <p:cNvPr id="21508" name="Picture 15" descr="pacc_logo_b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388" y="361950"/>
            <a:ext cx="822325" cy="906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pacc_logo_b"/>
          <p:cNvPicPr>
            <a:picLocks noChangeAspect="1" noChangeArrowheads="1"/>
          </p:cNvPicPr>
          <p:nvPr/>
        </p:nvPicPr>
        <p:blipFill>
          <a:blip r:embed="rId2" cstate="print">
            <a:lum bright="30000" contrast="50000"/>
          </a:blip>
          <a:srcRect/>
          <a:stretch>
            <a:fillRect/>
          </a:stretch>
        </p:blipFill>
        <p:spPr bwMode="auto">
          <a:xfrm>
            <a:off x="0" y="260350"/>
            <a:ext cx="858838" cy="811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38019" name="Text Box 3"/>
          <p:cNvSpPr txBox="1">
            <a:spLocks noChangeArrowheads="1"/>
          </p:cNvSpPr>
          <p:nvPr/>
        </p:nvSpPr>
        <p:spPr bwMode="auto">
          <a:xfrm>
            <a:off x="900113" y="401638"/>
            <a:ext cx="8101012" cy="1569660"/>
          </a:xfrm>
          <a:prstGeom prst="rect">
            <a:avLst/>
          </a:prstGeom>
          <a:solidFill>
            <a:srgbClr val="0000FF">
              <a:alpha val="79999"/>
            </a:srgb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th-TH" sz="3200" dirty="0" smtClean="0">
                <a:solidFill>
                  <a:schemeClr val="bg1"/>
                </a:solidFill>
              </a:rPr>
              <a:t>ตำแหน่ง ผู้อำนวยการ</a:t>
            </a:r>
            <a:r>
              <a:rPr lang="th-TH" sz="3200" dirty="0">
                <a:solidFill>
                  <a:schemeClr val="bg1"/>
                </a:solidFill>
              </a:rPr>
              <a:t>กอง </a:t>
            </a:r>
            <a:r>
              <a:rPr lang="th-TH" sz="3200" dirty="0" smtClean="0">
                <a:solidFill>
                  <a:schemeClr val="bg1"/>
                </a:solidFill>
              </a:rPr>
              <a:t>ตาม พ.ร.บ. ประกอบรัฐธรรมนูญ ว่า</a:t>
            </a:r>
            <a:r>
              <a:rPr lang="th-TH" sz="3200" dirty="0">
                <a:solidFill>
                  <a:schemeClr val="bg1"/>
                </a:solidFill>
              </a:rPr>
              <a:t>ด้วยการ</a:t>
            </a:r>
            <a:r>
              <a:rPr lang="th-TH" sz="3200" dirty="0" smtClean="0">
                <a:solidFill>
                  <a:schemeClr val="bg1"/>
                </a:solidFill>
              </a:rPr>
              <a:t>ป้องกัน    และ</a:t>
            </a:r>
            <a:r>
              <a:rPr lang="th-TH" sz="3200" dirty="0">
                <a:solidFill>
                  <a:schemeClr val="bg1"/>
                </a:solidFill>
              </a:rPr>
              <a:t>ปราบปรามการทุจริต พ.ศ. </a:t>
            </a:r>
            <a:r>
              <a:rPr lang="th-TH" sz="3200" dirty="0" smtClean="0">
                <a:solidFill>
                  <a:schemeClr val="bg1"/>
                </a:solidFill>
              </a:rPr>
              <a:t>๒๕๕๔</a:t>
            </a:r>
            <a:endParaRPr lang="th-TH" sz="3200" dirty="0">
              <a:solidFill>
                <a:schemeClr val="bg1"/>
              </a:solidFill>
            </a:endParaRPr>
          </a:p>
        </p:txBody>
      </p:sp>
      <p:sp>
        <p:nvSpPr>
          <p:cNvPr id="1238020" name="Text Box 4"/>
          <p:cNvSpPr txBox="1">
            <a:spLocks noChangeArrowheads="1"/>
          </p:cNvSpPr>
          <p:nvPr/>
        </p:nvSpPr>
        <p:spPr bwMode="auto">
          <a:xfrm>
            <a:off x="250825" y="2132856"/>
            <a:ext cx="8713788" cy="3046988"/>
          </a:xfrm>
          <a:prstGeom prst="rect">
            <a:avLst/>
          </a:prstGeom>
          <a:solidFill>
            <a:srgbClr val="FFFFCC">
              <a:alpha val="79999"/>
            </a:srgb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88900" indent="-88900" algn="thaiDist" eaLnBrk="1" hangingPunct="1"/>
            <a:r>
              <a:rPr lang="th-TH" sz="2800" dirty="0"/>
              <a:t>	      </a:t>
            </a:r>
            <a:r>
              <a:rPr lang="th-TH" sz="3200" dirty="0"/>
              <a:t>หมายความว่า  ข้าราชการซึ่งดำรงตำแหน่งตั้งแต่ผู้อำนวยการระดับต้นหรือเทียบเท่าขึ้นไป ตามกฎหมายว่าด้วยระเบียบข้าราชการ</a:t>
            </a:r>
            <a:r>
              <a:rPr lang="th-TH" sz="3200" dirty="0" err="1"/>
              <a:t>พลเรือน</a:t>
            </a:r>
            <a:r>
              <a:rPr lang="th-TH" sz="3200" dirty="0"/>
              <a:t>หรือข้าราชการตามกฎหมายอื่น </a:t>
            </a:r>
            <a:r>
              <a:rPr lang="th-TH" sz="3200" dirty="0" smtClean="0"/>
              <a:t>ทั้งนี้ ตามที่</a:t>
            </a:r>
            <a:r>
              <a:rPr lang="th-TH" sz="3200" dirty="0"/>
              <a:t>คณะกรรมการ ป.ป.ช. กำหนด </a:t>
            </a:r>
            <a:r>
              <a:rPr lang="th-TH" sz="3200" dirty="0" smtClean="0"/>
              <a:t> </a:t>
            </a:r>
            <a:r>
              <a:rPr lang="th-TH" sz="3200" dirty="0"/>
              <a:t>โดย</a:t>
            </a:r>
            <a:r>
              <a:rPr lang="th-TH" sz="3200" dirty="0" smtClean="0"/>
              <a:t>ประกาศใน</a:t>
            </a:r>
            <a:r>
              <a:rPr lang="th-TH" sz="3200" dirty="0"/>
              <a:t>ราชกิจจา</a:t>
            </a:r>
            <a:r>
              <a:rPr lang="th-TH" sz="3200" dirty="0" err="1"/>
              <a:t>นุเบกษา</a:t>
            </a:r>
            <a:endParaRPr lang="th-TH" sz="3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80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380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380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2380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80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380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380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2380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38019" grpId="0" animBg="1"/>
      <p:bldP spid="1238020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906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179513" y="2559056"/>
            <a:ext cx="8678768" cy="3727464"/>
          </a:xfrm>
          <a:solidFill>
            <a:schemeClr val="accent3"/>
          </a:solidFill>
        </p:spPr>
        <p:txBody>
          <a:bodyPr/>
          <a:lstStyle/>
          <a:p>
            <a:pPr marL="0" indent="0" algn="thaiDist">
              <a:buNone/>
            </a:pPr>
            <a:r>
              <a:rPr lang="th-TH" sz="2400" b="1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Tahoma" pitchFamily="34" charset="0"/>
                <a:cs typeface="Tahoma" pitchFamily="34" charset="0"/>
              </a:rPr>
              <a:t>	 </a:t>
            </a:r>
            <a:r>
              <a:rPr lang="th-TH" sz="2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ข้อ </a:t>
            </a:r>
            <a:r>
              <a:rPr lang="en-US" sz="2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3</a:t>
            </a:r>
            <a:r>
              <a:rPr lang="th-TH" sz="2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ให้ตำแหน่งข้าราชการ</a:t>
            </a:r>
            <a:r>
              <a:rPr lang="th-TH" sz="2400" b="1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พลเรือน</a:t>
            </a:r>
            <a:r>
              <a:rPr lang="th-TH" sz="2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ข้าราชการองค์การ</a:t>
            </a:r>
            <a:r>
              <a:rPr lang="th-TH" sz="2400" b="1" spc="-1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บริหารส่วนจังหวัด องค์การบริหารส่วนตำบล เทศบาล เมืองพัทยา </a:t>
            </a:r>
            <a:r>
              <a:rPr lang="th-TH" sz="2400" b="1" spc="-14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ข้าราชการกรุงเทพมหานคร ข้าราชการ</a:t>
            </a:r>
            <a:r>
              <a:rPr lang="th-TH" sz="2400" b="1" spc="-14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พลเรือน</a:t>
            </a:r>
            <a:r>
              <a:rPr lang="th-TH" sz="2400" b="1" spc="-14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ในสถาบันอุดมศึกษา </a:t>
            </a:r>
            <a:r>
              <a:rPr lang="th-TH" sz="2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ข้าราชการครูและบุคลากรทางการศึกษา ข้าราชการตำรวจ </a:t>
            </a:r>
            <a:r>
              <a:rPr lang="th-TH" sz="2400" b="1" spc="-8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ข้าราชการทหาร ตามประกาศนี้ เป็นตำแหน่งผู้อำนวยการระดับต้น</a:t>
            </a:r>
            <a:r>
              <a:rPr lang="th-TH" sz="2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หรือเทียบเท่าขึ้นไปตามมาตรา </a:t>
            </a:r>
            <a:r>
              <a:rPr lang="en-US" sz="2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4</a:t>
            </a:r>
            <a:r>
              <a:rPr lang="th-TH" sz="2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แห่งพระราชบัญญัติประกอบรัฐธรรมนูญว่าด้วยการป้องกันและปราบปรามการทุจริต พ.ศ. </a:t>
            </a:r>
            <a:r>
              <a:rPr lang="en-US" sz="2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2542</a:t>
            </a:r>
            <a:endParaRPr lang="th-TH" sz="24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235971" name="Text Box 3"/>
          <p:cNvSpPr txBox="1">
            <a:spLocks noChangeArrowheads="1"/>
          </p:cNvSpPr>
          <p:nvPr/>
        </p:nvSpPr>
        <p:spPr bwMode="auto">
          <a:xfrm>
            <a:off x="1187450" y="319456"/>
            <a:ext cx="7633022" cy="1938992"/>
          </a:xfrm>
          <a:prstGeom prst="rect">
            <a:avLst/>
          </a:prstGeom>
          <a:solidFill>
            <a:srgbClr val="0000FF"/>
          </a:solidFill>
          <a:ln w="9525" algn="ctr">
            <a:noFill/>
            <a:miter lim="800000"/>
            <a:headEnd/>
            <a:tailEnd/>
          </a:ln>
          <a:effectLst>
            <a:prstShdw prst="shdw17" dist="17961" dir="2700000">
              <a:schemeClr val="bg2">
                <a:alpha val="50000"/>
              </a:schemeClr>
            </a:prstShdw>
          </a:effectLst>
        </p:spPr>
        <p:txBody>
          <a:bodyPr wrap="square">
            <a:spAutoFit/>
          </a:bodyPr>
          <a:lstStyle/>
          <a:p>
            <a:pPr algn="thaiDist" eaLnBrk="1" hangingPunct="1">
              <a:spcBef>
                <a:spcPct val="50000"/>
              </a:spcBef>
            </a:pPr>
            <a:r>
              <a:rPr lang="th-TH" sz="2400" dirty="0" smtClean="0">
                <a:solidFill>
                  <a:schemeClr val="bg1"/>
                </a:solidFill>
              </a:rPr>
              <a:t>ประกาศคณะกรรมการ ป.ป.ช. เรื่อง กำหนดตำแหน่งผู้อำนวยการระดับต้นหรือเทียบเท่าขึ้นไป ตาม พ.ร.บ.บัญญัติ</a:t>
            </a:r>
            <a:r>
              <a:rPr lang="th-TH" sz="2400" dirty="0">
                <a:solidFill>
                  <a:schemeClr val="bg1"/>
                </a:solidFill>
              </a:rPr>
              <a:t>ประกอบรัฐธรรมนูญว่าด้วยการป้องกันและ</a:t>
            </a:r>
            <a:r>
              <a:rPr lang="th-TH" sz="2400" dirty="0" smtClean="0">
                <a:solidFill>
                  <a:schemeClr val="bg1"/>
                </a:solidFill>
              </a:rPr>
              <a:t>ปราบปรามการ</a:t>
            </a:r>
            <a:r>
              <a:rPr lang="th-TH" sz="2400" dirty="0">
                <a:solidFill>
                  <a:schemeClr val="bg1"/>
                </a:solidFill>
              </a:rPr>
              <a:t>ทุจริต </a:t>
            </a:r>
            <a:r>
              <a:rPr lang="th-TH" sz="2400" dirty="0" smtClean="0">
                <a:solidFill>
                  <a:schemeClr val="bg1"/>
                </a:solidFill>
              </a:rPr>
              <a:t>พ.ศ. </a:t>
            </a:r>
            <a:r>
              <a:rPr lang="en-US" sz="2400" dirty="0" smtClean="0">
                <a:solidFill>
                  <a:schemeClr val="bg1"/>
                </a:solidFill>
              </a:rPr>
              <a:t>2554</a:t>
            </a:r>
            <a:r>
              <a:rPr lang="th-TH" sz="2400" dirty="0" smtClean="0">
                <a:solidFill>
                  <a:schemeClr val="bg1"/>
                </a:solidFill>
              </a:rPr>
              <a:t> ลงวันที่ </a:t>
            </a:r>
            <a:r>
              <a:rPr lang="en-US" sz="2400" dirty="0" smtClean="0">
                <a:solidFill>
                  <a:schemeClr val="bg1"/>
                </a:solidFill>
              </a:rPr>
              <a:t>20</a:t>
            </a:r>
            <a:r>
              <a:rPr lang="th-TH" sz="2400" dirty="0" smtClean="0">
                <a:solidFill>
                  <a:schemeClr val="bg1"/>
                </a:solidFill>
              </a:rPr>
              <a:t> ธันวาคม </a:t>
            </a:r>
            <a:r>
              <a:rPr lang="en-US" sz="2400" dirty="0" smtClean="0">
                <a:solidFill>
                  <a:schemeClr val="bg1"/>
                </a:solidFill>
              </a:rPr>
              <a:t>2554</a:t>
            </a:r>
            <a:endParaRPr lang="th-TH" sz="2400" dirty="0">
              <a:solidFill>
                <a:schemeClr val="bg1"/>
              </a:solidFill>
            </a:endParaRPr>
          </a:p>
        </p:txBody>
      </p:sp>
      <p:pic>
        <p:nvPicPr>
          <p:cNvPr id="1235972" name="Picture 15" descr="pacc_logo_b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388" y="361950"/>
            <a:ext cx="822325" cy="906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906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393701" y="2559056"/>
            <a:ext cx="8464579" cy="3727464"/>
          </a:xfrm>
          <a:solidFill>
            <a:schemeClr val="accent3"/>
          </a:solidFill>
        </p:spPr>
        <p:txBody>
          <a:bodyPr/>
          <a:lstStyle/>
          <a:p>
            <a:pPr marL="444500" indent="-444500">
              <a:buFontTx/>
              <a:buNone/>
            </a:pPr>
            <a:r>
              <a:rPr lang="en-US" sz="2400" b="1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Tahoma" pitchFamily="34" charset="0"/>
                <a:cs typeface="Tahoma" pitchFamily="34" charset="0"/>
              </a:rPr>
              <a:t> </a:t>
            </a:r>
            <a:r>
              <a:rPr lang="th-TH" sz="2400" b="1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Tahoma" pitchFamily="34" charset="0"/>
                <a:cs typeface="Tahoma" pitchFamily="34" charset="0"/>
              </a:rPr>
              <a:t>      </a:t>
            </a:r>
            <a:r>
              <a:rPr lang="th-TH" sz="2400" b="1" dirty="0" smtClean="0">
                <a:latin typeface="Tahoma" pitchFamily="34" charset="0"/>
                <a:cs typeface="Tahoma" pitchFamily="34" charset="0"/>
              </a:rPr>
              <a:t>ข้อ </a:t>
            </a:r>
            <a:r>
              <a:rPr lang="en-US" sz="2400" b="1" dirty="0" smtClean="0">
                <a:latin typeface="Tahoma" pitchFamily="34" charset="0"/>
                <a:cs typeface="Tahoma" pitchFamily="34" charset="0"/>
              </a:rPr>
              <a:t>4  </a:t>
            </a:r>
            <a:r>
              <a:rPr lang="th-TH" sz="2400" b="1" dirty="0" smtClean="0">
                <a:latin typeface="Tahoma" pitchFamily="34" charset="0"/>
                <a:cs typeface="Tahoma" pitchFamily="34" charset="0"/>
              </a:rPr>
              <a:t>ตำแหน่งข้าราชการ</a:t>
            </a:r>
            <a:r>
              <a:rPr lang="th-TH" sz="2400" b="1" dirty="0" err="1" smtClean="0">
                <a:latin typeface="Tahoma" pitchFamily="34" charset="0"/>
                <a:cs typeface="Tahoma" pitchFamily="34" charset="0"/>
              </a:rPr>
              <a:t>พลเรือน</a:t>
            </a:r>
            <a:r>
              <a:rPr lang="th-TH" sz="2400" b="1" dirty="0" smtClean="0">
                <a:latin typeface="Tahoma" pitchFamily="34" charset="0"/>
                <a:cs typeface="Tahoma" pitchFamily="34" charset="0"/>
              </a:rPr>
              <a:t> ตามกฎหมายว่าด้วยระเบียบข้าราชการ</a:t>
            </a:r>
            <a:r>
              <a:rPr lang="th-TH" sz="2400" b="1" dirty="0" err="1" smtClean="0">
                <a:latin typeface="Tahoma" pitchFamily="34" charset="0"/>
                <a:cs typeface="Tahoma" pitchFamily="34" charset="0"/>
              </a:rPr>
              <a:t>พลเรือน</a:t>
            </a:r>
            <a:r>
              <a:rPr lang="th-TH" sz="2400" b="1" dirty="0" smtClean="0">
                <a:latin typeface="Tahoma" pitchFamily="34" charset="0"/>
                <a:cs typeface="Tahoma" pitchFamily="34" charset="0"/>
              </a:rPr>
              <a:t> ได้แก่ </a:t>
            </a:r>
          </a:p>
          <a:p>
            <a:pPr marL="444500" indent="-444500">
              <a:buFontTx/>
              <a:buNone/>
            </a:pPr>
            <a:r>
              <a:rPr lang="th-TH" sz="2400" b="1" dirty="0" smtClean="0">
                <a:latin typeface="Tahoma" pitchFamily="34" charset="0"/>
                <a:cs typeface="Tahoma" pitchFamily="34" charset="0"/>
              </a:rPr>
              <a:t>        (ก) ตำแหน่งประเภทอำนวยการ</a:t>
            </a:r>
          </a:p>
          <a:p>
            <a:pPr marL="444500" indent="-444500" algn="thaiDist">
              <a:buFontTx/>
              <a:buNone/>
            </a:pPr>
            <a:r>
              <a:rPr lang="th-TH" sz="2400" b="1" dirty="0" smtClean="0">
                <a:latin typeface="Tahoma" pitchFamily="34" charset="0"/>
                <a:cs typeface="Tahoma" pitchFamily="34" charset="0"/>
              </a:rPr>
              <a:t>        (ข) หัวหน้าส่วนราชการที่ต่ำกว่าระดับกรม ซึ่งมีการแบ่งส่วนราชการตามกฎหมายว่าด้วยระเบียบบริหารราชการแผ่นดิน</a:t>
            </a:r>
          </a:p>
          <a:p>
            <a:pPr marL="444500" indent="-444500">
              <a:buFontTx/>
              <a:buNone/>
            </a:pPr>
            <a:r>
              <a:rPr lang="th-TH" sz="2400" b="1" dirty="0" smtClean="0">
                <a:latin typeface="Tahoma" pitchFamily="34" charset="0"/>
                <a:cs typeface="Tahoma" pitchFamily="34" charset="0"/>
              </a:rPr>
              <a:t>        (ค) หัวหน้าส่วนราชการประจำจังหวัด</a:t>
            </a:r>
          </a:p>
          <a:p>
            <a:pPr marL="444500" indent="-444500">
              <a:buFontTx/>
              <a:buNone/>
            </a:pPr>
            <a:r>
              <a:rPr lang="th-TH" sz="2400" b="1" dirty="0" smtClean="0">
                <a:latin typeface="Tahoma" pitchFamily="34" charset="0"/>
                <a:cs typeface="Tahoma" pitchFamily="34" charset="0"/>
              </a:rPr>
              <a:t>        (ง)  หัวหน้าสำนักงานจังหวัด</a:t>
            </a:r>
            <a:endParaRPr lang="th-TH" sz="2400" b="1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1235971" name="Text Box 3"/>
          <p:cNvSpPr txBox="1">
            <a:spLocks noChangeArrowheads="1"/>
          </p:cNvSpPr>
          <p:nvPr/>
        </p:nvSpPr>
        <p:spPr bwMode="auto">
          <a:xfrm>
            <a:off x="1187450" y="332656"/>
            <a:ext cx="7705030" cy="1938992"/>
          </a:xfrm>
          <a:prstGeom prst="rect">
            <a:avLst/>
          </a:prstGeom>
          <a:solidFill>
            <a:srgbClr val="0000FF"/>
          </a:solidFill>
          <a:ln w="9525" algn="ctr">
            <a:noFill/>
            <a:miter lim="800000"/>
            <a:headEnd/>
            <a:tailEnd/>
          </a:ln>
          <a:effectLst>
            <a:prstShdw prst="shdw17" dist="17961" dir="2700000">
              <a:schemeClr val="bg2">
                <a:alpha val="50000"/>
              </a:schemeClr>
            </a:prstShdw>
          </a:effectLst>
        </p:spPr>
        <p:txBody>
          <a:bodyPr wrap="square">
            <a:spAutoFit/>
          </a:bodyPr>
          <a:lstStyle/>
          <a:p>
            <a:pPr algn="l" eaLnBrk="1" hangingPunct="1">
              <a:spcBef>
                <a:spcPct val="50000"/>
              </a:spcBef>
            </a:pPr>
            <a:r>
              <a:rPr lang="th-TH" sz="2400" dirty="0" smtClean="0">
                <a:solidFill>
                  <a:schemeClr val="bg1"/>
                </a:solidFill>
              </a:rPr>
              <a:t>ประกาศคณะกรรมการ ป.ป.ช. เรื่อง กำหนดตำแหน่งผู้อำนวยการระดับต้นหรือเทียบเท่าขึ้นไป ตาม พ.ร.บ.บัญญัติ</a:t>
            </a:r>
            <a:r>
              <a:rPr lang="th-TH" sz="2400" dirty="0">
                <a:solidFill>
                  <a:schemeClr val="bg1"/>
                </a:solidFill>
              </a:rPr>
              <a:t>ประกอบรัฐธรรมนูญว่าด้วยการป้องกันและ</a:t>
            </a:r>
            <a:r>
              <a:rPr lang="th-TH" sz="2400" dirty="0" smtClean="0">
                <a:solidFill>
                  <a:schemeClr val="bg1"/>
                </a:solidFill>
              </a:rPr>
              <a:t>ปราบปรามการ</a:t>
            </a:r>
            <a:r>
              <a:rPr lang="th-TH" sz="2400" dirty="0">
                <a:solidFill>
                  <a:schemeClr val="bg1"/>
                </a:solidFill>
              </a:rPr>
              <a:t>ทุจริต </a:t>
            </a:r>
            <a:r>
              <a:rPr lang="th-TH" sz="2400" dirty="0" smtClean="0">
                <a:solidFill>
                  <a:schemeClr val="bg1"/>
                </a:solidFill>
              </a:rPr>
              <a:t>พ.ศ. </a:t>
            </a:r>
            <a:r>
              <a:rPr lang="en-US" sz="2400" dirty="0" smtClean="0">
                <a:solidFill>
                  <a:schemeClr val="bg1"/>
                </a:solidFill>
              </a:rPr>
              <a:t>2554</a:t>
            </a:r>
            <a:r>
              <a:rPr lang="th-TH" sz="2400" dirty="0" smtClean="0">
                <a:solidFill>
                  <a:schemeClr val="bg1"/>
                </a:solidFill>
              </a:rPr>
              <a:t> ลงวันที่ </a:t>
            </a:r>
            <a:r>
              <a:rPr lang="en-US" sz="2400" dirty="0" smtClean="0">
                <a:solidFill>
                  <a:schemeClr val="bg1"/>
                </a:solidFill>
              </a:rPr>
              <a:t>20</a:t>
            </a:r>
            <a:r>
              <a:rPr lang="th-TH" sz="2400" dirty="0" smtClean="0">
                <a:solidFill>
                  <a:schemeClr val="bg1"/>
                </a:solidFill>
              </a:rPr>
              <a:t> ธันวาคม </a:t>
            </a:r>
            <a:r>
              <a:rPr lang="en-US" sz="2400" dirty="0" smtClean="0">
                <a:solidFill>
                  <a:schemeClr val="bg1"/>
                </a:solidFill>
              </a:rPr>
              <a:t>2554</a:t>
            </a:r>
            <a:endParaRPr lang="th-TH" sz="2400" dirty="0">
              <a:solidFill>
                <a:schemeClr val="bg1"/>
              </a:solidFill>
            </a:endParaRPr>
          </a:p>
        </p:txBody>
      </p:sp>
      <p:pic>
        <p:nvPicPr>
          <p:cNvPr id="1235972" name="Picture 15" descr="pacc_logo_b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388" y="361950"/>
            <a:ext cx="822325" cy="906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906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214283" y="642918"/>
            <a:ext cx="8643998" cy="5857916"/>
          </a:xfrm>
          <a:solidFill>
            <a:schemeClr val="accent3"/>
          </a:solidFill>
        </p:spPr>
        <p:txBody>
          <a:bodyPr/>
          <a:lstStyle/>
          <a:p>
            <a:pPr marL="444500" indent="-444500" algn="thaiDist">
              <a:buFontTx/>
              <a:buNone/>
            </a:pPr>
            <a:r>
              <a:rPr lang="en-US" sz="2400" b="1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Tahoma" pitchFamily="34" charset="0"/>
                <a:cs typeface="Tahoma" pitchFamily="34" charset="0"/>
              </a:rPr>
              <a:t> </a:t>
            </a:r>
            <a:r>
              <a:rPr lang="th-TH" sz="2400" b="1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Tahoma" pitchFamily="34" charset="0"/>
                <a:cs typeface="Tahoma" pitchFamily="34" charset="0"/>
              </a:rPr>
              <a:t>       </a:t>
            </a:r>
            <a:r>
              <a:rPr lang="th-TH" sz="2400" b="1" dirty="0" smtClean="0">
                <a:latin typeface="Tahoma" pitchFamily="34" charset="0"/>
                <a:cs typeface="Tahoma" pitchFamily="34" charset="0"/>
              </a:rPr>
              <a:t>(จ)</a:t>
            </a:r>
            <a:r>
              <a:rPr lang="th-TH" sz="2400" b="1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Tahoma" pitchFamily="34" charset="0"/>
                <a:cs typeface="Tahoma" pitchFamily="34" charset="0"/>
              </a:rPr>
              <a:t> </a:t>
            </a:r>
            <a:r>
              <a:rPr lang="th-TH" sz="2400" b="1" dirty="0" smtClean="0">
                <a:latin typeface="Tahoma" pitchFamily="34" charset="0"/>
                <a:cs typeface="Tahoma" pitchFamily="34" charset="0"/>
              </a:rPr>
              <a:t>หัวหน้าส่วนราชการที่ประจำในต่างประเทศ ที่ปรากฏในกฎกระทรวงแบ่งส่วนราชการ ซึ่งตามกฎหมายว่าด้วยระเบียบบริหารราชการแผ่นดินกำหนดให้มีฐานะเป็นกอง หรือเทียบเท่า หรือได้รับความเห็นชอบจากคณะอนุกรรมการโครงสร้างบุคลากรของไทยที่ประจำการในต่างประเทศและคณะกรรมการยุทธศาสตร์ด้านต่างประเทศในระดับชาติ</a:t>
            </a:r>
          </a:p>
          <a:p>
            <a:pPr marL="444500" indent="-444500">
              <a:buFontTx/>
              <a:buNone/>
            </a:pPr>
            <a:r>
              <a:rPr lang="th-TH" sz="2400" b="1" dirty="0" smtClean="0">
                <a:latin typeface="Tahoma" pitchFamily="34" charset="0"/>
                <a:cs typeface="Tahoma" pitchFamily="34" charset="0"/>
              </a:rPr>
              <a:t>        (ฉ) นายอำเภอ</a:t>
            </a:r>
          </a:p>
          <a:p>
            <a:pPr marL="444500" indent="-444500" algn="thaiDist">
              <a:buFontTx/>
              <a:buNone/>
            </a:pPr>
            <a:r>
              <a:rPr lang="th-TH" sz="2400" b="1" dirty="0" smtClean="0">
                <a:latin typeface="Tahoma" pitchFamily="34" charset="0"/>
                <a:cs typeface="Tahoma" pitchFamily="34" charset="0"/>
              </a:rPr>
              <a:t>        (ช) ตำแหน่งอื่นที่ ก.พ. กำหนด ได้แก่ ตำแหน่งหัวหน้าสำนักงานรัฐมนตรี (ฝ่ายข้าราชการประจำ) และตำแหน่งหัวหน้าหน่วยงานอื่นๆ ได้แก่ ตำแหน่งผู้ปกครองสถานสงเคราะห์ ผู้ปกครองสถานแรกรับเด็ก ผู้ปกครองสถานคุ้มครอง</a:t>
            </a:r>
            <a:r>
              <a:rPr lang="th-TH" sz="2400" b="1" dirty="0" err="1" smtClean="0">
                <a:latin typeface="Tahoma" pitchFamily="34" charset="0"/>
                <a:cs typeface="Tahoma" pitchFamily="34" charset="0"/>
              </a:rPr>
              <a:t>สวัสดิ</a:t>
            </a:r>
            <a:r>
              <a:rPr lang="th-TH" sz="2400" b="1" dirty="0" smtClean="0">
                <a:latin typeface="Tahoma" pitchFamily="34" charset="0"/>
                <a:cs typeface="Tahoma" pitchFamily="34" charset="0"/>
              </a:rPr>
              <a:t>ภาพเด็ก ผู้อำนวยการศูนย์สงเคราะห์และฝึกอาชีพสตรี และผู้อำนวยการศูนย์พัฒนาสังคมในกรมพัฒนาสังคมและสวัสดิการ กระทรวงพัฒนาสังคมและความมั่นคงของมนุษย์</a:t>
            </a:r>
          </a:p>
          <a:p>
            <a:pPr marL="444500" indent="-444500">
              <a:buFontTx/>
              <a:buNone/>
            </a:pPr>
            <a:endParaRPr lang="th-TH" sz="2400" b="1" dirty="0" smtClean="0">
              <a:latin typeface="Tahoma" pitchFamily="34" charset="0"/>
              <a:cs typeface="Tahoma" pitchFamily="34" charset="0"/>
            </a:endParaRPr>
          </a:p>
          <a:p>
            <a:pPr marL="444500" indent="-444500">
              <a:buFontTx/>
              <a:buNone/>
            </a:pPr>
            <a:r>
              <a:rPr lang="th-TH" sz="2400" b="1" dirty="0" smtClean="0">
                <a:latin typeface="Tahoma" pitchFamily="34" charset="0"/>
                <a:cs typeface="Tahoma" pitchFamily="34" charset="0"/>
              </a:rPr>
              <a:t>        </a:t>
            </a:r>
            <a:endParaRPr lang="th-TH" sz="2400" b="1" dirty="0">
              <a:latin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8802" name="Picture 2" descr="pacc_logo_b"/>
          <p:cNvPicPr>
            <a:picLocks noChangeAspect="1" noChangeArrowheads="1"/>
          </p:cNvPicPr>
          <p:nvPr/>
        </p:nvPicPr>
        <p:blipFill>
          <a:blip r:embed="rId2" cstate="print">
            <a:lum bright="30000" contrast="50000"/>
          </a:blip>
          <a:srcRect/>
          <a:stretch>
            <a:fillRect/>
          </a:stretch>
        </p:blipFill>
        <p:spPr bwMode="auto">
          <a:xfrm>
            <a:off x="0" y="260649"/>
            <a:ext cx="971550" cy="8839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8803" name="Text Box 3">
            <a:hlinkClick r:id="rId3" action="ppaction://hlinksldjump"/>
          </p:cNvPr>
          <p:cNvSpPr txBox="1">
            <a:spLocks noChangeArrowheads="1"/>
          </p:cNvSpPr>
          <p:nvPr/>
        </p:nvSpPr>
        <p:spPr bwMode="auto">
          <a:xfrm>
            <a:off x="971550" y="333375"/>
            <a:ext cx="7787435" cy="769441"/>
          </a:xfrm>
          <a:prstGeom prst="rect">
            <a:avLst/>
          </a:prstGeom>
          <a:solidFill>
            <a:srgbClr val="0000FF">
              <a:alpha val="80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1" hangingPunct="1"/>
            <a:r>
              <a:rPr lang="th-TH" sz="4400" dirty="0" smtClean="0">
                <a:solidFill>
                  <a:srgbClr val="FFFFFF"/>
                </a:solidFill>
              </a:rPr>
              <a:t>ประเด็นการนำเสนอ</a:t>
            </a:r>
            <a:endParaRPr lang="th-TH" sz="4400" dirty="0">
              <a:solidFill>
                <a:srgbClr val="FFFFFF"/>
              </a:solidFill>
            </a:endParaRPr>
          </a:p>
        </p:txBody>
      </p:sp>
      <p:sp>
        <p:nvSpPr>
          <p:cNvPr id="1228806" name="Text Box 6">
            <a:hlinkClick r:id="rId4" action="ppaction://hlinksldjump"/>
          </p:cNvPr>
          <p:cNvSpPr txBox="1">
            <a:spLocks noChangeArrowheads="1"/>
          </p:cNvSpPr>
          <p:nvPr/>
        </p:nvSpPr>
        <p:spPr bwMode="auto">
          <a:xfrm>
            <a:off x="611188" y="1394369"/>
            <a:ext cx="8137525" cy="1077218"/>
          </a:xfrm>
          <a:prstGeom prst="rect">
            <a:avLst/>
          </a:prstGeom>
          <a:solidFill>
            <a:schemeClr val="accent3">
              <a:alpha val="8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514350" indent="-514350" algn="l" eaLnBrk="1" hangingPunct="1">
              <a:buAutoNum type="thaiNumPeriod"/>
            </a:pPr>
            <a:r>
              <a:rPr lang="th-TH" sz="3200" dirty="0" smtClean="0"/>
              <a:t>โครงสร้างการทุจริตและสถานการณ์</a:t>
            </a:r>
          </a:p>
          <a:p>
            <a:pPr marL="514350" indent="-514350" algn="l" eaLnBrk="1" hangingPunct="1"/>
            <a:r>
              <a:rPr lang="th-TH" sz="3200" dirty="0" smtClean="0"/>
              <a:t>	การทุจริตในภาครัฐ</a:t>
            </a:r>
            <a:endParaRPr lang="th-TH" sz="3200" dirty="0"/>
          </a:p>
        </p:txBody>
      </p:sp>
      <p:sp>
        <p:nvSpPr>
          <p:cNvPr id="6" name="Text Box 6">
            <a:hlinkClick r:id="rId5" action="ppaction://hlinksldjump"/>
          </p:cNvPr>
          <p:cNvSpPr txBox="1">
            <a:spLocks noChangeArrowheads="1"/>
          </p:cNvSpPr>
          <p:nvPr/>
        </p:nvSpPr>
        <p:spPr bwMode="auto">
          <a:xfrm>
            <a:off x="613775" y="2605197"/>
            <a:ext cx="8135310" cy="584775"/>
          </a:xfrm>
          <a:prstGeom prst="rect">
            <a:avLst/>
          </a:prstGeom>
          <a:solidFill>
            <a:schemeClr val="accent3">
              <a:alpha val="80000"/>
            </a:schemeClr>
          </a:solidFill>
          <a:ln w="9525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 eaLnBrk="1" hangingPunct="1"/>
            <a:r>
              <a:rPr lang="th-TH" sz="3200" dirty="0" smtClean="0"/>
              <a:t>๒. กลไกตรวจสอบการทุจริตในภาครัฐ</a:t>
            </a:r>
            <a:endParaRPr lang="th-TH" sz="3200" dirty="0"/>
          </a:p>
        </p:txBody>
      </p:sp>
      <p:sp>
        <p:nvSpPr>
          <p:cNvPr id="7" name="Text Box 6">
            <a:hlinkClick r:id="rId6" action="ppaction://hlinksldjump"/>
          </p:cNvPr>
          <p:cNvSpPr txBox="1">
            <a:spLocks noChangeArrowheads="1"/>
          </p:cNvSpPr>
          <p:nvPr/>
        </p:nvSpPr>
        <p:spPr bwMode="auto">
          <a:xfrm>
            <a:off x="588724" y="3423352"/>
            <a:ext cx="8160362" cy="1077218"/>
          </a:xfrm>
          <a:prstGeom prst="rect">
            <a:avLst/>
          </a:prstGeom>
          <a:solidFill>
            <a:schemeClr val="accent3">
              <a:alpha val="8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 eaLnBrk="1" hangingPunct="1"/>
            <a:r>
              <a:rPr lang="th-TH" sz="3200" dirty="0" smtClean="0"/>
              <a:t>๓. โครงสร้างการแก้ไขปัญหาการทุจริต</a:t>
            </a:r>
          </a:p>
          <a:p>
            <a:pPr algn="l" eaLnBrk="1" hangingPunct="1"/>
            <a:r>
              <a:rPr lang="th-TH" sz="3200" dirty="0" smtClean="0"/>
              <a:t>    ในภาครัฐ</a:t>
            </a:r>
            <a:endParaRPr lang="th-TH" sz="3200" dirty="0"/>
          </a:p>
        </p:txBody>
      </p:sp>
      <p:sp>
        <p:nvSpPr>
          <p:cNvPr id="8" name="Text Box 6">
            <a:hlinkClick r:id="rId7" action="ppaction://hlinksldjump"/>
          </p:cNvPr>
          <p:cNvSpPr txBox="1">
            <a:spLocks noChangeArrowheads="1"/>
          </p:cNvSpPr>
          <p:nvPr/>
        </p:nvSpPr>
        <p:spPr bwMode="auto">
          <a:xfrm>
            <a:off x="611188" y="4494922"/>
            <a:ext cx="8147797" cy="1077218"/>
          </a:xfrm>
          <a:prstGeom prst="rect">
            <a:avLst/>
          </a:prstGeom>
          <a:solidFill>
            <a:schemeClr val="accent3">
              <a:alpha val="8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 eaLnBrk="1" hangingPunct="1"/>
            <a:r>
              <a:rPr lang="th-TH" sz="3200" dirty="0" smtClean="0"/>
              <a:t>๔. การกระทำทุจริตในภาครัฐ และมาตรการ</a:t>
            </a:r>
          </a:p>
          <a:p>
            <a:pPr algn="l" eaLnBrk="1" hangingPunct="1"/>
            <a:r>
              <a:rPr lang="th-TH" sz="3200" dirty="0" smtClean="0"/>
              <a:t>     ป้องกันการกระทำทุจริตในภาครัฐ</a:t>
            </a:r>
            <a:endParaRPr lang="th-TH" sz="3200" dirty="0"/>
          </a:p>
        </p:txBody>
      </p:sp>
      <p:sp>
        <p:nvSpPr>
          <p:cNvPr id="9" name="Text Box 6">
            <a:hlinkClick r:id="rId8" action="ppaction://hlinksldjump"/>
          </p:cNvPr>
          <p:cNvSpPr txBox="1">
            <a:spLocks noChangeArrowheads="1"/>
          </p:cNvSpPr>
          <p:nvPr/>
        </p:nvSpPr>
        <p:spPr bwMode="auto">
          <a:xfrm>
            <a:off x="630718" y="5630307"/>
            <a:ext cx="8147797" cy="584775"/>
          </a:xfrm>
          <a:prstGeom prst="rect">
            <a:avLst/>
          </a:prstGeom>
          <a:solidFill>
            <a:schemeClr val="accent3">
              <a:alpha val="8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 eaLnBrk="1" hangingPunct="1"/>
            <a:r>
              <a:rPr lang="th-TH" sz="3200" dirty="0" smtClean="0"/>
              <a:t>๕. แนวทางลดปัญหาการทุจริต</a:t>
            </a:r>
            <a:endParaRPr lang="th-TH" sz="3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288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288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2288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288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288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2288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8803" grpId="0" animBg="1"/>
      <p:bldP spid="1228806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906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214283" y="642918"/>
            <a:ext cx="8643998" cy="4874314"/>
          </a:xfrm>
          <a:solidFill>
            <a:schemeClr val="accent3"/>
          </a:solidFill>
        </p:spPr>
        <p:txBody>
          <a:bodyPr/>
          <a:lstStyle/>
          <a:p>
            <a:pPr marL="444500" indent="-444500">
              <a:buFontTx/>
              <a:buNone/>
            </a:pPr>
            <a:r>
              <a:rPr lang="en-US" sz="2400" b="1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Tahoma" pitchFamily="34" charset="0"/>
                <a:cs typeface="Tahoma" pitchFamily="34" charset="0"/>
              </a:rPr>
              <a:t> </a:t>
            </a:r>
            <a:r>
              <a:rPr lang="th-TH" sz="2400" b="1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Tahoma" pitchFamily="34" charset="0"/>
                <a:cs typeface="Tahoma" pitchFamily="34" charset="0"/>
              </a:rPr>
              <a:t>       </a:t>
            </a:r>
          </a:p>
          <a:p>
            <a:pPr marL="444500" indent="-444500" algn="thaiDist">
              <a:buFontTx/>
              <a:buNone/>
            </a:pPr>
            <a:r>
              <a:rPr lang="th-TH" sz="2400" b="1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Tahoma" pitchFamily="34" charset="0"/>
                <a:cs typeface="Tahoma" pitchFamily="34" charset="0"/>
              </a:rPr>
              <a:t>        </a:t>
            </a:r>
            <a:r>
              <a:rPr lang="th-TH" sz="2400" b="1" dirty="0" smtClean="0">
                <a:latin typeface="Tahoma" pitchFamily="34" charset="0"/>
                <a:cs typeface="Tahoma" pitchFamily="34" charset="0"/>
              </a:rPr>
              <a:t>(ซ)</a:t>
            </a:r>
            <a:r>
              <a:rPr lang="th-TH" sz="2400" b="1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Tahoma" pitchFamily="34" charset="0"/>
                <a:cs typeface="Tahoma" pitchFamily="34" charset="0"/>
              </a:rPr>
              <a:t> </a:t>
            </a:r>
            <a:r>
              <a:rPr lang="th-TH" sz="2400" b="1" dirty="0" smtClean="0">
                <a:latin typeface="Tahoma" pitchFamily="34" charset="0"/>
                <a:cs typeface="Tahoma" pitchFamily="34" charset="0"/>
              </a:rPr>
              <a:t>ผู้อำนวยการโครงการชลประทาน ผู้อำนวยการโครงการส่งน้ำและบำรุงรักษา ผู้อำนวยการโครงการก่อสร้างในกรมชลประทาน กระทรวงเกษตรและสหกรณ์</a:t>
            </a:r>
          </a:p>
          <a:p>
            <a:pPr marL="444500" indent="-444500">
              <a:buFontTx/>
              <a:buNone/>
            </a:pPr>
            <a:r>
              <a:rPr lang="th-TH" sz="2400" b="1" dirty="0" smtClean="0">
                <a:latin typeface="Tahoma" pitchFamily="34" charset="0"/>
                <a:cs typeface="Tahoma" pitchFamily="34" charset="0"/>
              </a:rPr>
              <a:t>        (ฌ) ผู้อำนวยการแขวงการทางในกรมทางหลวง กระทรวงคมนาคม</a:t>
            </a:r>
          </a:p>
          <a:p>
            <a:pPr marL="444500" indent="-444500" algn="thaiDist">
              <a:buFontTx/>
              <a:buNone/>
            </a:pPr>
            <a:r>
              <a:rPr lang="th-TH" sz="2400" b="1" dirty="0" smtClean="0">
                <a:latin typeface="Tahoma" pitchFamily="34" charset="0"/>
                <a:cs typeface="Tahoma" pitchFamily="34" charset="0"/>
              </a:rPr>
              <a:t>        </a:t>
            </a:r>
            <a:r>
              <a:rPr lang="th-TH" sz="2400" b="1" spc="170" dirty="0" smtClean="0">
                <a:latin typeface="Tahoma" pitchFamily="34" charset="0"/>
                <a:cs typeface="Tahoma" pitchFamily="34" charset="0"/>
              </a:rPr>
              <a:t>(ญ) หัวหน้าสำนักงานที่ดิน (สาขา) ในกรมที่ดิน กระทรวงมหาดไทย</a:t>
            </a:r>
          </a:p>
          <a:p>
            <a:pPr marL="444500" indent="-444500" algn="thaiDist">
              <a:buFontTx/>
              <a:buNone/>
            </a:pPr>
            <a:r>
              <a:rPr lang="th-TH" sz="2400" b="1" dirty="0" smtClean="0">
                <a:latin typeface="Tahoma" pitchFamily="34" charset="0"/>
                <a:cs typeface="Tahoma" pitchFamily="34" charset="0"/>
              </a:rPr>
              <a:t>        (ฎ) ผู้อำนวยการวิทยาลัยการสาธารณสุข ตำแหน่งผู้อำนวยการวิทยาลัยพยาบาลในสังกัดสำนักงานปลัดกระทรวงสาธารณสุข</a:t>
            </a:r>
          </a:p>
          <a:p>
            <a:pPr marL="444500" indent="-444500">
              <a:buFontTx/>
              <a:buNone/>
            </a:pPr>
            <a:r>
              <a:rPr lang="th-TH" sz="2400" b="1" dirty="0" smtClean="0">
                <a:latin typeface="Tahoma" pitchFamily="34" charset="0"/>
                <a:cs typeface="Tahoma" pitchFamily="34" charset="0"/>
              </a:rPr>
              <a:t>      </a:t>
            </a:r>
            <a:endParaRPr lang="th-TH" sz="2400" b="1" dirty="0">
              <a:latin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906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393701" y="2559056"/>
            <a:ext cx="8464579" cy="3727464"/>
          </a:xfrm>
          <a:solidFill>
            <a:schemeClr val="accent3"/>
          </a:solidFill>
        </p:spPr>
        <p:txBody>
          <a:bodyPr/>
          <a:lstStyle/>
          <a:p>
            <a:pPr marL="444500" indent="-444500" algn="thaiDist">
              <a:buFontTx/>
              <a:buNone/>
            </a:pPr>
            <a:r>
              <a:rPr lang="en-US" sz="2400" b="1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Tahoma" pitchFamily="34" charset="0"/>
                <a:cs typeface="Tahoma" pitchFamily="34" charset="0"/>
              </a:rPr>
              <a:t> </a:t>
            </a:r>
            <a:r>
              <a:rPr lang="th-TH" sz="2400" b="1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Tahoma" pitchFamily="34" charset="0"/>
                <a:cs typeface="Tahoma" pitchFamily="34" charset="0"/>
              </a:rPr>
              <a:t>      </a:t>
            </a:r>
            <a:r>
              <a:rPr lang="th-TH" sz="2400" b="1" dirty="0" smtClean="0">
                <a:latin typeface="Tahoma" pitchFamily="34" charset="0"/>
                <a:cs typeface="Tahoma" pitchFamily="34" charset="0"/>
              </a:rPr>
              <a:t>ข้อ </a:t>
            </a:r>
            <a:r>
              <a:rPr lang="en-US" sz="2400" b="1" dirty="0" smtClean="0">
                <a:latin typeface="Tahoma" pitchFamily="34" charset="0"/>
                <a:cs typeface="Tahoma" pitchFamily="34" charset="0"/>
              </a:rPr>
              <a:t>5  </a:t>
            </a:r>
            <a:r>
              <a:rPr lang="th-TH" sz="2400" b="1" dirty="0" smtClean="0">
                <a:latin typeface="Tahoma" pitchFamily="34" charset="0"/>
                <a:cs typeface="Tahoma" pitchFamily="34" charset="0"/>
              </a:rPr>
              <a:t>ตำแหน่งข้าราชการองค์การบริหารส่วนจังหวัด องค์การบริหารส่วนตำบล เทศบาล และเมืองพัทยา ได้แก่ </a:t>
            </a:r>
          </a:p>
          <a:p>
            <a:pPr marL="444500" indent="-444500" algn="thaiDist">
              <a:buFontTx/>
              <a:buNone/>
            </a:pPr>
            <a:r>
              <a:rPr lang="th-TH" sz="2400" b="1" dirty="0" smtClean="0">
                <a:latin typeface="Tahoma" pitchFamily="34" charset="0"/>
                <a:cs typeface="Tahoma" pitchFamily="34" charset="0"/>
              </a:rPr>
              <a:t>        (ก) ตำแหน่งประเภทบริหารที่เป็นหัวหน้าส่วนราชการ    ที่เป็นผู้อำนวยการกอง</a:t>
            </a:r>
          </a:p>
          <a:p>
            <a:pPr marL="444500" indent="-444500">
              <a:buFontTx/>
              <a:buNone/>
            </a:pPr>
            <a:r>
              <a:rPr lang="th-TH" sz="2400" b="1" dirty="0" smtClean="0">
                <a:latin typeface="Tahoma" pitchFamily="34" charset="0"/>
                <a:cs typeface="Tahoma" pitchFamily="34" charset="0"/>
              </a:rPr>
              <a:t>        (ข) ผู้อำนวยการสำนัก</a:t>
            </a:r>
          </a:p>
          <a:p>
            <a:pPr marL="444500" indent="-444500" algn="thaiDist">
              <a:buFontTx/>
              <a:buNone/>
            </a:pPr>
            <a:r>
              <a:rPr lang="th-TH" sz="2400" b="1" dirty="0" smtClean="0">
                <a:latin typeface="Tahoma" pitchFamily="34" charset="0"/>
                <a:cs typeface="Tahoma" pitchFamily="34" charset="0"/>
              </a:rPr>
              <a:t>        (ค) หัวหน้าหน่วยงานที่เรียกชื่ออย่างอื่นที่มีฐานะตั้งแต่ระดับกองหรือเทียบเท่าขึ้นไป</a:t>
            </a:r>
          </a:p>
          <a:p>
            <a:pPr marL="444500" indent="-444500">
              <a:buFontTx/>
              <a:buNone/>
            </a:pPr>
            <a:r>
              <a:rPr lang="th-TH" sz="2400" b="1" dirty="0" smtClean="0">
                <a:latin typeface="Tahoma" pitchFamily="34" charset="0"/>
                <a:cs typeface="Tahoma" pitchFamily="34" charset="0"/>
              </a:rPr>
              <a:t>        (ง) ผู้อำนวยการสถานศึกษา</a:t>
            </a:r>
            <a:endParaRPr lang="th-TH" sz="2400" b="1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1235971" name="Text Box 3"/>
          <p:cNvSpPr txBox="1">
            <a:spLocks noChangeArrowheads="1"/>
          </p:cNvSpPr>
          <p:nvPr/>
        </p:nvSpPr>
        <p:spPr bwMode="auto">
          <a:xfrm>
            <a:off x="1187450" y="404664"/>
            <a:ext cx="7777038" cy="1938992"/>
          </a:xfrm>
          <a:prstGeom prst="rect">
            <a:avLst/>
          </a:prstGeom>
          <a:solidFill>
            <a:srgbClr val="0000FF"/>
          </a:solidFill>
          <a:ln w="9525" algn="ctr">
            <a:noFill/>
            <a:miter lim="800000"/>
            <a:headEnd/>
            <a:tailEnd/>
          </a:ln>
          <a:effectLst>
            <a:prstShdw prst="shdw17" dist="17961" dir="2700000">
              <a:schemeClr val="bg2">
                <a:alpha val="50000"/>
              </a:schemeClr>
            </a:prstShdw>
          </a:effectLst>
        </p:spPr>
        <p:txBody>
          <a:bodyPr wrap="square">
            <a:spAutoFit/>
          </a:bodyPr>
          <a:lstStyle/>
          <a:p>
            <a:pPr algn="l" eaLnBrk="1" hangingPunct="1">
              <a:spcBef>
                <a:spcPct val="50000"/>
              </a:spcBef>
            </a:pPr>
            <a:r>
              <a:rPr lang="th-TH" sz="2400" dirty="0" smtClean="0">
                <a:solidFill>
                  <a:schemeClr val="bg1"/>
                </a:solidFill>
              </a:rPr>
              <a:t>ประกาศคณะกรรมการ ป.ป.ช. เรื่อง กำหนดตำแหน่งผู้อำนวยการระดับต้นหรือเทียบเท่าขึ้นไป ตาม พ.ร.บ.บัญญัติ</a:t>
            </a:r>
            <a:r>
              <a:rPr lang="th-TH" sz="2400" dirty="0">
                <a:solidFill>
                  <a:schemeClr val="bg1"/>
                </a:solidFill>
              </a:rPr>
              <a:t>ประกอบรัฐธรรมนูญว่าด้วยการป้องกันและ</a:t>
            </a:r>
            <a:r>
              <a:rPr lang="th-TH" sz="2400" dirty="0" smtClean="0">
                <a:solidFill>
                  <a:schemeClr val="bg1"/>
                </a:solidFill>
              </a:rPr>
              <a:t>ปราบปรามการ</a:t>
            </a:r>
            <a:r>
              <a:rPr lang="th-TH" sz="2400" dirty="0">
                <a:solidFill>
                  <a:schemeClr val="bg1"/>
                </a:solidFill>
              </a:rPr>
              <a:t>ทุจริต </a:t>
            </a:r>
            <a:r>
              <a:rPr lang="th-TH" sz="2400" dirty="0" smtClean="0">
                <a:solidFill>
                  <a:schemeClr val="bg1"/>
                </a:solidFill>
              </a:rPr>
              <a:t>พ.ศ. </a:t>
            </a:r>
            <a:r>
              <a:rPr lang="en-US" sz="2400" dirty="0" smtClean="0">
                <a:solidFill>
                  <a:schemeClr val="bg1"/>
                </a:solidFill>
              </a:rPr>
              <a:t>2554</a:t>
            </a:r>
            <a:r>
              <a:rPr lang="th-TH" sz="2400" dirty="0" smtClean="0">
                <a:solidFill>
                  <a:schemeClr val="bg1"/>
                </a:solidFill>
              </a:rPr>
              <a:t> ลงวันที่ </a:t>
            </a:r>
            <a:r>
              <a:rPr lang="en-US" sz="2400" dirty="0" smtClean="0">
                <a:solidFill>
                  <a:schemeClr val="bg1"/>
                </a:solidFill>
              </a:rPr>
              <a:t>20</a:t>
            </a:r>
            <a:r>
              <a:rPr lang="th-TH" sz="2400" dirty="0" smtClean="0">
                <a:solidFill>
                  <a:schemeClr val="bg1"/>
                </a:solidFill>
              </a:rPr>
              <a:t> ธันวาคม </a:t>
            </a:r>
            <a:r>
              <a:rPr lang="en-US" sz="2400" dirty="0" smtClean="0">
                <a:solidFill>
                  <a:schemeClr val="bg1"/>
                </a:solidFill>
              </a:rPr>
              <a:t>2554</a:t>
            </a:r>
            <a:endParaRPr lang="th-TH" sz="2400" dirty="0">
              <a:solidFill>
                <a:schemeClr val="bg1"/>
              </a:solidFill>
            </a:endParaRPr>
          </a:p>
        </p:txBody>
      </p:sp>
      <p:pic>
        <p:nvPicPr>
          <p:cNvPr id="1235972" name="Picture 15" descr="pacc_logo_b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388" y="361950"/>
            <a:ext cx="822325" cy="906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4210" name="Picture 2" descr="pacc_logo_b"/>
          <p:cNvPicPr>
            <a:picLocks noChangeAspect="1" noChangeArrowheads="1"/>
          </p:cNvPicPr>
          <p:nvPr/>
        </p:nvPicPr>
        <p:blipFill>
          <a:blip r:embed="rId2" cstate="print">
            <a:lum bright="30000" contrast="50000"/>
          </a:blip>
          <a:srcRect/>
          <a:stretch>
            <a:fillRect/>
          </a:stretch>
        </p:blipFill>
        <p:spPr bwMode="auto">
          <a:xfrm>
            <a:off x="35496" y="333375"/>
            <a:ext cx="858837" cy="811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34211" name="Text Box 3"/>
          <p:cNvSpPr txBox="1">
            <a:spLocks noChangeArrowheads="1"/>
          </p:cNvSpPr>
          <p:nvPr/>
        </p:nvSpPr>
        <p:spPr bwMode="auto">
          <a:xfrm>
            <a:off x="971600" y="428471"/>
            <a:ext cx="7848872" cy="954107"/>
          </a:xfrm>
          <a:prstGeom prst="rect">
            <a:avLst/>
          </a:prstGeom>
          <a:solidFill>
            <a:srgbClr val="0000FF">
              <a:alpha val="80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 eaLnBrk="1" hangingPunct="1"/>
            <a:r>
              <a:rPr lang="th-TH" sz="2800" dirty="0" smtClean="0">
                <a:solidFill>
                  <a:srgbClr val="F8F8F8"/>
                </a:solidFill>
              </a:rPr>
              <a:t>หนังสือสำนักงาน ป.ป.ช. ที่ </a:t>
            </a:r>
            <a:r>
              <a:rPr lang="th-TH" sz="2800" dirty="0" err="1" smtClean="0">
                <a:solidFill>
                  <a:srgbClr val="F8F8F8"/>
                </a:solidFill>
              </a:rPr>
              <a:t>ปช</a:t>
            </a:r>
            <a:r>
              <a:rPr lang="th-TH" sz="2800" dirty="0" smtClean="0">
                <a:solidFill>
                  <a:srgbClr val="F8F8F8"/>
                </a:solidFill>
              </a:rPr>
              <a:t> </a:t>
            </a:r>
            <a:r>
              <a:rPr lang="en-US" sz="2800" dirty="0" smtClean="0">
                <a:solidFill>
                  <a:srgbClr val="F8F8F8"/>
                </a:solidFill>
              </a:rPr>
              <a:t>0028</a:t>
            </a:r>
            <a:r>
              <a:rPr lang="th-TH" sz="2800" dirty="0" smtClean="0">
                <a:solidFill>
                  <a:srgbClr val="F8F8F8"/>
                </a:solidFill>
              </a:rPr>
              <a:t>/</a:t>
            </a:r>
            <a:r>
              <a:rPr lang="en-US" sz="2800" dirty="0" smtClean="0">
                <a:solidFill>
                  <a:srgbClr val="F8F8F8"/>
                </a:solidFill>
              </a:rPr>
              <a:t>0095</a:t>
            </a:r>
          </a:p>
          <a:p>
            <a:pPr algn="l" eaLnBrk="1" hangingPunct="1"/>
            <a:r>
              <a:rPr lang="th-TH" sz="2800" dirty="0" smtClean="0">
                <a:solidFill>
                  <a:srgbClr val="F8F8F8"/>
                </a:solidFill>
              </a:rPr>
              <a:t>ลงวันที่ </a:t>
            </a:r>
            <a:r>
              <a:rPr lang="en-US" sz="2800" dirty="0" smtClean="0">
                <a:solidFill>
                  <a:srgbClr val="F8F8F8"/>
                </a:solidFill>
              </a:rPr>
              <a:t>21</a:t>
            </a:r>
            <a:r>
              <a:rPr lang="th-TH" sz="2800" dirty="0" smtClean="0">
                <a:solidFill>
                  <a:srgbClr val="F8F8F8"/>
                </a:solidFill>
              </a:rPr>
              <a:t> พฤศจิกายน </a:t>
            </a:r>
            <a:r>
              <a:rPr lang="en-US" sz="2800" dirty="0" smtClean="0">
                <a:solidFill>
                  <a:srgbClr val="F8F8F8"/>
                </a:solidFill>
              </a:rPr>
              <a:t>2555</a:t>
            </a:r>
            <a:r>
              <a:rPr lang="th-TH" sz="2800" dirty="0" smtClean="0">
                <a:solidFill>
                  <a:srgbClr val="F8F8F8"/>
                </a:solidFill>
              </a:rPr>
              <a:t> </a:t>
            </a:r>
            <a:endParaRPr lang="th-TH" sz="2800" dirty="0">
              <a:solidFill>
                <a:srgbClr val="FFFF00"/>
              </a:solidFill>
            </a:endParaRPr>
          </a:p>
        </p:txBody>
      </p:sp>
      <p:sp>
        <p:nvSpPr>
          <p:cNvPr id="734212" name="Text Box 4"/>
          <p:cNvSpPr txBox="1">
            <a:spLocks noChangeArrowheads="1"/>
          </p:cNvSpPr>
          <p:nvPr/>
        </p:nvSpPr>
        <p:spPr bwMode="auto">
          <a:xfrm>
            <a:off x="323528" y="1543968"/>
            <a:ext cx="8496944" cy="3170099"/>
          </a:xfrm>
          <a:prstGeom prst="rect">
            <a:avLst/>
          </a:prstGeom>
          <a:solidFill>
            <a:schemeClr val="accent3"/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thaiDist"/>
            <a:r>
              <a:rPr lang="th-TH" sz="3200" dirty="0" smtClean="0">
                <a:solidFill>
                  <a:schemeClr val="tx2"/>
                </a:solidFill>
              </a:rPr>
              <a:t>      </a:t>
            </a:r>
            <a:r>
              <a:rPr lang="th-TH" sz="2400" dirty="0" smtClean="0">
                <a:solidFill>
                  <a:schemeClr val="tx2"/>
                </a:solidFill>
              </a:rPr>
              <a:t>คณะกรรมการ ป.ป.ช. ได้ตอบข้อหารือตามประกาศคณะกรรมการ ป.ป.ช. เรื่อง กำหนดตำแหน่งผู้อำนวยการระดับต้นหรือเทียบเท่าขึ้นไปฯ โดยเห็นว่า เจ้าหน้าที่ของหน่วยงานของรัฐซึ่งเป็นหัวหน้าหน่วยงานตามประกาศข้อ </a:t>
            </a:r>
            <a:r>
              <a:rPr lang="en-US" sz="2400" dirty="0" smtClean="0">
                <a:solidFill>
                  <a:schemeClr val="tx2"/>
                </a:solidFill>
              </a:rPr>
              <a:t>5</a:t>
            </a:r>
            <a:r>
              <a:rPr lang="th-TH" sz="2400" dirty="0" smtClean="0">
                <a:solidFill>
                  <a:schemeClr val="tx2"/>
                </a:solidFill>
              </a:rPr>
              <a:t> (ค) หมายความถึง ข้าราชการองค์การบริหารส่วนจังหวัด องค์การบริหารส่วนตำบล เทศบาลและเมืองพัทยา ซึ่งดำรงตำแหน่งตั้งแต่ระดับ </a:t>
            </a:r>
            <a:r>
              <a:rPr lang="en-US" sz="2400" dirty="0" smtClean="0">
                <a:solidFill>
                  <a:schemeClr val="tx2"/>
                </a:solidFill>
              </a:rPr>
              <a:t>8</a:t>
            </a:r>
            <a:r>
              <a:rPr lang="th-TH" sz="2400" dirty="0" smtClean="0">
                <a:solidFill>
                  <a:schemeClr val="tx2"/>
                </a:solidFill>
              </a:rPr>
              <a:t> ขึ้นไป จึงจะอยู่ในอำนาจของคณะกรรมการ ป.ป.ช. ที่จะรับไว้ไต่สวนและวินิจฉัยต่อไปได้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4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342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342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342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4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342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342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7342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4211" grpId="0" animBg="1"/>
      <p:bldP spid="734212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906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179512" y="2060848"/>
            <a:ext cx="8784975" cy="4752528"/>
          </a:xfrm>
          <a:solidFill>
            <a:schemeClr val="accent3"/>
          </a:solidFill>
        </p:spPr>
        <p:txBody>
          <a:bodyPr/>
          <a:lstStyle/>
          <a:p>
            <a:pPr marL="0" indent="0" algn="thaiDist">
              <a:buNone/>
            </a:pPr>
            <a:r>
              <a:rPr lang="th-TH" sz="2400" b="1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Tahoma" pitchFamily="34" charset="0"/>
                <a:cs typeface="Tahoma" pitchFamily="34" charset="0"/>
              </a:rPr>
              <a:t>      </a:t>
            </a:r>
            <a:r>
              <a:rPr lang="th-TH" sz="20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ข้อ </a:t>
            </a:r>
            <a:r>
              <a:rPr lang="en-US" sz="20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6 </a:t>
            </a:r>
            <a:r>
              <a:rPr lang="th-TH" sz="20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ตำแหน่งข้าราชการกรุงเทพมหานคร ตามกฎหมายว่าด้วยระเบียบข้าราชการกรุงเทพมหานคร</a:t>
            </a:r>
          </a:p>
          <a:p>
            <a:pPr marL="0" indent="0" algn="thaiDist">
              <a:buNone/>
            </a:pPr>
            <a:r>
              <a:rPr lang="th-TH" sz="20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      (ก) ตำแหน่งประเภทอำนวยการระดับต้น ได้แก่ หัวหน้าสำนักงานเลขานุการผู้ว่าราชการกรุงเทพมหานคร หัวหน้าส่วนราชการระดับกองหรือเทียบเท่า ในสำนักปลัดกรุงเทพมหานคร สำนักงานคณะกรรมการข้าราชการกรุงเทพมหานคร และสำนักหรือส่วนราชการที่เรียกชื่ออย่างอื่นซึ่งมีฐานะเป็นสำนัก ผู้ตรวจราชการประเภทอำนวยการระดับต้น ตำแหน่งอื่นที่ </a:t>
            </a:r>
            <a:r>
              <a:rPr lang="th-TH" sz="2000" b="1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ก.ก.</a:t>
            </a:r>
            <a:r>
              <a:rPr lang="th-TH" sz="20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กำหนดเป็นตำแหน่งประเภทอำนวยการระดับต้น</a:t>
            </a:r>
          </a:p>
          <a:p>
            <a:pPr algn="thaiDist">
              <a:buNone/>
              <a:tabLst>
                <a:tab pos="723900" algn="l"/>
              </a:tabLst>
            </a:pPr>
            <a:r>
              <a:rPr lang="th-TH" sz="2000" b="1" spc="-15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        (ข) ตำแหน่งประเภทอำนวยการระดับสูง ได้แก่ เลขานุการสภากรุงเทพมหานคร</a:t>
            </a:r>
            <a:r>
              <a:rPr lang="th-TH" sz="2000" b="1" spc="-1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ผู้อำนวยการเขต หัวหน้าส่วนราชการที่สูงกว่ากองในสำนักปลัดกรุงเทพมหานคร </a:t>
            </a:r>
            <a:r>
              <a:rPr lang="th-TH" sz="2000" b="1" spc="5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สำนักงานคณะกรรมการข้าราชการกรุงเทพมหานคร และสำนักหรือส่วน</a:t>
            </a:r>
            <a:r>
              <a:rPr lang="th-TH" sz="20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ราชการที่เรียกชื่ออย่างอื่น ซึ่งมีฐานะเป็นสำนัก ผู้ตรวจราชการประเภทอำนวยการระดับสูงตำแหน่งอื่นที่ </a:t>
            </a:r>
            <a:r>
              <a:rPr lang="th-TH" sz="2000" b="1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ก.ก.</a:t>
            </a:r>
            <a:r>
              <a:rPr lang="th-TH" sz="20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กำหนดเป็นตำแหน่งประเภทอำนวยการระดับสูง</a:t>
            </a:r>
            <a:endParaRPr lang="th-TH" sz="20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235971" name="Text Box 3"/>
          <p:cNvSpPr txBox="1">
            <a:spLocks noChangeArrowheads="1"/>
          </p:cNvSpPr>
          <p:nvPr/>
        </p:nvSpPr>
        <p:spPr bwMode="auto">
          <a:xfrm>
            <a:off x="1187450" y="65832"/>
            <a:ext cx="7633022" cy="1938992"/>
          </a:xfrm>
          <a:prstGeom prst="rect">
            <a:avLst/>
          </a:prstGeom>
          <a:solidFill>
            <a:srgbClr val="0000FF"/>
          </a:solidFill>
          <a:ln w="9525" algn="ctr">
            <a:noFill/>
            <a:miter lim="800000"/>
            <a:headEnd/>
            <a:tailEnd/>
          </a:ln>
          <a:effectLst>
            <a:prstShdw prst="shdw17" dist="17961" dir="2700000">
              <a:schemeClr val="bg2">
                <a:alpha val="50000"/>
              </a:schemeClr>
            </a:prstShdw>
          </a:effectLst>
        </p:spPr>
        <p:txBody>
          <a:bodyPr wrap="square">
            <a:spAutoFit/>
          </a:bodyPr>
          <a:lstStyle/>
          <a:p>
            <a:pPr algn="thaiDist" eaLnBrk="1" hangingPunct="1">
              <a:spcBef>
                <a:spcPct val="50000"/>
              </a:spcBef>
            </a:pPr>
            <a:r>
              <a:rPr lang="th-TH" sz="2400" dirty="0" smtClean="0">
                <a:solidFill>
                  <a:schemeClr val="bg1"/>
                </a:solidFill>
              </a:rPr>
              <a:t>ประกาศคณะกรรมการ ป.ป.ช. เรื่อง กำหนดตำแหน่งผู้อำนวยการระดับต้นหรือเทียบเท่าขึ้นไป ตาม พ.ร.บ.บัญญัติ</a:t>
            </a:r>
            <a:r>
              <a:rPr lang="th-TH" sz="2400" dirty="0">
                <a:solidFill>
                  <a:schemeClr val="bg1"/>
                </a:solidFill>
              </a:rPr>
              <a:t>ประกอบรัฐธรรมนูญว่าด้วยการป้องกันและ</a:t>
            </a:r>
            <a:r>
              <a:rPr lang="th-TH" sz="2400" dirty="0" smtClean="0">
                <a:solidFill>
                  <a:schemeClr val="bg1"/>
                </a:solidFill>
              </a:rPr>
              <a:t>ปราบปรามการ</a:t>
            </a:r>
            <a:r>
              <a:rPr lang="th-TH" sz="2400" dirty="0">
                <a:solidFill>
                  <a:schemeClr val="bg1"/>
                </a:solidFill>
              </a:rPr>
              <a:t>ทุจริต </a:t>
            </a:r>
            <a:r>
              <a:rPr lang="th-TH" sz="2400" dirty="0" smtClean="0">
                <a:solidFill>
                  <a:schemeClr val="bg1"/>
                </a:solidFill>
              </a:rPr>
              <a:t>พ.ศ. </a:t>
            </a:r>
            <a:r>
              <a:rPr lang="en-US" sz="2400" dirty="0" smtClean="0">
                <a:solidFill>
                  <a:schemeClr val="bg1"/>
                </a:solidFill>
              </a:rPr>
              <a:t>2554</a:t>
            </a:r>
            <a:r>
              <a:rPr lang="th-TH" sz="2400" dirty="0" smtClean="0">
                <a:solidFill>
                  <a:schemeClr val="bg1"/>
                </a:solidFill>
              </a:rPr>
              <a:t> ลงวันที่ </a:t>
            </a:r>
            <a:r>
              <a:rPr lang="en-US" sz="2400" dirty="0" smtClean="0">
                <a:solidFill>
                  <a:schemeClr val="bg1"/>
                </a:solidFill>
              </a:rPr>
              <a:t>20</a:t>
            </a:r>
            <a:r>
              <a:rPr lang="th-TH" sz="2400" dirty="0" smtClean="0">
                <a:solidFill>
                  <a:schemeClr val="bg1"/>
                </a:solidFill>
              </a:rPr>
              <a:t> ธันวาคม </a:t>
            </a:r>
            <a:r>
              <a:rPr lang="en-US" sz="2400" dirty="0" smtClean="0">
                <a:solidFill>
                  <a:schemeClr val="bg1"/>
                </a:solidFill>
              </a:rPr>
              <a:t>2554</a:t>
            </a:r>
            <a:endParaRPr lang="th-TH" sz="2400" dirty="0">
              <a:solidFill>
                <a:schemeClr val="bg1"/>
              </a:solidFill>
            </a:endParaRPr>
          </a:p>
        </p:txBody>
      </p:sp>
      <p:pic>
        <p:nvPicPr>
          <p:cNvPr id="1235972" name="Picture 15" descr="pacc_logo_b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388" y="188640"/>
            <a:ext cx="822325" cy="906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906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179512" y="2348880"/>
            <a:ext cx="8784975" cy="4176464"/>
          </a:xfrm>
          <a:solidFill>
            <a:schemeClr val="accent3"/>
          </a:solidFill>
        </p:spPr>
        <p:txBody>
          <a:bodyPr/>
          <a:lstStyle/>
          <a:p>
            <a:pPr marL="0" indent="0" algn="thaiDist">
              <a:buNone/>
            </a:pPr>
            <a:r>
              <a:rPr lang="th-TH" sz="2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       ข้อ </a:t>
            </a:r>
            <a:r>
              <a:rPr lang="en-US" sz="2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7</a:t>
            </a:r>
            <a:r>
              <a:rPr lang="th-TH" sz="2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 ตำแหน่งข้าราชการ</a:t>
            </a:r>
            <a:r>
              <a:rPr lang="th-TH" sz="2400" b="1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พลเรือน</a:t>
            </a:r>
            <a:r>
              <a:rPr lang="th-TH" sz="2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ในสถาบันอุดมศึกษา ตามประกาศ </a:t>
            </a:r>
            <a:r>
              <a:rPr lang="th-TH" sz="2400" b="1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ก.พ.อ.</a:t>
            </a:r>
            <a:r>
              <a:rPr lang="th-TH" sz="2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เรื่อง มาตรฐานการจำแนกตำแหน่งข้าราชการ</a:t>
            </a:r>
            <a:r>
              <a:rPr lang="th-TH" sz="2400" b="1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พลเรือน</a:t>
            </a:r>
            <a:r>
              <a:rPr lang="th-TH" sz="2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ในสถาบันอุดมศึกษา ได้แก่</a:t>
            </a:r>
          </a:p>
          <a:p>
            <a:pPr marL="0" indent="0" algn="thaiDist">
              <a:buNone/>
              <a:tabLst>
                <a:tab pos="622300" algn="l"/>
              </a:tabLst>
            </a:pPr>
            <a:r>
              <a:rPr lang="th-TH" sz="2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       (ก) ตำแหน่งประเภทผู้บริหารที่เป็นอำนวยการระดับต้น ได้แก่ อธิการบดี รองอธิการบดี คณบดี หรือหัวหน้าหน่วยงานที่เทียบเท่าคณะ ผู้อำนวยการสำนักงานอธิการบดีหรือผู้อำนวยการสำนักงานวิทยาเขต ผู้อำนวยการกองหรือหัวหน้าหน่วยงานที่เรียกชื่ออย่างอื่นที่มีฐานะเทียบเท่ากอง และมีตำแหน่งทางวิชาการระดับรองศาสตราจารย์ ระดับ </a:t>
            </a:r>
            <a:r>
              <a:rPr lang="en-US" sz="2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8</a:t>
            </a:r>
            <a:r>
              <a:rPr lang="th-TH" sz="2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หรือผู้ช่วยศาสตราจารย์</a:t>
            </a:r>
          </a:p>
          <a:p>
            <a:pPr>
              <a:buNone/>
            </a:pPr>
            <a:r>
              <a:rPr lang="th-TH" sz="2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ระดับ </a:t>
            </a:r>
            <a:r>
              <a:rPr lang="en-US" sz="2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8</a:t>
            </a:r>
            <a:endParaRPr lang="th-TH" sz="24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235971" name="Text Box 3"/>
          <p:cNvSpPr txBox="1">
            <a:spLocks noChangeArrowheads="1"/>
          </p:cNvSpPr>
          <p:nvPr/>
        </p:nvSpPr>
        <p:spPr bwMode="auto">
          <a:xfrm>
            <a:off x="1187450" y="265872"/>
            <a:ext cx="7705030" cy="1938992"/>
          </a:xfrm>
          <a:prstGeom prst="rect">
            <a:avLst/>
          </a:prstGeom>
          <a:solidFill>
            <a:srgbClr val="0000FF"/>
          </a:solidFill>
          <a:ln w="9525" algn="ctr">
            <a:noFill/>
            <a:miter lim="800000"/>
            <a:headEnd/>
            <a:tailEnd/>
          </a:ln>
          <a:effectLst>
            <a:prstShdw prst="shdw17" dist="17961" dir="2700000">
              <a:schemeClr val="bg2">
                <a:alpha val="50000"/>
              </a:schemeClr>
            </a:prstShdw>
          </a:effectLst>
        </p:spPr>
        <p:txBody>
          <a:bodyPr wrap="square">
            <a:spAutoFit/>
          </a:bodyPr>
          <a:lstStyle/>
          <a:p>
            <a:pPr algn="thaiDist" eaLnBrk="1" hangingPunct="1">
              <a:spcBef>
                <a:spcPct val="50000"/>
              </a:spcBef>
            </a:pPr>
            <a:r>
              <a:rPr lang="th-TH" sz="2400" dirty="0" smtClean="0">
                <a:solidFill>
                  <a:schemeClr val="bg1"/>
                </a:solidFill>
              </a:rPr>
              <a:t>ประกาศคณะกรรมการ ป.ป.ช. เรื่อง กำหนดตำแหน่งผู้อำนวยการระดับต้นหรือเทียบเท่าขึ้นไป ตาม พ.ร.บ.บัญญัติ</a:t>
            </a:r>
            <a:r>
              <a:rPr lang="th-TH" sz="2400" dirty="0">
                <a:solidFill>
                  <a:schemeClr val="bg1"/>
                </a:solidFill>
              </a:rPr>
              <a:t>ประกอบรัฐธรรมนูญว่าด้วยการป้องกันและ</a:t>
            </a:r>
            <a:r>
              <a:rPr lang="th-TH" sz="2400" dirty="0" smtClean="0">
                <a:solidFill>
                  <a:schemeClr val="bg1"/>
                </a:solidFill>
              </a:rPr>
              <a:t>ปราบปรามการ</a:t>
            </a:r>
            <a:r>
              <a:rPr lang="th-TH" sz="2400" dirty="0">
                <a:solidFill>
                  <a:schemeClr val="bg1"/>
                </a:solidFill>
              </a:rPr>
              <a:t>ทุจริต </a:t>
            </a:r>
            <a:r>
              <a:rPr lang="th-TH" sz="2400" dirty="0" smtClean="0">
                <a:solidFill>
                  <a:schemeClr val="bg1"/>
                </a:solidFill>
              </a:rPr>
              <a:t>พ.ศ. </a:t>
            </a:r>
            <a:r>
              <a:rPr lang="en-US" sz="2400" dirty="0" smtClean="0">
                <a:solidFill>
                  <a:schemeClr val="bg1"/>
                </a:solidFill>
              </a:rPr>
              <a:t>2554</a:t>
            </a:r>
            <a:r>
              <a:rPr lang="th-TH" sz="2400" dirty="0" smtClean="0">
                <a:solidFill>
                  <a:schemeClr val="bg1"/>
                </a:solidFill>
              </a:rPr>
              <a:t> ลงวันที่ </a:t>
            </a:r>
            <a:r>
              <a:rPr lang="en-US" sz="2400" dirty="0" smtClean="0">
                <a:solidFill>
                  <a:schemeClr val="bg1"/>
                </a:solidFill>
              </a:rPr>
              <a:t>20</a:t>
            </a:r>
            <a:r>
              <a:rPr lang="th-TH" sz="2400" dirty="0" smtClean="0">
                <a:solidFill>
                  <a:schemeClr val="bg1"/>
                </a:solidFill>
              </a:rPr>
              <a:t> ธันวาคม </a:t>
            </a:r>
            <a:r>
              <a:rPr lang="en-US" sz="2400" dirty="0" smtClean="0">
                <a:solidFill>
                  <a:schemeClr val="bg1"/>
                </a:solidFill>
              </a:rPr>
              <a:t>2554</a:t>
            </a:r>
            <a:endParaRPr lang="th-TH" sz="2400" dirty="0">
              <a:solidFill>
                <a:schemeClr val="bg1"/>
              </a:solidFill>
            </a:endParaRPr>
          </a:p>
        </p:txBody>
      </p:sp>
      <p:pic>
        <p:nvPicPr>
          <p:cNvPr id="1235972" name="Picture 15" descr="pacc_logo_b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388" y="188640"/>
            <a:ext cx="822325" cy="906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906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179512" y="548680"/>
            <a:ext cx="8784975" cy="5400600"/>
          </a:xfrm>
          <a:solidFill>
            <a:schemeClr val="accent3"/>
          </a:solidFill>
        </p:spPr>
        <p:txBody>
          <a:bodyPr/>
          <a:lstStyle/>
          <a:p>
            <a:pPr marL="0" indent="0" algn="thaiDist">
              <a:buNone/>
            </a:pPr>
            <a:r>
              <a:rPr lang="th-TH" sz="2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       (ข) ตำแหน่งประเภทผู้บริหารที่เป็นผู้อำนวยการระดับต้น ได้แก่ ผู้อำนวยการกองหรือหัวหน้าหน่วยงานที่เรียกชื่ออย่างอื่นที่มีฐานะเทียบเท่ากองและมีตำแหน่งทางวิชาการในระดับรองศาสตราจารย์ระดับ </a:t>
            </a:r>
            <a:r>
              <a:rPr lang="en-US" sz="2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9</a:t>
            </a:r>
            <a:r>
              <a:rPr lang="th-TH" sz="2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ศาสตราจารย์ระดับ </a:t>
            </a:r>
            <a:r>
              <a:rPr lang="en-US" sz="2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10</a:t>
            </a:r>
            <a:r>
              <a:rPr lang="th-TH" sz="2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หรือศาสตราจารย์ระดับ </a:t>
            </a:r>
            <a:r>
              <a:rPr lang="en-US" sz="2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11</a:t>
            </a:r>
            <a:endParaRPr lang="th-TH" sz="2400" b="1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0" indent="0" algn="thaiDist">
              <a:buNone/>
              <a:tabLst>
                <a:tab pos="901700" algn="l"/>
              </a:tabLst>
            </a:pPr>
            <a:r>
              <a:rPr lang="th-TH" sz="2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      (ค) ตำแหน่งประเภทผู้บริหารที่เป็นอำนวยการระดับสูง ได้แก่   </a:t>
            </a:r>
            <a:r>
              <a:rPr lang="th-TH" sz="2400" b="1" spc="-1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รองอธิการบดี คณบดีหรือหัวหน้าหน่วยงานที่เทียบเท่าคณะ ผู้อำนวยการ</a:t>
            </a:r>
            <a:r>
              <a:rPr lang="th-TH" sz="2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สำนักงานอธิการบดีหรือผู้อำนวยการสำนักงานวิทยาเขตและมีตำแหน่งทางวิชาการในระดับรองศาสตราจารย์ ระดับ </a:t>
            </a:r>
            <a:r>
              <a:rPr lang="en-US" sz="2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9</a:t>
            </a:r>
            <a:r>
              <a:rPr lang="th-TH" sz="2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ระดับ </a:t>
            </a:r>
            <a:r>
              <a:rPr lang="en-US" sz="2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10</a:t>
            </a:r>
            <a:r>
              <a:rPr lang="th-TH" sz="2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หรือระดับ </a:t>
            </a:r>
            <a:r>
              <a:rPr lang="en-US" sz="2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11</a:t>
            </a:r>
            <a:endParaRPr lang="th-TH" sz="2400" b="1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0" indent="0" algn="thaiDist">
              <a:buNone/>
            </a:pPr>
            <a:r>
              <a:rPr lang="th-TH" sz="2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      (ง) ตำแหน่งประเภทอำนวยการหรือหัวหน้าหน่วยงานที่เรียกชื่ออย่างอื่นที่มีฐานะเทียบเท่ากอง</a:t>
            </a:r>
            <a:endParaRPr lang="th-TH" sz="24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906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179512" y="2276872"/>
            <a:ext cx="8784975" cy="4464496"/>
          </a:xfrm>
          <a:solidFill>
            <a:schemeClr val="accent3"/>
          </a:solidFill>
        </p:spPr>
        <p:txBody>
          <a:bodyPr/>
          <a:lstStyle/>
          <a:p>
            <a:pPr marL="0" indent="0" algn="thaiDist">
              <a:buNone/>
            </a:pPr>
            <a:r>
              <a:rPr lang="th-TH" sz="20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        ข้อ </a:t>
            </a:r>
            <a:r>
              <a:rPr lang="en-US" sz="20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8</a:t>
            </a:r>
            <a:r>
              <a:rPr lang="th-TH" sz="20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ตำแหน่งข้าราชการครูและบุคลากรทางการศึกษา ตามกฎหมายว่าด้วยระเบียบข้าราชการครูและบุคลากรทางการศึกษา ได้แก่</a:t>
            </a:r>
          </a:p>
          <a:p>
            <a:pPr>
              <a:buNone/>
            </a:pPr>
            <a:r>
              <a:rPr lang="th-TH" sz="20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        (ก) ผู้อำนวยการสถานศึกษา ชำนาญการพิเศษ</a:t>
            </a:r>
          </a:p>
          <a:p>
            <a:pPr>
              <a:buNone/>
            </a:pPr>
            <a:r>
              <a:rPr lang="th-TH" sz="20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        (ข) ผู้อำนวยการสำนักงานการศึกษาเอกชนอำเภอ ชำนาญการพิเศษ</a:t>
            </a:r>
          </a:p>
          <a:p>
            <a:pPr marL="0" indent="0" algn="thaiDist">
              <a:buNone/>
            </a:pPr>
            <a:r>
              <a:rPr lang="th-TH" sz="20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        (ค) ผู้อำนวยการสถานศึกษา เชี่ยวชาญ และผู้อำนวยการสถานศึกษา เชี่ยวชาญพิเศษ</a:t>
            </a:r>
          </a:p>
          <a:p>
            <a:pPr>
              <a:buNone/>
            </a:pPr>
            <a:r>
              <a:rPr lang="th-TH" sz="20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        (ง) ผู้อำนวยการสำนักงานการศึกษาเอกชนอำเภอ เชี่ยวชาญ</a:t>
            </a:r>
          </a:p>
          <a:p>
            <a:pPr>
              <a:buNone/>
            </a:pPr>
            <a:r>
              <a:rPr lang="th-TH" sz="20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        (จ) ผู้อำนวยการสำนักงานเขตพื้นที่การศึกษา</a:t>
            </a:r>
          </a:p>
          <a:p>
            <a:pPr marL="0" indent="0" algn="thaiDist">
              <a:buNone/>
            </a:pPr>
            <a:r>
              <a:rPr lang="th-TH" sz="20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        (ฉ) ผู้อำนวยการสำนักงาน </a:t>
            </a:r>
            <a:r>
              <a:rPr lang="th-TH" sz="2000" b="1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กศน.</a:t>
            </a:r>
            <a:r>
              <a:rPr lang="th-TH" sz="20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จังหวัด และผู้อำนวยการสำนักงาน </a:t>
            </a:r>
            <a:r>
              <a:rPr lang="th-TH" sz="2000" b="1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กศน.</a:t>
            </a:r>
            <a:r>
              <a:rPr lang="th-TH" sz="20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กรุงเทพมหานคร</a:t>
            </a:r>
          </a:p>
          <a:p>
            <a:pPr>
              <a:buNone/>
            </a:pPr>
            <a:r>
              <a:rPr lang="th-TH" sz="20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        (ช) ผู้อำนวยการสำนักงานการศึกษาเอกชนจังหวัด</a:t>
            </a:r>
            <a:endParaRPr lang="th-TH" sz="20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235971" name="Text Box 3"/>
          <p:cNvSpPr txBox="1">
            <a:spLocks noChangeArrowheads="1"/>
          </p:cNvSpPr>
          <p:nvPr/>
        </p:nvSpPr>
        <p:spPr bwMode="auto">
          <a:xfrm>
            <a:off x="1187450" y="203156"/>
            <a:ext cx="7777038" cy="1938992"/>
          </a:xfrm>
          <a:prstGeom prst="rect">
            <a:avLst/>
          </a:prstGeom>
          <a:solidFill>
            <a:srgbClr val="0000FF"/>
          </a:solidFill>
          <a:ln w="9525" algn="ctr">
            <a:noFill/>
            <a:miter lim="800000"/>
            <a:headEnd/>
            <a:tailEnd/>
          </a:ln>
          <a:effectLst>
            <a:prstShdw prst="shdw17" dist="17961" dir="2700000">
              <a:schemeClr val="bg2">
                <a:alpha val="50000"/>
              </a:schemeClr>
            </a:prstShdw>
          </a:effectLst>
        </p:spPr>
        <p:txBody>
          <a:bodyPr wrap="square">
            <a:spAutoFit/>
          </a:bodyPr>
          <a:lstStyle/>
          <a:p>
            <a:pPr algn="thaiDist" eaLnBrk="1" hangingPunct="1">
              <a:spcBef>
                <a:spcPct val="50000"/>
              </a:spcBef>
            </a:pPr>
            <a:r>
              <a:rPr lang="th-TH" sz="2400" dirty="0" smtClean="0">
                <a:solidFill>
                  <a:schemeClr val="bg1"/>
                </a:solidFill>
              </a:rPr>
              <a:t>ประกาศคณะกรรมการ ป.ป.ช. เรื่อง กำหนดตำแหน่งผู้อำนวยการระดับต้นหรือเทียบเท่าขึ้นไป ตาม พ.ร.บ.บัญญัติ</a:t>
            </a:r>
            <a:r>
              <a:rPr lang="th-TH" sz="2400" dirty="0">
                <a:solidFill>
                  <a:schemeClr val="bg1"/>
                </a:solidFill>
              </a:rPr>
              <a:t>ประกอบรัฐธรรมนูญว่าด้วยการป้องกันและ</a:t>
            </a:r>
            <a:r>
              <a:rPr lang="th-TH" sz="2400" dirty="0" smtClean="0">
                <a:solidFill>
                  <a:schemeClr val="bg1"/>
                </a:solidFill>
              </a:rPr>
              <a:t>ปราบปรามการ</a:t>
            </a:r>
            <a:r>
              <a:rPr lang="th-TH" sz="2400" dirty="0">
                <a:solidFill>
                  <a:schemeClr val="bg1"/>
                </a:solidFill>
              </a:rPr>
              <a:t>ทุจริต </a:t>
            </a:r>
            <a:r>
              <a:rPr lang="th-TH" sz="2400" dirty="0" smtClean="0">
                <a:solidFill>
                  <a:schemeClr val="bg1"/>
                </a:solidFill>
              </a:rPr>
              <a:t>พ.ศ. </a:t>
            </a:r>
            <a:r>
              <a:rPr lang="en-US" sz="2400" dirty="0" smtClean="0">
                <a:solidFill>
                  <a:schemeClr val="bg1"/>
                </a:solidFill>
              </a:rPr>
              <a:t>2554 </a:t>
            </a:r>
            <a:r>
              <a:rPr lang="th-TH" sz="2400" dirty="0" smtClean="0">
                <a:solidFill>
                  <a:schemeClr val="bg1"/>
                </a:solidFill>
              </a:rPr>
              <a:t>ลงวันที่ </a:t>
            </a:r>
            <a:r>
              <a:rPr lang="en-US" sz="2400" dirty="0" smtClean="0">
                <a:solidFill>
                  <a:schemeClr val="bg1"/>
                </a:solidFill>
              </a:rPr>
              <a:t>20</a:t>
            </a:r>
            <a:r>
              <a:rPr lang="th-TH" sz="2400" dirty="0" smtClean="0">
                <a:solidFill>
                  <a:schemeClr val="bg1"/>
                </a:solidFill>
              </a:rPr>
              <a:t> ธันวาคม </a:t>
            </a:r>
            <a:r>
              <a:rPr lang="en-US" sz="2400" dirty="0" smtClean="0">
                <a:solidFill>
                  <a:schemeClr val="bg1"/>
                </a:solidFill>
              </a:rPr>
              <a:t>2554</a:t>
            </a:r>
            <a:endParaRPr lang="th-TH" sz="2400" dirty="0">
              <a:solidFill>
                <a:schemeClr val="bg1"/>
              </a:solidFill>
            </a:endParaRPr>
          </a:p>
        </p:txBody>
      </p:sp>
      <p:pic>
        <p:nvPicPr>
          <p:cNvPr id="1235972" name="Picture 15" descr="pacc_logo_b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388" y="188640"/>
            <a:ext cx="822325" cy="906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906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393701" y="2348880"/>
            <a:ext cx="8464579" cy="4248472"/>
          </a:xfrm>
          <a:solidFill>
            <a:schemeClr val="accent3"/>
          </a:solidFill>
        </p:spPr>
        <p:txBody>
          <a:bodyPr/>
          <a:lstStyle/>
          <a:p>
            <a:pPr marL="444500" indent="-444500">
              <a:buFontTx/>
              <a:buNone/>
            </a:pPr>
            <a:r>
              <a:rPr lang="en-US" sz="2400" b="1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Tahoma" pitchFamily="34" charset="0"/>
                <a:cs typeface="Tahoma" pitchFamily="34" charset="0"/>
              </a:rPr>
              <a:t> </a:t>
            </a:r>
            <a:r>
              <a:rPr lang="th-TH" sz="2400" b="1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Tahoma" pitchFamily="34" charset="0"/>
                <a:cs typeface="Tahoma" pitchFamily="34" charset="0"/>
              </a:rPr>
              <a:t>     </a:t>
            </a:r>
          </a:p>
          <a:p>
            <a:pPr marL="444500" indent="-444500" algn="thaiDist">
              <a:buFontTx/>
              <a:buNone/>
            </a:pPr>
            <a:r>
              <a:rPr lang="th-TH" sz="2400" b="1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Tahoma" pitchFamily="34" charset="0"/>
                <a:cs typeface="Tahoma" pitchFamily="34" charset="0"/>
              </a:rPr>
              <a:t>        </a:t>
            </a:r>
            <a:r>
              <a:rPr lang="th-TH" sz="2400" b="1" dirty="0" smtClean="0">
                <a:latin typeface="Tahoma" pitchFamily="34" charset="0"/>
                <a:cs typeface="Tahoma" pitchFamily="34" charset="0"/>
              </a:rPr>
              <a:t>ข้อ </a:t>
            </a:r>
            <a:r>
              <a:rPr lang="en-US" sz="2400" b="1" dirty="0" smtClean="0">
                <a:latin typeface="Tahoma" pitchFamily="34" charset="0"/>
                <a:cs typeface="Tahoma" pitchFamily="34" charset="0"/>
              </a:rPr>
              <a:t>9  </a:t>
            </a:r>
            <a:r>
              <a:rPr lang="th-TH" sz="2400" b="1" dirty="0" smtClean="0">
                <a:latin typeface="Tahoma" pitchFamily="34" charset="0"/>
                <a:cs typeface="Tahoma" pitchFamily="34" charset="0"/>
              </a:rPr>
              <a:t>ตำแหน่งข้าราชการตำรวจ ตามกฎหมายว่าด้วยตำรวจแห่งชาติและตามกฎ </a:t>
            </a:r>
            <a:r>
              <a:rPr lang="th-TH" sz="2400" b="1" dirty="0" err="1" smtClean="0">
                <a:latin typeface="Tahoma" pitchFamily="34" charset="0"/>
                <a:cs typeface="Tahoma" pitchFamily="34" charset="0"/>
              </a:rPr>
              <a:t>ก.ตร.</a:t>
            </a:r>
            <a:r>
              <a:rPr lang="th-TH" sz="2400" b="1" dirty="0" smtClean="0">
                <a:latin typeface="Tahoma" pitchFamily="34" charset="0"/>
                <a:cs typeface="Tahoma" pitchFamily="34" charset="0"/>
              </a:rPr>
              <a:t> ว่าด้วยการกำหนดชื่อตำแหน่งข้าราชการตำรวจที่เรียกชื่ออย่างอื่นและการเทียบตำแหน่งข้าราชการตำรวจที่เรียกชื่ออย่างอื่นกับตำแหน่งข้าราชการตำรวจ ได้แก่</a:t>
            </a:r>
          </a:p>
          <a:p>
            <a:pPr marL="444500" indent="-444500">
              <a:buFontTx/>
              <a:buNone/>
            </a:pPr>
            <a:r>
              <a:rPr lang="th-TH" sz="2400" b="1" dirty="0" smtClean="0">
                <a:latin typeface="Tahoma" pitchFamily="34" charset="0"/>
                <a:cs typeface="Tahoma" pitchFamily="34" charset="0"/>
              </a:rPr>
              <a:t>	  (ก) ผู้กำกับการหรือพนักงานสอบสวนผู้ทรงคุณวุฒิขึ้นไป</a:t>
            </a:r>
          </a:p>
          <a:p>
            <a:pPr marL="444500" indent="-444500">
              <a:buFontTx/>
              <a:buNone/>
            </a:pPr>
            <a:r>
              <a:rPr lang="th-TH" sz="2400" b="1" dirty="0" smtClean="0">
                <a:latin typeface="Tahoma" pitchFamily="34" charset="0"/>
                <a:cs typeface="Tahoma" pitchFamily="34" charset="0"/>
              </a:rPr>
              <a:t>       (ข) ตำแหน่งข้าราชการตำรวจที่เรียกชื่ออย่างอื่นที่เทียบกับตำแหน่งที่กำหนดไว้ใน (ก)</a:t>
            </a:r>
            <a:endParaRPr lang="th-TH" sz="2400" b="1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1235971" name="Text Box 3"/>
          <p:cNvSpPr txBox="1">
            <a:spLocks noChangeArrowheads="1"/>
          </p:cNvSpPr>
          <p:nvPr/>
        </p:nvSpPr>
        <p:spPr bwMode="auto">
          <a:xfrm>
            <a:off x="1187450" y="265872"/>
            <a:ext cx="7705030" cy="1938992"/>
          </a:xfrm>
          <a:prstGeom prst="rect">
            <a:avLst/>
          </a:prstGeom>
          <a:solidFill>
            <a:srgbClr val="0000FF"/>
          </a:solidFill>
          <a:ln w="9525" algn="ctr">
            <a:noFill/>
            <a:miter lim="800000"/>
            <a:headEnd/>
            <a:tailEnd/>
          </a:ln>
          <a:effectLst>
            <a:prstShdw prst="shdw17" dist="17961" dir="2700000">
              <a:schemeClr val="bg2">
                <a:alpha val="50000"/>
              </a:schemeClr>
            </a:prstShdw>
          </a:effectLst>
        </p:spPr>
        <p:txBody>
          <a:bodyPr wrap="square">
            <a:spAutoFit/>
          </a:bodyPr>
          <a:lstStyle/>
          <a:p>
            <a:pPr algn="thaiDist" eaLnBrk="1" hangingPunct="1">
              <a:spcBef>
                <a:spcPct val="50000"/>
              </a:spcBef>
            </a:pPr>
            <a:r>
              <a:rPr lang="th-TH" sz="2400" dirty="0" smtClean="0">
                <a:solidFill>
                  <a:schemeClr val="bg1"/>
                </a:solidFill>
              </a:rPr>
              <a:t>ประกาศคณะกรรมการ ป.ป.ช. เรื่อง กำหนดตำแหน่งผู้อำนวยการระดับต้นหรือเทียบเท่าขึ้นไป ตาม พ.ร.บ.บัญญัติ</a:t>
            </a:r>
            <a:r>
              <a:rPr lang="th-TH" sz="2400" dirty="0">
                <a:solidFill>
                  <a:schemeClr val="bg1"/>
                </a:solidFill>
              </a:rPr>
              <a:t>ประกอบรัฐธรรมนูญว่าด้วยการป้องกันและ</a:t>
            </a:r>
            <a:r>
              <a:rPr lang="th-TH" sz="2400" dirty="0" smtClean="0">
                <a:solidFill>
                  <a:schemeClr val="bg1"/>
                </a:solidFill>
              </a:rPr>
              <a:t>ปราบปรามการ</a:t>
            </a:r>
            <a:r>
              <a:rPr lang="th-TH" sz="2400" dirty="0">
                <a:solidFill>
                  <a:schemeClr val="bg1"/>
                </a:solidFill>
              </a:rPr>
              <a:t>ทุจริต </a:t>
            </a:r>
            <a:r>
              <a:rPr lang="th-TH" sz="2400" dirty="0" smtClean="0">
                <a:solidFill>
                  <a:schemeClr val="bg1"/>
                </a:solidFill>
              </a:rPr>
              <a:t>พ.ศ. </a:t>
            </a:r>
            <a:r>
              <a:rPr lang="en-US" sz="2400" dirty="0" smtClean="0">
                <a:solidFill>
                  <a:schemeClr val="bg1"/>
                </a:solidFill>
              </a:rPr>
              <a:t>2554</a:t>
            </a:r>
            <a:r>
              <a:rPr lang="th-TH" sz="2400" dirty="0" smtClean="0">
                <a:solidFill>
                  <a:schemeClr val="bg1"/>
                </a:solidFill>
              </a:rPr>
              <a:t> ลงวันที่ </a:t>
            </a:r>
            <a:r>
              <a:rPr lang="en-US" sz="2400" dirty="0" smtClean="0">
                <a:solidFill>
                  <a:schemeClr val="bg1"/>
                </a:solidFill>
              </a:rPr>
              <a:t>20</a:t>
            </a:r>
            <a:r>
              <a:rPr lang="th-TH" sz="2400" dirty="0" smtClean="0">
                <a:solidFill>
                  <a:schemeClr val="bg1"/>
                </a:solidFill>
              </a:rPr>
              <a:t> ธันวาคม </a:t>
            </a:r>
            <a:r>
              <a:rPr lang="en-US" sz="2400" dirty="0" smtClean="0">
                <a:solidFill>
                  <a:schemeClr val="bg1"/>
                </a:solidFill>
              </a:rPr>
              <a:t>2554</a:t>
            </a:r>
            <a:endParaRPr lang="th-TH" sz="2400" dirty="0">
              <a:solidFill>
                <a:schemeClr val="bg1"/>
              </a:solidFill>
            </a:endParaRPr>
          </a:p>
        </p:txBody>
      </p:sp>
      <p:pic>
        <p:nvPicPr>
          <p:cNvPr id="1235972" name="Picture 15" descr="pacc_logo_b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388" y="361950"/>
            <a:ext cx="822325" cy="906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906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393701" y="2420888"/>
            <a:ext cx="8464579" cy="4248472"/>
          </a:xfrm>
          <a:solidFill>
            <a:schemeClr val="accent3"/>
          </a:solidFill>
        </p:spPr>
        <p:txBody>
          <a:bodyPr/>
          <a:lstStyle/>
          <a:p>
            <a:pPr marL="444500" indent="-444500" algn="thaiDist">
              <a:buFontTx/>
              <a:buNone/>
            </a:pPr>
            <a:r>
              <a:rPr lang="en-US" sz="2400" b="1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Tahoma" pitchFamily="34" charset="0"/>
                <a:cs typeface="Tahoma" pitchFamily="34" charset="0"/>
              </a:rPr>
              <a:t> </a:t>
            </a:r>
            <a:r>
              <a:rPr lang="th-TH" sz="2400" b="1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Tahoma" pitchFamily="34" charset="0"/>
                <a:cs typeface="Tahoma" pitchFamily="34" charset="0"/>
              </a:rPr>
              <a:t>      </a:t>
            </a:r>
            <a:r>
              <a:rPr lang="th-TH" sz="2400" b="1" dirty="0" smtClean="0">
                <a:latin typeface="Tahoma" pitchFamily="34" charset="0"/>
                <a:cs typeface="Tahoma" pitchFamily="34" charset="0"/>
              </a:rPr>
              <a:t>ข้อ </a:t>
            </a:r>
            <a:r>
              <a:rPr lang="en-US" sz="2400" b="1" dirty="0" smtClean="0">
                <a:latin typeface="Tahoma" pitchFamily="34" charset="0"/>
                <a:cs typeface="Tahoma" pitchFamily="34" charset="0"/>
              </a:rPr>
              <a:t>10  </a:t>
            </a:r>
            <a:r>
              <a:rPr lang="th-TH" sz="2400" b="1" dirty="0" smtClean="0">
                <a:latin typeface="Tahoma" pitchFamily="34" charset="0"/>
                <a:cs typeface="Tahoma" pitchFamily="34" charset="0"/>
              </a:rPr>
              <a:t>ตำแหน่งข้าราชการทหาร ตามกฎหมายว่าด้วยระเบียบข้าราชการทหาร ประกอบพระราชกฤษฎีกาการได้รับเงินประจำตำแหน่งของข้าราชการทหาร ได้แก่  ข้าราชการทหารที่ได้รับเงินประจำตำแหน่งประเภทบริหารระดับกลาง ตามกฎหมายว่าด้วยการได้รับเงินประจำตำแหน่งของข้าราชการทหารในชั้นยศ พันเอก นาวาเอก หรือนาวาอากาศเอก ที่มีฐานะและหน้าที่ในการบริหาร ได้แก่ หัวหน้าส่วนราชการระดับจังหวัดทหารบก กรม กองพัน กอง หมวดเรือ กองบิน ศูนย์ สำนักงาน สำนัก สถานี ป้อม สถาบัน สถานศึกษา สถานพยาบาล โรงงาน หรือเทียบเท่า</a:t>
            </a:r>
            <a:endParaRPr lang="th-TH" sz="2400" b="1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1235971" name="Text Box 3"/>
          <p:cNvSpPr txBox="1">
            <a:spLocks noChangeArrowheads="1"/>
          </p:cNvSpPr>
          <p:nvPr/>
        </p:nvSpPr>
        <p:spPr bwMode="auto">
          <a:xfrm>
            <a:off x="1187450" y="260648"/>
            <a:ext cx="7777038" cy="1938992"/>
          </a:xfrm>
          <a:prstGeom prst="rect">
            <a:avLst/>
          </a:prstGeom>
          <a:solidFill>
            <a:srgbClr val="0000FF"/>
          </a:solidFill>
          <a:ln w="9525" algn="ctr">
            <a:noFill/>
            <a:miter lim="800000"/>
            <a:headEnd/>
            <a:tailEnd/>
          </a:ln>
          <a:effectLst>
            <a:prstShdw prst="shdw17" dist="17961" dir="2700000">
              <a:schemeClr val="bg2">
                <a:alpha val="50000"/>
              </a:schemeClr>
            </a:prstShdw>
          </a:effectLst>
        </p:spPr>
        <p:txBody>
          <a:bodyPr wrap="square">
            <a:spAutoFit/>
          </a:bodyPr>
          <a:lstStyle/>
          <a:p>
            <a:pPr algn="thaiDist" eaLnBrk="1" hangingPunct="1">
              <a:spcBef>
                <a:spcPct val="50000"/>
              </a:spcBef>
            </a:pPr>
            <a:r>
              <a:rPr lang="th-TH" sz="2400" dirty="0" smtClean="0">
                <a:solidFill>
                  <a:schemeClr val="bg1"/>
                </a:solidFill>
              </a:rPr>
              <a:t>ประกาศคณะกรรมการ ป.ป.ช. เรื่อง กำหนดตำแหน่งผู้อำนวยการระดับต้นหรือเทียบเท่าขึ้นไป ตาม พ.ร.บ.บัญญัติ</a:t>
            </a:r>
            <a:r>
              <a:rPr lang="th-TH" sz="2400" dirty="0">
                <a:solidFill>
                  <a:schemeClr val="bg1"/>
                </a:solidFill>
              </a:rPr>
              <a:t>ประกอบรัฐธรรมนูญว่าด้วยการป้องกันและ</a:t>
            </a:r>
            <a:r>
              <a:rPr lang="th-TH" sz="2400" dirty="0" smtClean="0">
                <a:solidFill>
                  <a:schemeClr val="bg1"/>
                </a:solidFill>
              </a:rPr>
              <a:t>ปราบปรามการ</a:t>
            </a:r>
            <a:r>
              <a:rPr lang="th-TH" sz="2400" dirty="0">
                <a:solidFill>
                  <a:schemeClr val="bg1"/>
                </a:solidFill>
              </a:rPr>
              <a:t>ทุจริต </a:t>
            </a:r>
            <a:r>
              <a:rPr lang="th-TH" sz="2400" dirty="0" smtClean="0">
                <a:solidFill>
                  <a:schemeClr val="bg1"/>
                </a:solidFill>
              </a:rPr>
              <a:t>พ.ศ. </a:t>
            </a:r>
            <a:r>
              <a:rPr lang="en-US" sz="2400" dirty="0" smtClean="0">
                <a:solidFill>
                  <a:schemeClr val="bg1"/>
                </a:solidFill>
              </a:rPr>
              <a:t>2554</a:t>
            </a:r>
            <a:r>
              <a:rPr lang="th-TH" sz="2400" dirty="0" smtClean="0">
                <a:solidFill>
                  <a:schemeClr val="bg1"/>
                </a:solidFill>
              </a:rPr>
              <a:t> ลงวันที่ </a:t>
            </a:r>
            <a:r>
              <a:rPr lang="en-US" sz="2400" dirty="0" smtClean="0">
                <a:solidFill>
                  <a:schemeClr val="bg1"/>
                </a:solidFill>
              </a:rPr>
              <a:t>20</a:t>
            </a:r>
            <a:r>
              <a:rPr lang="th-TH" sz="2400" dirty="0" smtClean="0">
                <a:solidFill>
                  <a:schemeClr val="bg1"/>
                </a:solidFill>
              </a:rPr>
              <a:t> ธันวาคม </a:t>
            </a:r>
            <a:r>
              <a:rPr lang="en-US" sz="2400" dirty="0" smtClean="0">
                <a:solidFill>
                  <a:schemeClr val="bg1"/>
                </a:solidFill>
              </a:rPr>
              <a:t>2554</a:t>
            </a:r>
            <a:endParaRPr lang="th-TH" sz="2400" dirty="0">
              <a:solidFill>
                <a:schemeClr val="bg1"/>
              </a:solidFill>
            </a:endParaRPr>
          </a:p>
        </p:txBody>
      </p:sp>
      <p:pic>
        <p:nvPicPr>
          <p:cNvPr id="1235972" name="Picture 15" descr="pacc_logo_b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388" y="361950"/>
            <a:ext cx="822325" cy="906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906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179513" y="2060848"/>
            <a:ext cx="8640960" cy="4032448"/>
          </a:xfrm>
          <a:solidFill>
            <a:schemeClr val="accent3"/>
          </a:solidFill>
        </p:spPr>
        <p:txBody>
          <a:bodyPr/>
          <a:lstStyle/>
          <a:p>
            <a:pPr algn="thaiDist">
              <a:buNone/>
            </a:pPr>
            <a:r>
              <a:rPr lang="th-TH" sz="2400" b="1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Tahoma" pitchFamily="34" charset="0"/>
                <a:cs typeface="Tahoma" pitchFamily="34" charset="0"/>
              </a:rPr>
              <a:t>		 </a:t>
            </a:r>
            <a:r>
              <a:rPr lang="th-TH" sz="20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ข้อ </a:t>
            </a:r>
            <a:r>
              <a:rPr lang="en-US" sz="20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3</a:t>
            </a:r>
            <a:r>
              <a:rPr lang="th-TH" sz="20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ให้เพิ่มความต่อไปนี้เป็นข้อ </a:t>
            </a:r>
            <a:r>
              <a:rPr lang="en-US" sz="20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10</a:t>
            </a:r>
            <a:r>
              <a:rPr lang="th-TH" sz="20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/</a:t>
            </a:r>
            <a:r>
              <a:rPr lang="en-US" sz="20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1</a:t>
            </a:r>
            <a:r>
              <a:rPr lang="th-TH" sz="20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ของประกาศคณะกรรมการป้องกันและปราบปรามการทุจริตแห่งชาติ เรื่อง กำหนดตำแหน่งผู้อำนวยการระดับต้นหรือเทียบเท่าขึ้นไปตามกฎหมายประกอบรัฐธรรมนูญว่าด้วยการป้องกันและปราบปรามการทุจริต พ.ศ. </a:t>
            </a:r>
            <a:r>
              <a:rPr lang="en-US" sz="20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2554</a:t>
            </a:r>
            <a:r>
              <a:rPr lang="th-TH" sz="20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    “ข้อ </a:t>
            </a:r>
            <a:r>
              <a:rPr lang="en-US" sz="20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10</a:t>
            </a:r>
            <a:r>
              <a:rPr lang="th-TH" sz="20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/</a:t>
            </a:r>
            <a:r>
              <a:rPr lang="en-US" sz="20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1</a:t>
            </a:r>
            <a:r>
              <a:rPr lang="th-TH" sz="20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นอกจากที่กำหนดไว้ในข้อ ๓ ตำแหน่งผู้อำนวยการระดับต้นหรือเทียบเท่าขึ้นไปของรัฐวิสาหกิจ หน่วยงานอื่นของรัฐ หน่วยงานที่ใช้อำนาจหรือได้รับมอบหมายให้ใช้อำนาจทางปกครองซึ่งเป็นผู้บริหารระดับสูง ได้แก่</a:t>
            </a:r>
          </a:p>
          <a:p>
            <a:pPr>
              <a:buNone/>
            </a:pPr>
            <a:r>
              <a:rPr lang="th-TH" sz="20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		(ก) ผู้ดำรงตำแหน่งตั้งแต่ผู้อำนวยการกอง ผู้ตรวจการ ผู้อำนวยการส่วนหรือหัวหน้ากองขึ้นไป</a:t>
            </a:r>
          </a:p>
          <a:p>
            <a:pPr>
              <a:buNone/>
            </a:pPr>
            <a:r>
              <a:rPr lang="th-TH" sz="20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		(ข) ตำแหน่งที่เรียกชื่ออย่างอื่นเทียบเท่าตำแหน่งที่กำหนดไว้ใน (ก)”</a:t>
            </a:r>
            <a:endParaRPr lang="th-TH" sz="20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235971" name="Text Box 3"/>
          <p:cNvSpPr txBox="1">
            <a:spLocks noChangeArrowheads="1"/>
          </p:cNvSpPr>
          <p:nvPr/>
        </p:nvSpPr>
        <p:spPr bwMode="auto">
          <a:xfrm>
            <a:off x="1187450" y="65832"/>
            <a:ext cx="7633022" cy="1938992"/>
          </a:xfrm>
          <a:prstGeom prst="rect">
            <a:avLst/>
          </a:prstGeom>
          <a:solidFill>
            <a:srgbClr val="0000FF"/>
          </a:solidFill>
          <a:ln w="9525" algn="ctr">
            <a:noFill/>
            <a:miter lim="800000"/>
            <a:headEnd/>
            <a:tailEnd/>
          </a:ln>
          <a:effectLst>
            <a:prstShdw prst="shdw17" dist="17961" dir="2700000">
              <a:schemeClr val="bg2">
                <a:alpha val="50000"/>
              </a:schemeClr>
            </a:prstShdw>
          </a:effectLst>
        </p:spPr>
        <p:txBody>
          <a:bodyPr wrap="square">
            <a:spAutoFit/>
          </a:bodyPr>
          <a:lstStyle/>
          <a:p>
            <a:pPr algn="thaiDist" eaLnBrk="1" hangingPunct="1">
              <a:spcBef>
                <a:spcPct val="50000"/>
              </a:spcBef>
            </a:pPr>
            <a:r>
              <a:rPr lang="th-TH" sz="2400" dirty="0" smtClean="0">
                <a:solidFill>
                  <a:schemeClr val="bg1"/>
                </a:solidFill>
              </a:rPr>
              <a:t>ประกาศคณะกรรมการ ป.ป.ช. เรื่อง กำหนดตำแหน่งผู้อำนวยการระดับต้นหรือเทียบเท่าขึ้นไป ตาม พ.ร.บ.บัญญัติ</a:t>
            </a:r>
            <a:r>
              <a:rPr lang="th-TH" sz="2400" dirty="0">
                <a:solidFill>
                  <a:schemeClr val="bg1"/>
                </a:solidFill>
              </a:rPr>
              <a:t>ประกอบรัฐธรรมนูญว่าด้วยการป้องกันและ</a:t>
            </a:r>
            <a:r>
              <a:rPr lang="th-TH" sz="2400" dirty="0" smtClean="0">
                <a:solidFill>
                  <a:schemeClr val="bg1"/>
                </a:solidFill>
              </a:rPr>
              <a:t>ปราบปรามการ</a:t>
            </a:r>
            <a:r>
              <a:rPr lang="th-TH" sz="2400" dirty="0">
                <a:solidFill>
                  <a:schemeClr val="bg1"/>
                </a:solidFill>
              </a:rPr>
              <a:t>ทุจริต </a:t>
            </a:r>
            <a:r>
              <a:rPr lang="th-TH" sz="2400" dirty="0" smtClean="0">
                <a:solidFill>
                  <a:schemeClr val="bg1"/>
                </a:solidFill>
              </a:rPr>
              <a:t>(ฉบับที่ </a:t>
            </a:r>
            <a:r>
              <a:rPr lang="en-US" sz="2400" dirty="0" smtClean="0">
                <a:solidFill>
                  <a:schemeClr val="bg1"/>
                </a:solidFill>
              </a:rPr>
              <a:t>2</a:t>
            </a:r>
            <a:r>
              <a:rPr lang="th-TH" sz="2400" dirty="0" smtClean="0">
                <a:solidFill>
                  <a:schemeClr val="bg1"/>
                </a:solidFill>
              </a:rPr>
              <a:t>)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th-TH" sz="2400" dirty="0" smtClean="0">
                <a:solidFill>
                  <a:schemeClr val="bg1"/>
                </a:solidFill>
              </a:rPr>
              <a:t>พ.ศ. </a:t>
            </a:r>
            <a:r>
              <a:rPr lang="en-US" sz="2400" dirty="0" smtClean="0">
                <a:solidFill>
                  <a:schemeClr val="bg1"/>
                </a:solidFill>
              </a:rPr>
              <a:t>2555</a:t>
            </a:r>
            <a:r>
              <a:rPr lang="th-TH" sz="2400" dirty="0" smtClean="0">
                <a:solidFill>
                  <a:schemeClr val="bg1"/>
                </a:solidFill>
              </a:rPr>
              <a:t> ลงวันที่ </a:t>
            </a:r>
            <a:r>
              <a:rPr lang="en-US" sz="2400" dirty="0" smtClean="0">
                <a:solidFill>
                  <a:schemeClr val="bg1"/>
                </a:solidFill>
              </a:rPr>
              <a:t>27</a:t>
            </a:r>
            <a:r>
              <a:rPr lang="th-TH" sz="2400" dirty="0" smtClean="0">
                <a:solidFill>
                  <a:schemeClr val="bg1"/>
                </a:solidFill>
              </a:rPr>
              <a:t> ธันวาคม </a:t>
            </a:r>
            <a:r>
              <a:rPr lang="en-US" sz="2400" dirty="0" smtClean="0">
                <a:solidFill>
                  <a:schemeClr val="bg1"/>
                </a:solidFill>
              </a:rPr>
              <a:t>2555</a:t>
            </a:r>
            <a:endParaRPr lang="th-TH" sz="2400" dirty="0">
              <a:solidFill>
                <a:schemeClr val="bg1"/>
              </a:solidFill>
            </a:endParaRPr>
          </a:p>
        </p:txBody>
      </p:sp>
      <p:pic>
        <p:nvPicPr>
          <p:cNvPr id="1235972" name="Picture 15" descr="pacc_logo_b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388" y="188640"/>
            <a:ext cx="822325" cy="906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38997" y="214290"/>
            <a:ext cx="8358246" cy="1287484"/>
          </a:xfrm>
          <a:solidFill>
            <a:schemeClr val="accent3">
              <a:lumMod val="95000"/>
            </a:schemeClr>
          </a:solidFill>
        </p:spPr>
        <p:txBody>
          <a:bodyPr/>
          <a:lstStyle/>
          <a:p>
            <a:pPr algn="ctr" eaLnBrk="1" hangingPunct="1"/>
            <a:r>
              <a:rPr lang="th-TH" sz="4800" b="1" dirty="0" smtClean="0">
                <a:solidFill>
                  <a:srgbClr val="FF9900"/>
                </a:solidFill>
                <a:cs typeface="EucrosiaUPC" pitchFamily="18" charset="-34"/>
              </a:rPr>
              <a:t/>
            </a:r>
            <a:br>
              <a:rPr lang="th-TH" sz="4800" b="1" dirty="0" smtClean="0">
                <a:solidFill>
                  <a:srgbClr val="FF9900"/>
                </a:solidFill>
                <a:cs typeface="EucrosiaUPC" pitchFamily="18" charset="-34"/>
              </a:rPr>
            </a:br>
            <a:r>
              <a:rPr lang="th-TH" sz="6000" b="1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โครงสร้างการทุจริต</a:t>
            </a:r>
            <a:r>
              <a:rPr lang="th-TH" b="1" dirty="0" smtClean="0">
                <a:solidFill>
                  <a:srgbClr val="FF9900"/>
                </a:solidFill>
                <a:cs typeface="EucrosiaUPC" pitchFamily="18" charset="-34"/>
              </a:rPr>
              <a:t/>
            </a:r>
            <a:br>
              <a:rPr lang="th-TH" b="1" dirty="0" smtClean="0">
                <a:solidFill>
                  <a:srgbClr val="FF9900"/>
                </a:solidFill>
                <a:cs typeface="EucrosiaUPC" pitchFamily="18" charset="-34"/>
              </a:rPr>
            </a:br>
            <a:endParaRPr lang="th-TH" b="1" dirty="0" smtClean="0">
              <a:solidFill>
                <a:srgbClr val="FF9900"/>
              </a:solidFill>
              <a:cs typeface="EucrosiaUPC" pitchFamily="18" charset="-34"/>
            </a:endParaRPr>
          </a:p>
        </p:txBody>
      </p:sp>
      <p:sp>
        <p:nvSpPr>
          <p:cNvPr id="10244" name="Text Box 4"/>
          <p:cNvSpPr txBox="1">
            <a:spLocks noChangeArrowheads="1"/>
          </p:cNvSpPr>
          <p:nvPr/>
        </p:nvSpPr>
        <p:spPr bwMode="auto">
          <a:xfrm>
            <a:off x="827088" y="3716338"/>
            <a:ext cx="12954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10245" name="_s1028"/>
          <p:cNvSpPr>
            <a:spLocks noChangeArrowheads="1" noTextEdit="1"/>
          </p:cNvSpPr>
          <p:nvPr/>
        </p:nvSpPr>
        <p:spPr bwMode="auto">
          <a:xfrm flipH="1">
            <a:off x="3635375" y="2928938"/>
            <a:ext cx="1922463" cy="404812"/>
          </a:xfrm>
          <a:prstGeom prst="leftRightArrow">
            <a:avLst>
              <a:gd name="adj1" fmla="val 50000"/>
              <a:gd name="adj2" fmla="val 94981"/>
            </a:avLst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0" bIns="0" anchor="ctr"/>
          <a:lstStyle/>
          <a:p>
            <a:endParaRPr lang="th-TH"/>
          </a:p>
        </p:txBody>
      </p:sp>
      <p:sp>
        <p:nvSpPr>
          <p:cNvPr id="10246" name="Text Box 6"/>
          <p:cNvSpPr txBox="1">
            <a:spLocks noChangeArrowheads="1"/>
          </p:cNvSpPr>
          <p:nvPr/>
        </p:nvSpPr>
        <p:spPr bwMode="auto">
          <a:xfrm>
            <a:off x="900113" y="2786063"/>
            <a:ext cx="2590800" cy="701675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th-TH" sz="4000" b="1">
                <a:solidFill>
                  <a:srgbClr val="000066"/>
                </a:solidFill>
                <a:latin typeface="TH SarabunPSK" pitchFamily="34" charset="-34"/>
                <a:cs typeface="TH SarabunPSK" pitchFamily="34" charset="-34"/>
              </a:rPr>
              <a:t>ภาคการเมือง</a:t>
            </a:r>
          </a:p>
        </p:txBody>
      </p:sp>
      <p:sp>
        <p:nvSpPr>
          <p:cNvPr id="10247" name="Text Box 7"/>
          <p:cNvSpPr txBox="1">
            <a:spLocks noChangeArrowheads="1"/>
          </p:cNvSpPr>
          <p:nvPr/>
        </p:nvSpPr>
        <p:spPr bwMode="auto">
          <a:xfrm>
            <a:off x="5724525" y="2786063"/>
            <a:ext cx="2725738" cy="701675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th-TH" sz="4000" b="1">
                <a:solidFill>
                  <a:srgbClr val="000066"/>
                </a:solidFill>
                <a:latin typeface="TH SarabunPSK" pitchFamily="34" charset="-34"/>
                <a:cs typeface="TH SarabunPSK" pitchFamily="34" charset="-34"/>
              </a:rPr>
              <a:t>ภาคธุรกิจ</a:t>
            </a:r>
          </a:p>
        </p:txBody>
      </p:sp>
      <p:sp>
        <p:nvSpPr>
          <p:cNvPr id="10248" name="Text Box 8"/>
          <p:cNvSpPr txBox="1">
            <a:spLocks noChangeArrowheads="1"/>
          </p:cNvSpPr>
          <p:nvPr/>
        </p:nvSpPr>
        <p:spPr bwMode="auto">
          <a:xfrm>
            <a:off x="1071563" y="5357813"/>
            <a:ext cx="2347912" cy="701675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th-TH" sz="4000" b="1">
                <a:solidFill>
                  <a:srgbClr val="000066"/>
                </a:solidFill>
                <a:latin typeface="TH SarabunPSK" pitchFamily="34" charset="-34"/>
                <a:cs typeface="TH SarabunPSK" pitchFamily="34" charset="-34"/>
              </a:rPr>
              <a:t>ภาคราชการ</a:t>
            </a:r>
          </a:p>
        </p:txBody>
      </p:sp>
      <p:sp>
        <p:nvSpPr>
          <p:cNvPr id="10249" name="Text Box 9"/>
          <p:cNvSpPr txBox="1">
            <a:spLocks noChangeArrowheads="1"/>
          </p:cNvSpPr>
          <p:nvPr/>
        </p:nvSpPr>
        <p:spPr bwMode="auto">
          <a:xfrm>
            <a:off x="5724525" y="5357813"/>
            <a:ext cx="2879725" cy="701675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th-TH" sz="4000" b="1">
                <a:solidFill>
                  <a:srgbClr val="000066"/>
                </a:solidFill>
                <a:latin typeface="TH SarabunPSK" pitchFamily="34" charset="-34"/>
                <a:cs typeface="TH SarabunPSK" pitchFamily="34" charset="-34"/>
              </a:rPr>
              <a:t>ค่านิยมของสังคม</a:t>
            </a:r>
          </a:p>
        </p:txBody>
      </p:sp>
      <p:sp>
        <p:nvSpPr>
          <p:cNvPr id="10250" name="AutoShape 10"/>
          <p:cNvSpPr>
            <a:spLocks noChangeArrowheads="1"/>
          </p:cNvSpPr>
          <p:nvPr/>
        </p:nvSpPr>
        <p:spPr bwMode="auto">
          <a:xfrm>
            <a:off x="2195513" y="3643313"/>
            <a:ext cx="431800" cy="1511300"/>
          </a:xfrm>
          <a:prstGeom prst="upDownArrow">
            <a:avLst>
              <a:gd name="adj1" fmla="val 50000"/>
              <a:gd name="adj2" fmla="val 70000"/>
            </a:avLst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251" name="AutoShape 11"/>
          <p:cNvSpPr>
            <a:spLocks noChangeArrowheads="1"/>
          </p:cNvSpPr>
          <p:nvPr/>
        </p:nvSpPr>
        <p:spPr bwMode="auto">
          <a:xfrm>
            <a:off x="6804025" y="3643313"/>
            <a:ext cx="431800" cy="1511300"/>
          </a:xfrm>
          <a:prstGeom prst="upDownArrow">
            <a:avLst>
              <a:gd name="adj1" fmla="val 50000"/>
              <a:gd name="adj2" fmla="val 70000"/>
            </a:avLst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252" name="_s1028"/>
          <p:cNvSpPr>
            <a:spLocks noChangeArrowheads="1" noTextEdit="1"/>
          </p:cNvSpPr>
          <p:nvPr/>
        </p:nvSpPr>
        <p:spPr bwMode="auto">
          <a:xfrm flipH="1">
            <a:off x="3635375" y="5429250"/>
            <a:ext cx="1922463" cy="404813"/>
          </a:xfrm>
          <a:prstGeom prst="leftRightArrow">
            <a:avLst>
              <a:gd name="adj1" fmla="val 50000"/>
              <a:gd name="adj2" fmla="val 94980"/>
            </a:avLst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0" bIns="0" anchor="ctr"/>
          <a:lstStyle/>
          <a:p>
            <a:endParaRPr lang="th-TH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4210" name="Picture 2" descr="pacc_logo_b"/>
          <p:cNvPicPr>
            <a:picLocks noChangeAspect="1" noChangeArrowheads="1"/>
          </p:cNvPicPr>
          <p:nvPr/>
        </p:nvPicPr>
        <p:blipFill>
          <a:blip r:embed="rId2" cstate="print">
            <a:lum bright="30000" contrast="50000"/>
          </a:blip>
          <a:srcRect/>
          <a:stretch>
            <a:fillRect/>
          </a:stretch>
        </p:blipFill>
        <p:spPr bwMode="auto">
          <a:xfrm>
            <a:off x="35496" y="116632"/>
            <a:ext cx="858837" cy="811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34211" name="Text Box 3">
            <a:hlinkClick r:id="rId3" action="ppaction://hlinksldjump"/>
          </p:cNvPr>
          <p:cNvSpPr txBox="1">
            <a:spLocks noChangeArrowheads="1"/>
          </p:cNvSpPr>
          <p:nvPr/>
        </p:nvSpPr>
        <p:spPr bwMode="auto">
          <a:xfrm>
            <a:off x="909815" y="99789"/>
            <a:ext cx="7992888" cy="1384995"/>
          </a:xfrm>
          <a:prstGeom prst="rect">
            <a:avLst/>
          </a:prstGeom>
          <a:solidFill>
            <a:srgbClr val="0000FF">
              <a:alpha val="80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 eaLnBrk="1" hangingPunct="1"/>
            <a:r>
              <a:rPr lang="th-TH" sz="2800" dirty="0" smtClean="0">
                <a:solidFill>
                  <a:srgbClr val="F8F8F8"/>
                </a:solidFill>
              </a:rPr>
              <a:t>กรณีที่ได้รับการแต่งตั้งหรือได้รับมอบหมาย      ให้รักษาราชการแทน หรือปฏิบัติหน้าที่ในตำแหน่งผู้อำนวยการระดับต้นหรือเทียบเท่าขึ้นไป</a:t>
            </a:r>
            <a:endParaRPr lang="th-TH" sz="2800" dirty="0">
              <a:solidFill>
                <a:srgbClr val="FFFF00"/>
              </a:solidFill>
            </a:endParaRPr>
          </a:p>
        </p:txBody>
      </p:sp>
      <p:sp>
        <p:nvSpPr>
          <p:cNvPr id="734212" name="Text Box 4"/>
          <p:cNvSpPr txBox="1">
            <a:spLocks noChangeArrowheads="1"/>
          </p:cNvSpPr>
          <p:nvPr/>
        </p:nvSpPr>
        <p:spPr bwMode="auto">
          <a:xfrm>
            <a:off x="323528" y="1628800"/>
            <a:ext cx="8496944" cy="4893647"/>
          </a:xfrm>
          <a:prstGeom prst="rect">
            <a:avLst/>
          </a:prstGeom>
          <a:solidFill>
            <a:schemeClr val="accent3"/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thaiDist"/>
            <a:r>
              <a:rPr lang="th-TH" sz="3200" dirty="0" smtClean="0">
                <a:solidFill>
                  <a:schemeClr val="tx2"/>
                </a:solidFill>
              </a:rPr>
              <a:t>      </a:t>
            </a:r>
            <a:r>
              <a:rPr lang="th-TH" sz="2000" dirty="0" smtClean="0">
                <a:solidFill>
                  <a:schemeClr val="tx2"/>
                </a:solidFill>
              </a:rPr>
              <a:t>คณะกรรมการ ป.ป.ช. ได้ตอบข้อหารือคณะกรรมการ ป.ป.ท. เรื่องตำแหน่งเจ้าหน้าที่ของรัฐ ตามประกาศคณะกรรมการ ป.ป.ช. เรื่อง กำหนดตำแหน่งผู้อำนวยการระดับต้นหรือเทียบเท่าขึ้นไปตามกฎหมายประกอบรัฐธรรมนูญว่าด้วยการป้องกันและปราบปรามการทุจริต พ.ศ. ๒๕๕๔ ว่า ในกรณีที่เจ้าหน้าที่ของรัฐ ที่ดำรงตำแหน่งต่ำกว่าผู้อำนวยการระดับต้นหรือเทียบเท่าขึ้นไปได้รับการแต่งตั้งหรือมอบหมายให้ปฏิบัติหน้าที่ในตำแหน่งผู้อำนวยการระดับต้นหรือเทียบเท่าขึ้นไป เช่น การรักษาราชการแทน หรือกรณีปลัดองค์กรปกครองส่วนท้องถิ่นในฐานะผู้ปฏิบัติหน้าที่ของผู้บริหารท้องถิ่นระหว่างที่ยังไม่มีผู้บริหารท้องถิ่น บุคคลดังกล่าวอยู่ในอำนาจหน้าที่คณะกรรมการ ป.ป.ท. หรือไม่นั้น คณะกรรมการ ป.ป.ช.พิจารณาแล้วเห็นว่า </a:t>
            </a:r>
            <a:r>
              <a:rPr lang="th-TH" sz="2000" u="sng" dirty="0" smtClean="0">
                <a:solidFill>
                  <a:schemeClr val="tx2"/>
                </a:solidFill>
              </a:rPr>
              <a:t>การพิจารณาว่าเจ้าหน้าที่ของรัฐผู้กระทำความผิดจะอยู่ในอำนาจของคณะกรรมการ ป.ป.ช.หรือคณะกรรมการ ป.ป.ท. นั้น จะต้องพิจารณาจากระดับตำแหน่งที่บุคคลดังกล่าวดำรงอยู่จริงมิใช่การใช้อำนาจในตำแหน่งหน้าที่ในขณะกระทำความผิดแต่อย่างใด </a:t>
            </a:r>
            <a:r>
              <a:rPr lang="th-TH" sz="2000" dirty="0" smtClean="0">
                <a:solidFill>
                  <a:schemeClr val="tx2"/>
                </a:solidFill>
              </a:rPr>
              <a:t>(หนังสือสำนักงาน ป.ป.ช. ที่ </a:t>
            </a:r>
            <a:r>
              <a:rPr lang="th-TH" sz="2000" dirty="0" err="1" smtClean="0">
                <a:solidFill>
                  <a:schemeClr val="tx2"/>
                </a:solidFill>
              </a:rPr>
              <a:t>ปช</a:t>
            </a:r>
            <a:r>
              <a:rPr lang="th-TH" sz="2000" dirty="0" smtClean="0">
                <a:solidFill>
                  <a:schemeClr val="tx2"/>
                </a:solidFill>
              </a:rPr>
              <a:t> ๐๐๒๘/๐๐๒๙ ลงวันที่ ๒๒ มีนาคม ๒๕๕๕)</a:t>
            </a:r>
            <a:endParaRPr lang="th-TH" sz="2000" u="sng" dirty="0" smtClean="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4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342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342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342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4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342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342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7342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4211" grpId="0" animBg="1"/>
      <p:bldP spid="734212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ตัวเชื่อมต่อตรง 3"/>
          <p:cNvCxnSpPr/>
          <p:nvPr/>
        </p:nvCxnSpPr>
        <p:spPr>
          <a:xfrm rot="5400000">
            <a:off x="4464843" y="3964785"/>
            <a:ext cx="357190" cy="0"/>
          </a:xfrm>
          <a:prstGeom prst="line">
            <a:avLst/>
          </a:prstGeom>
          <a:ln w="3810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ตัวเชื่อมต่อตรง 4"/>
          <p:cNvCxnSpPr/>
          <p:nvPr/>
        </p:nvCxnSpPr>
        <p:spPr>
          <a:xfrm>
            <a:off x="2357422" y="1285860"/>
            <a:ext cx="4500594" cy="0"/>
          </a:xfrm>
          <a:prstGeom prst="line">
            <a:avLst/>
          </a:prstGeom>
          <a:ln w="19050">
            <a:prstDash val="lgDashDot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ตัวเชื่อมต่อตรง 5"/>
          <p:cNvCxnSpPr/>
          <p:nvPr/>
        </p:nvCxnSpPr>
        <p:spPr>
          <a:xfrm>
            <a:off x="2000232" y="4357694"/>
            <a:ext cx="5143536" cy="0"/>
          </a:xfrm>
          <a:prstGeom prst="line">
            <a:avLst/>
          </a:prstGeom>
          <a:ln w="28575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ตัวเชื่อมต่อตรง 6"/>
          <p:cNvCxnSpPr/>
          <p:nvPr/>
        </p:nvCxnSpPr>
        <p:spPr>
          <a:xfrm rot="5400000">
            <a:off x="4000496" y="5143512"/>
            <a:ext cx="1285884" cy="0"/>
          </a:xfrm>
          <a:prstGeom prst="line">
            <a:avLst/>
          </a:prstGeom>
          <a:ln w="28575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ตัวเชื่อมต่อตรง 7"/>
          <p:cNvCxnSpPr/>
          <p:nvPr/>
        </p:nvCxnSpPr>
        <p:spPr>
          <a:xfrm rot="5400000">
            <a:off x="4464843" y="2893215"/>
            <a:ext cx="35719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ตัวเชื่อมต่อตรง 8"/>
          <p:cNvCxnSpPr/>
          <p:nvPr/>
        </p:nvCxnSpPr>
        <p:spPr>
          <a:xfrm rot="5400000">
            <a:off x="1214414" y="2071678"/>
            <a:ext cx="1285884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ตัวเชื่อมต่อตรง 9"/>
          <p:cNvCxnSpPr/>
          <p:nvPr/>
        </p:nvCxnSpPr>
        <p:spPr>
          <a:xfrm rot="5400000">
            <a:off x="6500826" y="2000240"/>
            <a:ext cx="142876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ชื่อเรื่อง 1"/>
          <p:cNvSpPr txBox="1">
            <a:spLocks/>
          </p:cNvSpPr>
          <p:nvPr/>
        </p:nvSpPr>
        <p:spPr bwMode="auto">
          <a:xfrm>
            <a:off x="250001" y="111652"/>
            <a:ext cx="8643998" cy="714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 Black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 Black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 Black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 Black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 Black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 Black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 Black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 Black" pitchFamily="34" charset="0"/>
              </a:defRPr>
            </a:lvl9pPr>
          </a:lstStyle>
          <a:p>
            <a:pPr algn="ctr"/>
            <a:r>
              <a:rPr lang="th-TH" kern="0" dirty="0" smtClean="0">
                <a:ln w="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H SarabunPSK" pitchFamily="34" charset="-34"/>
                <a:cs typeface="TH SarabunPSK" pitchFamily="34" charset="-34"/>
              </a:rPr>
              <a:t>โครงสร้างการแก้ไขปัญหาการทุจริตในภาครัฐ</a:t>
            </a:r>
            <a:endParaRPr lang="th-TH" kern="0" dirty="0">
              <a:ln w="0"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12" name="TextBox 3"/>
          <p:cNvSpPr txBox="1"/>
          <p:nvPr/>
        </p:nvSpPr>
        <p:spPr>
          <a:xfrm>
            <a:off x="2571736" y="2969840"/>
            <a:ext cx="4071966" cy="923330"/>
          </a:xfrm>
          <a:prstGeom prst="rect">
            <a:avLst/>
          </a:prstGeom>
          <a:solidFill>
            <a:srgbClr val="0000FF"/>
          </a:solidFill>
          <a:ln w="28575">
            <a:solidFill>
              <a:schemeClr val="tx2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th-TH" sz="2000" b="1" dirty="0" smtClean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ศูนย์อำนวยการต่อต้านการทุจริตแห่งชาติ </a:t>
            </a:r>
          </a:p>
          <a:p>
            <a:pPr algn="ctr"/>
            <a:r>
              <a:rPr lang="th-TH" sz="1800" b="1" dirty="0" smtClean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(</a:t>
            </a:r>
            <a:r>
              <a:rPr lang="th-TH" sz="1800" b="1" dirty="0" err="1" smtClean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ศอตช.</a:t>
            </a:r>
            <a:r>
              <a:rPr lang="th-TH" sz="1800" b="1" dirty="0" smtClean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)</a:t>
            </a:r>
          </a:p>
          <a:p>
            <a:pPr algn="ctr"/>
            <a:r>
              <a:rPr lang="th-TH" sz="1600" dirty="0" smtClean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(จัดตั้งตามคำสั่งสำนักนายกรัฐมนตรีที่ </a:t>
            </a:r>
            <a:r>
              <a:rPr lang="en-US" sz="1600" dirty="0" smtClean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226</a:t>
            </a:r>
            <a:r>
              <a:rPr lang="th-TH" sz="1600" dirty="0" smtClean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/</a:t>
            </a:r>
            <a:r>
              <a:rPr lang="en-US" sz="1600" dirty="0" smtClean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2557 </a:t>
            </a:r>
            <a:r>
              <a:rPr lang="th-TH" sz="1600" dirty="0" smtClean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ลง</a:t>
            </a:r>
            <a:r>
              <a:rPr lang="en-US" sz="1600" dirty="0" smtClean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 24 </a:t>
            </a:r>
            <a:r>
              <a:rPr lang="th-TH" sz="1600" dirty="0" smtClean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พ.ย.</a:t>
            </a:r>
            <a:r>
              <a:rPr lang="en-US" sz="1600" dirty="0" smtClean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2557</a:t>
            </a:r>
            <a:r>
              <a:rPr lang="th-TH" sz="1600" dirty="0" smtClean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)</a:t>
            </a:r>
            <a:endParaRPr lang="th-TH" sz="1600" dirty="0">
              <a:solidFill>
                <a:schemeClr val="bg1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13" name="TextBox 5"/>
          <p:cNvSpPr txBox="1"/>
          <p:nvPr/>
        </p:nvSpPr>
        <p:spPr>
          <a:xfrm>
            <a:off x="3286116" y="4057541"/>
            <a:ext cx="2786082" cy="800219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28575">
            <a:solidFill>
              <a:schemeClr val="accent1">
                <a:lumMod val="60000"/>
                <a:lumOff val="4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th-TH" sz="1600" b="1" dirty="0" smtClean="0">
                <a:latin typeface="TH SarabunPSK" pitchFamily="34" charset="-34"/>
                <a:cs typeface="TH SarabunPSK" pitchFamily="34" charset="-34"/>
              </a:rPr>
              <a:t>ศูนย์ปฏิบัติการต่อต้านการทุจริตกระทรวงฯ </a:t>
            </a:r>
          </a:p>
          <a:p>
            <a:pPr algn="ctr"/>
            <a:r>
              <a:rPr lang="th-TH" sz="1400" dirty="0" smtClean="0">
                <a:latin typeface="TH SarabunPSK" pitchFamily="34" charset="-34"/>
                <a:cs typeface="TH SarabunPSK" pitchFamily="34" charset="-34"/>
              </a:rPr>
              <a:t>(</a:t>
            </a:r>
            <a:r>
              <a:rPr lang="th-TH" sz="1600" b="1" dirty="0" err="1" smtClean="0">
                <a:latin typeface="TH SarabunPSK" pitchFamily="34" charset="-34"/>
                <a:cs typeface="TH SarabunPSK" pitchFamily="34" charset="-34"/>
              </a:rPr>
              <a:t>ศปท.</a:t>
            </a:r>
            <a:r>
              <a:rPr lang="en-US" sz="1600" b="1" dirty="0" smtClean="0">
                <a:latin typeface="TH SarabunPSK" pitchFamily="34" charset="-34"/>
                <a:cs typeface="TH SarabunPSK" pitchFamily="34" charset="-34"/>
              </a:rPr>
              <a:t>35 </a:t>
            </a:r>
            <a:r>
              <a:rPr lang="th-TH" sz="1600" b="1" dirty="0" smtClean="0">
                <a:latin typeface="TH SarabunPSK" pitchFamily="34" charset="-34"/>
                <a:cs typeface="TH SarabunPSK" pitchFamily="34" charset="-34"/>
              </a:rPr>
              <a:t>หน่วย)</a:t>
            </a:r>
          </a:p>
          <a:p>
            <a:pPr algn="ctr"/>
            <a:r>
              <a:rPr lang="th-TH" sz="1400" dirty="0" smtClean="0">
                <a:latin typeface="TH SarabunPSK" pitchFamily="34" charset="-34"/>
                <a:cs typeface="TH SarabunPSK" pitchFamily="34" charset="-34"/>
              </a:rPr>
              <a:t>(จัดตั้งตามมติ ครม. เมื่อ </a:t>
            </a:r>
            <a:r>
              <a:rPr lang="en-US" sz="1400" dirty="0" smtClean="0">
                <a:latin typeface="TH SarabunPSK" pitchFamily="34" charset="-34"/>
                <a:cs typeface="TH SarabunPSK" pitchFamily="34" charset="-34"/>
              </a:rPr>
              <a:t>24 </a:t>
            </a:r>
            <a:r>
              <a:rPr lang="th-TH" sz="1400" dirty="0" smtClean="0">
                <a:latin typeface="TH SarabunPSK" pitchFamily="34" charset="-34"/>
                <a:cs typeface="TH SarabunPSK" pitchFamily="34" charset="-34"/>
              </a:rPr>
              <a:t>ก.ค.</a:t>
            </a:r>
            <a:r>
              <a:rPr lang="en-US" sz="1400" dirty="0" smtClean="0">
                <a:latin typeface="TH SarabunPSK" pitchFamily="34" charset="-34"/>
                <a:cs typeface="TH SarabunPSK" pitchFamily="34" charset="-34"/>
              </a:rPr>
              <a:t>2555</a:t>
            </a:r>
            <a:r>
              <a:rPr lang="th-TH" sz="1400" dirty="0" smtClean="0">
                <a:latin typeface="TH SarabunPSK" pitchFamily="34" charset="-34"/>
                <a:cs typeface="TH SarabunPSK" pitchFamily="34" charset="-34"/>
              </a:rPr>
              <a:t>) </a:t>
            </a:r>
            <a:endParaRPr lang="th-TH" sz="1400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14" name="TextBox 6"/>
          <p:cNvSpPr txBox="1"/>
          <p:nvPr/>
        </p:nvSpPr>
        <p:spPr>
          <a:xfrm>
            <a:off x="642910" y="4110343"/>
            <a:ext cx="2000264" cy="461665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952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th-TH" sz="2400" b="1" dirty="0" smtClean="0">
                <a:latin typeface="TH SarabunPSK" pitchFamily="34" charset="-34"/>
                <a:cs typeface="TH SarabunPSK" pitchFamily="34" charset="-34"/>
              </a:rPr>
              <a:t>งานป้องกัน</a:t>
            </a:r>
            <a:endParaRPr lang="th-TH" sz="2400" b="1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15" name="TextBox 7"/>
          <p:cNvSpPr txBox="1"/>
          <p:nvPr/>
        </p:nvSpPr>
        <p:spPr>
          <a:xfrm>
            <a:off x="3643306" y="5039037"/>
            <a:ext cx="2000264" cy="461665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952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th-TH" sz="2400" b="1" dirty="0" smtClean="0">
                <a:latin typeface="TH SarabunPSK" pitchFamily="34" charset="-34"/>
                <a:cs typeface="TH SarabunPSK" pitchFamily="34" charset="-34"/>
              </a:rPr>
              <a:t>งานกิจการพิเศษ</a:t>
            </a:r>
            <a:endParaRPr lang="th-TH" sz="2400" b="1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16" name="TextBox 8"/>
          <p:cNvSpPr txBox="1"/>
          <p:nvPr/>
        </p:nvSpPr>
        <p:spPr>
          <a:xfrm>
            <a:off x="6858016" y="4110343"/>
            <a:ext cx="1785950" cy="461665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952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th-TH" sz="2400" b="1" dirty="0" smtClean="0">
                <a:latin typeface="TH SarabunPSK" pitchFamily="34" charset="-34"/>
                <a:cs typeface="TH SarabunPSK" pitchFamily="34" charset="-34"/>
              </a:rPr>
              <a:t>งานปราบปราม</a:t>
            </a:r>
            <a:endParaRPr lang="th-TH" sz="2400" b="1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17" name="TextBox 9"/>
          <p:cNvSpPr txBox="1"/>
          <p:nvPr/>
        </p:nvSpPr>
        <p:spPr>
          <a:xfrm>
            <a:off x="1071538" y="1071546"/>
            <a:ext cx="1500198" cy="461665"/>
          </a:xfrm>
          <a:prstGeom prst="rect">
            <a:avLst/>
          </a:prstGeom>
          <a:solidFill>
            <a:schemeClr val="accent5">
              <a:lumMod val="75000"/>
            </a:schemeClr>
          </a:solidFill>
          <a:ln w="28575">
            <a:solidFill>
              <a:schemeClr val="tx2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th-TH" sz="2400" b="1" dirty="0" smtClean="0">
                <a:latin typeface="TH SarabunPSK" pitchFamily="34" charset="-34"/>
                <a:cs typeface="TH SarabunPSK" pitchFamily="34" charset="-34"/>
              </a:rPr>
              <a:t>รัฐบาล</a:t>
            </a:r>
            <a:endParaRPr lang="th-TH" sz="2400" b="1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18" name="TextBox 10"/>
          <p:cNvSpPr txBox="1"/>
          <p:nvPr/>
        </p:nvSpPr>
        <p:spPr>
          <a:xfrm>
            <a:off x="6429388" y="1071546"/>
            <a:ext cx="1643074" cy="461665"/>
          </a:xfrm>
          <a:prstGeom prst="rect">
            <a:avLst/>
          </a:prstGeom>
          <a:solidFill>
            <a:srgbClr val="00B050"/>
          </a:solidFill>
          <a:ln w="28575">
            <a:solidFill>
              <a:schemeClr val="accent3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th-TH" sz="2400" b="1" dirty="0" err="1" smtClean="0">
                <a:latin typeface="TH SarabunPSK" pitchFamily="34" charset="-34"/>
                <a:cs typeface="TH SarabunPSK" pitchFamily="34" charset="-34"/>
              </a:rPr>
              <a:t>ค</a:t>
            </a:r>
            <a:r>
              <a:rPr lang="th-TH" sz="2400" b="1" dirty="0" err="1">
                <a:latin typeface="TH SarabunPSK" pitchFamily="34" charset="-34"/>
                <a:cs typeface="TH SarabunPSK" pitchFamily="34" charset="-34"/>
              </a:rPr>
              <a:t>ส</a:t>
            </a:r>
            <a:r>
              <a:rPr lang="th-TH" sz="2400" b="1" dirty="0" err="1" smtClean="0">
                <a:latin typeface="TH SarabunPSK" pitchFamily="34" charset="-34"/>
                <a:cs typeface="TH SarabunPSK" pitchFamily="34" charset="-34"/>
              </a:rPr>
              <a:t>ช.</a:t>
            </a:r>
            <a:endParaRPr lang="th-TH" sz="2400" b="1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19" name="TextBox 11"/>
          <p:cNvSpPr txBox="1"/>
          <p:nvPr/>
        </p:nvSpPr>
        <p:spPr>
          <a:xfrm>
            <a:off x="5500694" y="1857364"/>
            <a:ext cx="3357586" cy="615553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28575">
            <a:solidFill>
              <a:schemeClr val="accent3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th-TH" sz="1800" b="1" dirty="0" smtClean="0">
                <a:latin typeface="TH SarabunPSK" pitchFamily="34" charset="-34"/>
                <a:cs typeface="TH SarabunPSK" pitchFamily="34" charset="-34"/>
              </a:rPr>
              <a:t>คณะกรรมการต่อต้านการทุจริตแห่งชาติ</a:t>
            </a:r>
            <a:r>
              <a:rPr lang="th-TH" sz="1600" b="1" dirty="0" smtClean="0">
                <a:latin typeface="TH SarabunPSK" pitchFamily="34" charset="-34"/>
                <a:cs typeface="TH SarabunPSK" pitchFamily="34" charset="-34"/>
              </a:rPr>
              <a:t> (</a:t>
            </a:r>
            <a:r>
              <a:rPr lang="th-TH" sz="1600" b="1" dirty="0" err="1" smtClean="0">
                <a:latin typeface="TH SarabunPSK" pitchFamily="34" charset="-34"/>
                <a:cs typeface="TH SarabunPSK" pitchFamily="34" charset="-34"/>
              </a:rPr>
              <a:t>คตช.</a:t>
            </a:r>
            <a:r>
              <a:rPr lang="th-TH" sz="1600" b="1" dirty="0" smtClean="0">
                <a:latin typeface="TH SarabunPSK" pitchFamily="34" charset="-34"/>
                <a:cs typeface="TH SarabunPSK" pitchFamily="34" charset="-34"/>
              </a:rPr>
              <a:t>)</a:t>
            </a:r>
          </a:p>
          <a:p>
            <a:pPr algn="ctr"/>
            <a:r>
              <a:rPr lang="th-TH" sz="1600" dirty="0" smtClean="0">
                <a:latin typeface="TH SarabunPSK" pitchFamily="34" charset="-34"/>
                <a:cs typeface="TH SarabunPSK" pitchFamily="34" charset="-34"/>
              </a:rPr>
              <a:t>(จัดตั้งตามคำสั่ง </a:t>
            </a:r>
            <a:r>
              <a:rPr lang="th-TH" sz="1600" dirty="0" err="1" smtClean="0">
                <a:latin typeface="TH SarabunPSK" pitchFamily="34" charset="-34"/>
                <a:cs typeface="TH SarabunPSK" pitchFamily="34" charset="-34"/>
              </a:rPr>
              <a:t>คสช.</a:t>
            </a:r>
            <a:r>
              <a:rPr lang="th-TH" sz="1600" dirty="0" smtClean="0">
                <a:latin typeface="TH SarabunPSK" pitchFamily="34" charset="-34"/>
                <a:cs typeface="TH SarabunPSK" pitchFamily="34" charset="-34"/>
              </a:rPr>
              <a:t>ที่ </a:t>
            </a:r>
            <a:r>
              <a:rPr lang="en-US" sz="1600" dirty="0" smtClean="0">
                <a:latin typeface="TH SarabunPSK" pitchFamily="34" charset="-34"/>
                <a:cs typeface="TH SarabunPSK" pitchFamily="34" charset="-34"/>
              </a:rPr>
              <a:t>127</a:t>
            </a:r>
            <a:r>
              <a:rPr lang="th-TH" sz="1600" dirty="0" smtClean="0">
                <a:latin typeface="TH SarabunPSK" pitchFamily="34" charset="-34"/>
                <a:cs typeface="TH SarabunPSK" pitchFamily="34" charset="-34"/>
              </a:rPr>
              <a:t>/</a:t>
            </a:r>
            <a:r>
              <a:rPr lang="en-US" sz="1600" dirty="0" smtClean="0">
                <a:latin typeface="TH SarabunPSK" pitchFamily="34" charset="-34"/>
                <a:cs typeface="TH SarabunPSK" pitchFamily="34" charset="-34"/>
              </a:rPr>
              <a:t>2557 </a:t>
            </a:r>
            <a:r>
              <a:rPr lang="th-TH" sz="1600" dirty="0" smtClean="0">
                <a:latin typeface="TH SarabunPSK" pitchFamily="34" charset="-34"/>
                <a:cs typeface="TH SarabunPSK" pitchFamily="34" charset="-34"/>
              </a:rPr>
              <a:t>ลง </a:t>
            </a:r>
            <a:r>
              <a:rPr lang="en-US" sz="1600" dirty="0" smtClean="0">
                <a:latin typeface="TH SarabunPSK" pitchFamily="34" charset="-34"/>
                <a:cs typeface="TH SarabunPSK" pitchFamily="34" charset="-34"/>
              </a:rPr>
              <a:t>15 </a:t>
            </a:r>
            <a:r>
              <a:rPr lang="th-TH" sz="1600" dirty="0" smtClean="0">
                <a:latin typeface="TH SarabunPSK" pitchFamily="34" charset="-34"/>
                <a:cs typeface="TH SarabunPSK" pitchFamily="34" charset="-34"/>
              </a:rPr>
              <a:t>ธ.ค.</a:t>
            </a:r>
            <a:r>
              <a:rPr lang="en-US" sz="1600" dirty="0" smtClean="0">
                <a:latin typeface="TH SarabunPSK" pitchFamily="34" charset="-34"/>
                <a:cs typeface="TH SarabunPSK" pitchFamily="34" charset="-34"/>
              </a:rPr>
              <a:t>2557</a:t>
            </a:r>
            <a:r>
              <a:rPr lang="th-TH" sz="1600" dirty="0" smtClean="0">
                <a:latin typeface="TH SarabunPSK" pitchFamily="34" charset="-34"/>
                <a:cs typeface="TH SarabunPSK" pitchFamily="34" charset="-34"/>
              </a:rPr>
              <a:t>)</a:t>
            </a:r>
            <a:endParaRPr lang="th-TH" sz="1600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20" name="TextBox 12"/>
          <p:cNvSpPr txBox="1"/>
          <p:nvPr/>
        </p:nvSpPr>
        <p:spPr>
          <a:xfrm>
            <a:off x="214282" y="1857364"/>
            <a:ext cx="3429024" cy="615553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28575">
            <a:solidFill>
              <a:schemeClr val="tx2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th-TH" sz="1800" b="1" dirty="0" smtClean="0">
                <a:latin typeface="TH SarabunPSK" pitchFamily="34" charset="-34"/>
                <a:cs typeface="TH SarabunPSK" pitchFamily="34" charset="-34"/>
              </a:rPr>
              <a:t>คณะกรรมการขับเคลื่อนยุทธศาสตร์ชาติฯ ภาครัฐ</a:t>
            </a:r>
          </a:p>
          <a:p>
            <a:pPr algn="ctr"/>
            <a:r>
              <a:rPr lang="th-TH" sz="1600" dirty="0" smtClean="0">
                <a:latin typeface="TH SarabunPSK" pitchFamily="34" charset="-34"/>
                <a:cs typeface="TH SarabunPSK" pitchFamily="34" charset="-34"/>
              </a:rPr>
              <a:t>(แต่งตั้งตามมติ ครม.</a:t>
            </a:r>
            <a:r>
              <a:rPr lang="en-US" sz="1600" dirty="0" smtClean="0">
                <a:latin typeface="TH SarabunPSK" pitchFamily="34" charset="-34"/>
                <a:cs typeface="TH SarabunPSK" pitchFamily="34" charset="-34"/>
              </a:rPr>
              <a:t>18 </a:t>
            </a:r>
            <a:r>
              <a:rPr lang="th-TH" sz="1600" dirty="0" smtClean="0">
                <a:latin typeface="TH SarabunPSK" pitchFamily="34" charset="-34"/>
                <a:cs typeface="TH SarabunPSK" pitchFamily="34" charset="-34"/>
              </a:rPr>
              <a:t>พ.ย.</a:t>
            </a:r>
            <a:r>
              <a:rPr lang="en-US" sz="1600" dirty="0" smtClean="0">
                <a:latin typeface="TH SarabunPSK" pitchFamily="34" charset="-34"/>
                <a:cs typeface="TH SarabunPSK" pitchFamily="34" charset="-34"/>
              </a:rPr>
              <a:t>2557</a:t>
            </a:r>
            <a:r>
              <a:rPr lang="th-TH" sz="1600" dirty="0" smtClean="0">
                <a:latin typeface="TH SarabunPSK" pitchFamily="34" charset="-34"/>
                <a:cs typeface="TH SarabunPSK" pitchFamily="34" charset="-34"/>
              </a:rPr>
              <a:t>)</a:t>
            </a:r>
            <a:endParaRPr lang="th-TH" sz="1600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21" name="TextBox 13"/>
          <p:cNvSpPr txBox="1"/>
          <p:nvPr/>
        </p:nvSpPr>
        <p:spPr>
          <a:xfrm>
            <a:off x="6357950" y="4598267"/>
            <a:ext cx="2643206" cy="206210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solidFill>
              <a:schemeClr val="tx1"/>
            </a:solidFill>
            <a:prstDash val="sys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th-TH" sz="1600" b="1" u="sng" dirty="0" smtClean="0">
                <a:latin typeface="TH SarabunPSK" pitchFamily="34" charset="-34"/>
                <a:cs typeface="TH SarabunPSK" pitchFamily="34" charset="-34"/>
              </a:rPr>
              <a:t>ภารกิจ</a:t>
            </a:r>
            <a:r>
              <a:rPr lang="th-TH" sz="1600" dirty="0" smtClean="0">
                <a:latin typeface="TH SarabunPSK" pitchFamily="34" charset="-34"/>
                <a:cs typeface="TH SarabunPSK" pitchFamily="34" charset="-34"/>
              </a:rPr>
              <a:t> </a:t>
            </a:r>
            <a:r>
              <a:rPr lang="en-US" sz="1600" dirty="0" smtClean="0">
                <a:latin typeface="TH SarabunPSK" pitchFamily="34" charset="-34"/>
                <a:cs typeface="TH SarabunPSK" pitchFamily="34" charset="-34"/>
              </a:rPr>
              <a:t>:  </a:t>
            </a:r>
            <a:r>
              <a:rPr lang="th-TH" sz="1600" dirty="0" smtClean="0">
                <a:latin typeface="TH SarabunPSK" pitchFamily="34" charset="-34"/>
                <a:cs typeface="TH SarabunPSK" pitchFamily="34" charset="-34"/>
              </a:rPr>
              <a:t>รับสำเนาเรื่องร้องเรียนจาก </a:t>
            </a:r>
            <a:r>
              <a:rPr lang="th-TH" sz="1600" dirty="0" err="1" smtClean="0">
                <a:latin typeface="TH SarabunPSK" pitchFamily="34" charset="-34"/>
                <a:cs typeface="TH SarabunPSK" pitchFamily="34" charset="-34"/>
              </a:rPr>
              <a:t>ศอตช.</a:t>
            </a:r>
            <a:r>
              <a:rPr lang="th-TH" sz="1600" dirty="0" smtClean="0">
                <a:latin typeface="TH SarabunPSK" pitchFamily="34" charset="-34"/>
                <a:cs typeface="TH SarabunPSK" pitchFamily="34" charset="-34"/>
              </a:rPr>
              <a:t> /ประสาน หน.ส่วนราชการในสังกัดดำเนินการตามคำสั่ง </a:t>
            </a:r>
            <a:r>
              <a:rPr lang="th-TH" sz="1600" dirty="0" err="1" smtClean="0">
                <a:latin typeface="TH SarabunPSK" pitchFamily="34" charset="-34"/>
                <a:cs typeface="TH SarabunPSK" pitchFamily="34" charset="-34"/>
              </a:rPr>
              <a:t>คสช.</a:t>
            </a:r>
            <a:r>
              <a:rPr lang="th-TH" sz="1600" dirty="0" smtClean="0">
                <a:latin typeface="TH SarabunPSK" pitchFamily="34" charset="-34"/>
                <a:cs typeface="TH SarabunPSK" pitchFamily="34" charset="-34"/>
              </a:rPr>
              <a:t>ที่ </a:t>
            </a:r>
            <a:r>
              <a:rPr lang="en-US" sz="1600" dirty="0" smtClean="0">
                <a:latin typeface="TH SarabunPSK" pitchFamily="34" charset="-34"/>
                <a:cs typeface="TH SarabunPSK" pitchFamily="34" charset="-34"/>
              </a:rPr>
              <a:t>69</a:t>
            </a:r>
            <a:r>
              <a:rPr lang="th-TH" sz="1600" dirty="0" smtClean="0">
                <a:latin typeface="TH SarabunPSK" pitchFamily="34" charset="-34"/>
                <a:cs typeface="TH SarabunPSK" pitchFamily="34" charset="-34"/>
              </a:rPr>
              <a:t>/</a:t>
            </a:r>
            <a:r>
              <a:rPr lang="en-US" sz="1600" dirty="0" smtClean="0">
                <a:latin typeface="TH SarabunPSK" pitchFamily="34" charset="-34"/>
                <a:cs typeface="TH SarabunPSK" pitchFamily="34" charset="-34"/>
              </a:rPr>
              <a:t>2557 </a:t>
            </a:r>
            <a:r>
              <a:rPr lang="th-TH" sz="1600" dirty="0" smtClean="0">
                <a:latin typeface="TH SarabunPSK" pitchFamily="34" charset="-34"/>
                <a:cs typeface="TH SarabunPSK" pitchFamily="34" charset="-34"/>
              </a:rPr>
              <a:t>ลง </a:t>
            </a:r>
            <a:r>
              <a:rPr lang="en-US" sz="1600" dirty="0" smtClean="0">
                <a:latin typeface="TH SarabunPSK" pitchFamily="34" charset="-34"/>
                <a:cs typeface="TH SarabunPSK" pitchFamily="34" charset="-34"/>
              </a:rPr>
              <a:t>18 </a:t>
            </a:r>
            <a:r>
              <a:rPr lang="th-TH" sz="1600" dirty="0" smtClean="0">
                <a:latin typeface="TH SarabunPSK" pitchFamily="34" charset="-34"/>
                <a:cs typeface="TH SarabunPSK" pitchFamily="34" charset="-34"/>
              </a:rPr>
              <a:t>มิ.ย.</a:t>
            </a:r>
            <a:r>
              <a:rPr lang="en-US" sz="1600" dirty="0" smtClean="0">
                <a:latin typeface="TH SarabunPSK" pitchFamily="34" charset="-34"/>
                <a:cs typeface="TH SarabunPSK" pitchFamily="34" charset="-34"/>
              </a:rPr>
              <a:t>2557 </a:t>
            </a:r>
            <a:r>
              <a:rPr lang="th-TH" sz="1600" dirty="0" smtClean="0">
                <a:latin typeface="TH SarabunPSK" pitchFamily="34" charset="-34"/>
                <a:cs typeface="TH SarabunPSK" pitchFamily="34" charset="-34"/>
              </a:rPr>
              <a:t>รายงานผลกลับ </a:t>
            </a:r>
            <a:r>
              <a:rPr lang="th-TH" sz="1600" dirty="0" err="1" smtClean="0">
                <a:latin typeface="TH SarabunPSK" pitchFamily="34" charset="-34"/>
                <a:cs typeface="TH SarabunPSK" pitchFamily="34" charset="-34"/>
              </a:rPr>
              <a:t>ศอตช.</a:t>
            </a:r>
            <a:r>
              <a:rPr lang="en-US" sz="1600" dirty="0" smtClean="0">
                <a:latin typeface="TH SarabunPSK" pitchFamily="34" charset="-34"/>
                <a:cs typeface="TH SarabunPSK" pitchFamily="34" charset="-34"/>
              </a:rPr>
              <a:t> </a:t>
            </a:r>
          </a:p>
          <a:p>
            <a:r>
              <a:rPr lang="th-TH" sz="1600" b="1" u="sng" dirty="0" smtClean="0">
                <a:latin typeface="TH SarabunPSK" pitchFamily="34" charset="-34"/>
                <a:cs typeface="TH SarabunPSK" pitchFamily="34" charset="-34"/>
              </a:rPr>
              <a:t>เป้าหมาย</a:t>
            </a:r>
            <a:r>
              <a:rPr lang="th-TH" sz="1600" dirty="0" smtClean="0">
                <a:latin typeface="TH SarabunPSK" pitchFamily="34" charset="-34"/>
                <a:cs typeface="TH SarabunPSK" pitchFamily="34" charset="-34"/>
              </a:rPr>
              <a:t> </a:t>
            </a:r>
            <a:r>
              <a:rPr lang="en-US" sz="1600" dirty="0" smtClean="0">
                <a:latin typeface="TH SarabunPSK" pitchFamily="34" charset="-34"/>
                <a:cs typeface="TH SarabunPSK" pitchFamily="34" charset="-34"/>
              </a:rPr>
              <a:t>:</a:t>
            </a:r>
            <a:endParaRPr lang="th-TH" sz="1600" dirty="0" smtClean="0">
              <a:latin typeface="TH SarabunPSK" pitchFamily="34" charset="-34"/>
              <a:cs typeface="TH SarabunPSK" pitchFamily="34" charset="-34"/>
            </a:endParaRPr>
          </a:p>
          <a:p>
            <a:pPr marL="342900" indent="-342900"/>
            <a:r>
              <a:rPr lang="th-TH" sz="1600" dirty="0" smtClean="0">
                <a:latin typeface="TH SarabunPSK" pitchFamily="34" charset="-34"/>
                <a:cs typeface="TH SarabunPSK" pitchFamily="34" charset="-34"/>
              </a:rPr>
              <a:t>     แจ้งปลัด/รองปลัดกระทรวงเพื่อรับทราบ </a:t>
            </a:r>
          </a:p>
          <a:p>
            <a:pPr marL="342900" indent="-342900"/>
            <a:r>
              <a:rPr lang="th-TH" sz="1600" dirty="0" smtClean="0">
                <a:latin typeface="TH SarabunPSK" pitchFamily="34" charset="-34"/>
                <a:cs typeface="TH SarabunPSK" pitchFamily="34" charset="-34"/>
              </a:rPr>
              <a:t>และใช้บังคับใช้มาตรการทางปกครอง / วินัย </a:t>
            </a:r>
          </a:p>
          <a:p>
            <a:pPr marL="342900" indent="-342900"/>
            <a:r>
              <a:rPr lang="th-TH" sz="1600" dirty="0" smtClean="0">
                <a:latin typeface="TH SarabunPSK" pitchFamily="34" charset="-34"/>
                <a:cs typeface="TH SarabunPSK" pitchFamily="34" charset="-34"/>
              </a:rPr>
              <a:t>อย่างรวดเร็ว </a:t>
            </a:r>
            <a:endParaRPr lang="th-TH" sz="1600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22" name="TextBox 14"/>
          <p:cNvSpPr txBox="1"/>
          <p:nvPr/>
        </p:nvSpPr>
        <p:spPr>
          <a:xfrm>
            <a:off x="285720" y="4610409"/>
            <a:ext cx="2571768" cy="206210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solidFill>
              <a:schemeClr val="tx1"/>
            </a:solidFill>
            <a:prstDash val="sys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th-TH" sz="1600" b="1" u="sng" dirty="0" smtClean="0">
                <a:latin typeface="TH SarabunPSK" pitchFamily="34" charset="-34"/>
                <a:cs typeface="TH SarabunPSK" pitchFamily="34" charset="-34"/>
              </a:rPr>
              <a:t>ภารกิจ </a:t>
            </a:r>
            <a:r>
              <a:rPr lang="en-US" sz="1600" dirty="0" smtClean="0">
                <a:latin typeface="TH SarabunPSK" pitchFamily="34" charset="-34"/>
                <a:cs typeface="TH SarabunPSK" pitchFamily="34" charset="-34"/>
              </a:rPr>
              <a:t>: </a:t>
            </a:r>
            <a:r>
              <a:rPr lang="th-TH" sz="1600" dirty="0" err="1" smtClean="0">
                <a:latin typeface="TH SarabunPSK" pitchFamily="34" charset="-34"/>
                <a:cs typeface="TH SarabunPSK" pitchFamily="34" charset="-34"/>
              </a:rPr>
              <a:t>บูรณา</a:t>
            </a:r>
            <a:r>
              <a:rPr lang="th-TH" sz="1600" dirty="0" smtClean="0">
                <a:latin typeface="TH SarabunPSK" pitchFamily="34" charset="-34"/>
                <a:cs typeface="TH SarabunPSK" pitchFamily="34" charset="-34"/>
              </a:rPr>
              <a:t>การกลไกการขับเคลื่อนงานด้านการป้องกันการทุจริตประพฤติมิชอบ</a:t>
            </a:r>
          </a:p>
          <a:p>
            <a:r>
              <a:rPr lang="th-TH" sz="1600" b="1" u="sng" dirty="0" smtClean="0">
                <a:latin typeface="TH SarabunPSK" pitchFamily="34" charset="-34"/>
                <a:cs typeface="TH SarabunPSK" pitchFamily="34" charset="-34"/>
              </a:rPr>
              <a:t>เป้าหมาย</a:t>
            </a:r>
            <a:r>
              <a:rPr lang="th-TH" sz="1600" dirty="0" smtClean="0">
                <a:latin typeface="TH SarabunPSK" pitchFamily="34" charset="-34"/>
                <a:cs typeface="TH SarabunPSK" pitchFamily="34" charset="-34"/>
              </a:rPr>
              <a:t> </a:t>
            </a:r>
            <a:r>
              <a:rPr lang="en-US" sz="1600" dirty="0" smtClean="0">
                <a:latin typeface="TH SarabunPSK" pitchFamily="34" charset="-34"/>
                <a:cs typeface="TH SarabunPSK" pitchFamily="34" charset="-34"/>
              </a:rPr>
              <a:t>: </a:t>
            </a:r>
          </a:p>
          <a:p>
            <a:pPr marL="342900" indent="-342900">
              <a:buAutoNum type="arabicPeriod"/>
            </a:pPr>
            <a:r>
              <a:rPr lang="th-TH" sz="1600" dirty="0" smtClean="0">
                <a:latin typeface="TH SarabunPSK" pitchFamily="34" charset="-34"/>
                <a:cs typeface="TH SarabunPSK" pitchFamily="34" charset="-34"/>
              </a:rPr>
              <a:t>ขับเคลื่อนนโยบายจากส่วนกลางสู่การปฏิบัติระดับพื้นที่/หน่วย</a:t>
            </a:r>
          </a:p>
          <a:p>
            <a:pPr marL="342900" indent="-342900">
              <a:buAutoNum type="arabicPeriod"/>
            </a:pPr>
            <a:r>
              <a:rPr lang="th-TH" sz="1600" dirty="0" smtClean="0">
                <a:latin typeface="TH SarabunPSK" pitchFamily="34" charset="-34"/>
                <a:cs typeface="TH SarabunPSK" pitchFamily="34" charset="-34"/>
              </a:rPr>
              <a:t>บูรณาการกลไกการปฏิบัติในภาพรวม</a:t>
            </a:r>
          </a:p>
          <a:p>
            <a:pPr marL="342900" indent="-342900">
              <a:buAutoNum type="arabicPeriod"/>
            </a:pPr>
            <a:r>
              <a:rPr lang="th-TH" sz="1600" dirty="0" smtClean="0">
                <a:latin typeface="TH SarabunPSK" pitchFamily="34" charset="-34"/>
                <a:cs typeface="TH SarabunPSK" pitchFamily="34" charset="-34"/>
              </a:rPr>
              <a:t>ติดตามผลการดำเนินงานและเร่งรัด ผลการเบิกจ่าย (งบบูรณาการ)</a:t>
            </a:r>
            <a:endParaRPr lang="th-TH" sz="1600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23" name="TextBox 15"/>
          <p:cNvSpPr txBox="1"/>
          <p:nvPr/>
        </p:nvSpPr>
        <p:spPr>
          <a:xfrm>
            <a:off x="3286116" y="5566492"/>
            <a:ext cx="2786082" cy="107721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solidFill>
              <a:schemeClr val="tx1"/>
            </a:solidFill>
            <a:prstDash val="sys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th-TH" sz="1600" b="1" u="sng" dirty="0" smtClean="0">
                <a:latin typeface="TH SarabunPSK" pitchFamily="34" charset="-34"/>
                <a:cs typeface="TH SarabunPSK" pitchFamily="34" charset="-34"/>
              </a:rPr>
              <a:t>ภารกิจ </a:t>
            </a:r>
            <a:r>
              <a:rPr lang="en-US" sz="1600" dirty="0" smtClean="0">
                <a:latin typeface="TH SarabunPSK" pitchFamily="34" charset="-34"/>
                <a:cs typeface="TH SarabunPSK" pitchFamily="34" charset="-34"/>
              </a:rPr>
              <a:t>:  </a:t>
            </a:r>
            <a:r>
              <a:rPr lang="th-TH" sz="1600" dirty="0" smtClean="0">
                <a:latin typeface="TH SarabunPSK" pitchFamily="34" charset="-34"/>
                <a:cs typeface="TH SarabunPSK" pitchFamily="34" charset="-34"/>
              </a:rPr>
              <a:t>สนับสนุนการดำเนินงานตามนโยบายหรือข้อสั่งการของรัฐบาล และ </a:t>
            </a:r>
            <a:r>
              <a:rPr lang="th-TH" sz="1600" dirty="0" err="1" smtClean="0">
                <a:latin typeface="TH SarabunPSK" pitchFamily="34" charset="-34"/>
                <a:cs typeface="TH SarabunPSK" pitchFamily="34" charset="-34"/>
              </a:rPr>
              <a:t>คสช.</a:t>
            </a:r>
            <a:r>
              <a:rPr lang="th-TH" sz="1600" dirty="0" smtClean="0">
                <a:latin typeface="TH SarabunPSK" pitchFamily="34" charset="-34"/>
                <a:cs typeface="TH SarabunPSK" pitchFamily="34" charset="-34"/>
              </a:rPr>
              <a:t> ให้เกิดผลสัมฤทธิ์อย่างมีประสิทธิภาพโดยเร็ว เช่น </a:t>
            </a:r>
          </a:p>
          <a:p>
            <a:r>
              <a:rPr lang="th-TH" sz="1600" dirty="0" smtClean="0">
                <a:latin typeface="TH SarabunPSK" pitchFamily="34" charset="-34"/>
                <a:cs typeface="TH SarabunPSK" pitchFamily="34" charset="-34"/>
              </a:rPr>
              <a:t>     - ผลักดัน พ.ร.บ.การอำนวยความสะดวกฯ</a:t>
            </a:r>
            <a:endParaRPr lang="th-TH" sz="1600" b="1" dirty="0">
              <a:latin typeface="TH SarabunPSK" pitchFamily="34" charset="-34"/>
              <a:cs typeface="TH SarabunPSK" pitchFamily="34" charset="-34"/>
            </a:endParaRPr>
          </a:p>
        </p:txBody>
      </p:sp>
      <p:cxnSp>
        <p:nvCxnSpPr>
          <p:cNvPr id="24" name="ตัวเชื่อมต่อตรง 23"/>
          <p:cNvCxnSpPr/>
          <p:nvPr/>
        </p:nvCxnSpPr>
        <p:spPr>
          <a:xfrm>
            <a:off x="1857356" y="2714620"/>
            <a:ext cx="535785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36"/>
          <p:cNvSpPr txBox="1"/>
          <p:nvPr/>
        </p:nvSpPr>
        <p:spPr>
          <a:xfrm>
            <a:off x="3143240" y="928670"/>
            <a:ext cx="2857520" cy="830997"/>
          </a:xfrm>
          <a:prstGeom prst="rect">
            <a:avLst/>
          </a:prstGeom>
          <a:solidFill>
            <a:srgbClr val="FFFFFF"/>
          </a:solidFill>
          <a:ln w="9525">
            <a:solidFill>
              <a:schemeClr val="tx2"/>
            </a:solidFill>
            <a:prstDash val="sys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th-TH" sz="1600" dirty="0" smtClean="0">
                <a:latin typeface="TH SarabunPSK" pitchFamily="34" charset="-34"/>
                <a:cs typeface="TH SarabunPSK" pitchFamily="34" charset="-34"/>
              </a:rPr>
              <a:t>คำแถลงนโยบาย ครม.ต่อ สนช..(</a:t>
            </a:r>
            <a:r>
              <a:rPr lang="en-US" sz="1600" dirty="0" smtClean="0">
                <a:latin typeface="TH SarabunPSK" pitchFamily="34" charset="-34"/>
                <a:cs typeface="TH SarabunPSK" pitchFamily="34" charset="-34"/>
              </a:rPr>
              <a:t>12 </a:t>
            </a:r>
            <a:r>
              <a:rPr lang="th-TH" sz="1600" dirty="0" smtClean="0">
                <a:latin typeface="TH SarabunPSK" pitchFamily="34" charset="-34"/>
                <a:cs typeface="TH SarabunPSK" pitchFamily="34" charset="-34"/>
              </a:rPr>
              <a:t>ก.ย.</a:t>
            </a:r>
            <a:r>
              <a:rPr lang="en-US" sz="1600" dirty="0" smtClean="0">
                <a:latin typeface="TH SarabunPSK" pitchFamily="34" charset="-34"/>
                <a:cs typeface="TH SarabunPSK" pitchFamily="34" charset="-34"/>
              </a:rPr>
              <a:t>2557</a:t>
            </a:r>
            <a:r>
              <a:rPr lang="th-TH" sz="1600" dirty="0" smtClean="0">
                <a:latin typeface="TH SarabunPSK" pitchFamily="34" charset="-34"/>
                <a:cs typeface="TH SarabunPSK" pitchFamily="34" charset="-34"/>
              </a:rPr>
              <a:t>)</a:t>
            </a:r>
          </a:p>
          <a:p>
            <a:pPr algn="ctr"/>
            <a:r>
              <a:rPr lang="th-TH" sz="1600" dirty="0" smtClean="0">
                <a:latin typeface="TH SarabunPSK" pitchFamily="34" charset="-34"/>
                <a:cs typeface="TH SarabunPSK" pitchFamily="34" charset="-34"/>
              </a:rPr>
              <a:t>ยุทธศาสตร์ชาติว่าด้วยการป้องกันและปราบปรามการทุจริต ระยะที่ </a:t>
            </a:r>
            <a:r>
              <a:rPr lang="en-US" sz="1600" dirty="0" smtClean="0">
                <a:latin typeface="TH SarabunPSK" pitchFamily="34" charset="-34"/>
                <a:cs typeface="TH SarabunPSK" pitchFamily="34" charset="-34"/>
              </a:rPr>
              <a:t>2 </a:t>
            </a:r>
            <a:r>
              <a:rPr lang="th-TH" sz="1600" dirty="0" smtClean="0">
                <a:latin typeface="TH SarabunPSK" pitchFamily="34" charset="-34"/>
                <a:cs typeface="TH SarabunPSK" pitchFamily="34" charset="-34"/>
              </a:rPr>
              <a:t>(</a:t>
            </a:r>
            <a:r>
              <a:rPr lang="en-US" sz="1600" dirty="0" smtClean="0">
                <a:latin typeface="TH SarabunPSK" pitchFamily="34" charset="-34"/>
                <a:cs typeface="TH SarabunPSK" pitchFamily="34" charset="-34"/>
              </a:rPr>
              <a:t>2556-2560</a:t>
            </a:r>
            <a:r>
              <a:rPr lang="th-TH" sz="1600" dirty="0" smtClean="0">
                <a:latin typeface="TH SarabunPSK" pitchFamily="34" charset="-34"/>
                <a:cs typeface="TH SarabunPSK" pitchFamily="34" charset="-34"/>
              </a:rPr>
              <a:t>)</a:t>
            </a:r>
          </a:p>
        </p:txBody>
      </p:sp>
      <p:pic>
        <p:nvPicPr>
          <p:cNvPr id="26" name="Picture 4" descr="PACC"/>
          <p:cNvPicPr/>
          <p:nvPr/>
        </p:nvPicPr>
        <p:blipFill>
          <a:blip r:embed="rId2" cstate="print"/>
          <a:stretch>
            <a:fillRect/>
          </a:stretch>
        </p:blipFill>
        <p:spPr bwMode="auto">
          <a:xfrm>
            <a:off x="7959534" y="530022"/>
            <a:ext cx="1056612" cy="1071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2709798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43" name="Text Box 3"/>
          <p:cNvSpPr txBox="1">
            <a:spLocks noChangeArrowheads="1"/>
          </p:cNvSpPr>
          <p:nvPr/>
        </p:nvSpPr>
        <p:spPr bwMode="auto">
          <a:xfrm>
            <a:off x="1" y="1"/>
            <a:ext cx="9144000" cy="738664"/>
          </a:xfrm>
          <a:prstGeom prst="rect">
            <a:avLst/>
          </a:prstGeom>
          <a:solidFill>
            <a:srgbClr val="0000FF">
              <a:alpha val="79999"/>
            </a:srgb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/>
            <a:r>
              <a:rPr lang="th-TH" sz="1400" dirty="0" smtClean="0">
                <a:solidFill>
                  <a:schemeClr val="bg1"/>
                </a:solidFill>
              </a:rPr>
              <a:t>คำสั่งสำนักนายกรัฐมนตรี ที่ ๒๒๖/๒๕๕๗ </a:t>
            </a:r>
            <a:r>
              <a:rPr lang="th-TH" sz="1400" dirty="0" err="1" smtClean="0">
                <a:solidFill>
                  <a:schemeClr val="bg1"/>
                </a:solidFill>
              </a:rPr>
              <a:t>ลว.</a:t>
            </a:r>
            <a:r>
              <a:rPr lang="th-TH" sz="1400" dirty="0" smtClean="0">
                <a:solidFill>
                  <a:schemeClr val="bg1"/>
                </a:solidFill>
              </a:rPr>
              <a:t> ๒๔ พ.ย. ๒๕๕๗</a:t>
            </a:r>
          </a:p>
          <a:p>
            <a:pPr eaLnBrk="1" hangingPunct="1"/>
            <a:r>
              <a:rPr lang="th-TH" sz="1400" dirty="0" smtClean="0">
                <a:solidFill>
                  <a:schemeClr val="bg1"/>
                </a:solidFill>
              </a:rPr>
              <a:t>เรื่อง  จัดตั้งศูนย์อำนวยการต่อต้านการทุจริตแห่งชาติ และคำสั่งที่ ๕๗/๒๕๕๘ </a:t>
            </a:r>
            <a:r>
              <a:rPr lang="th-TH" sz="1400" dirty="0" err="1" smtClean="0">
                <a:solidFill>
                  <a:schemeClr val="bg1"/>
                </a:solidFill>
              </a:rPr>
              <a:t>ลว.</a:t>
            </a:r>
            <a:r>
              <a:rPr lang="th-TH" sz="1400" dirty="0" smtClean="0">
                <a:solidFill>
                  <a:schemeClr val="bg1"/>
                </a:solidFill>
              </a:rPr>
              <a:t> ๒๔ ก.พ. ๒๕๕๘</a:t>
            </a:r>
          </a:p>
          <a:p>
            <a:pPr eaLnBrk="1" hangingPunct="1"/>
            <a:r>
              <a:rPr lang="th-TH" sz="1400" dirty="0" smtClean="0">
                <a:solidFill>
                  <a:schemeClr val="bg1"/>
                </a:solidFill>
              </a:rPr>
              <a:t>เรื่อง แก้ไขและเพิ่มเติมองค์ประกอบคณะกรรมการอำนวยการต่อต้านการทุจริตแห่งชาติ</a:t>
            </a:r>
            <a:endParaRPr lang="th-TH" sz="1400" dirty="0">
              <a:solidFill>
                <a:schemeClr val="bg1"/>
              </a:solidFill>
            </a:endParaRPr>
          </a:p>
        </p:txBody>
      </p:sp>
      <p:sp>
        <p:nvSpPr>
          <p:cNvPr id="1239044" name="Text Box 4"/>
          <p:cNvSpPr txBox="1">
            <a:spLocks noChangeArrowheads="1"/>
          </p:cNvSpPr>
          <p:nvPr/>
        </p:nvSpPr>
        <p:spPr bwMode="auto">
          <a:xfrm>
            <a:off x="9546" y="838044"/>
            <a:ext cx="9134453" cy="5786199"/>
          </a:xfrm>
          <a:prstGeom prst="rect">
            <a:avLst/>
          </a:prstGeom>
          <a:solidFill>
            <a:schemeClr val="accent3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thaiDist" eaLnBrk="1" hangingPunct="1"/>
            <a:r>
              <a:rPr lang="th-TH" sz="2800" dirty="0"/>
              <a:t> </a:t>
            </a:r>
            <a:r>
              <a:rPr lang="th-TH" sz="1200" dirty="0" smtClean="0"/>
              <a:t>๑. </a:t>
            </a:r>
            <a:r>
              <a:rPr lang="th-TH" sz="1200" u="sng" dirty="0" smtClean="0"/>
              <a:t>องค์ประกอบ</a:t>
            </a:r>
            <a:r>
              <a:rPr lang="th-TH" sz="1200" u="sng" dirty="0" smtClean="0">
                <a:ea typeface="Tahoma" pitchFamily="34" charset="0"/>
              </a:rPr>
              <a:t> </a:t>
            </a:r>
            <a:r>
              <a:rPr lang="th-TH" sz="1200" dirty="0" smtClean="0">
                <a:ea typeface="Tahoma" pitchFamily="34" charset="0"/>
              </a:rPr>
              <a:t> </a:t>
            </a:r>
          </a:p>
          <a:p>
            <a:pPr algn="thaiDist" eaLnBrk="1" hangingPunct="1">
              <a:lnSpc>
                <a:spcPct val="150000"/>
              </a:lnSpc>
              <a:spcBef>
                <a:spcPts val="0"/>
              </a:spcBef>
            </a:pPr>
            <a:r>
              <a:rPr lang="th-TH" sz="1200" dirty="0" smtClean="0">
                <a:ea typeface="Tahoma" pitchFamily="34" charset="0"/>
              </a:rPr>
              <a:t>      (๑) รัฐมนตรีว่าการกระทรวงยุติธรรม				ประธานกรรมการ</a:t>
            </a:r>
          </a:p>
          <a:p>
            <a:pPr algn="thaiDist" eaLnBrk="1" hangingPunct="1">
              <a:lnSpc>
                <a:spcPct val="150000"/>
              </a:lnSpc>
              <a:spcBef>
                <a:spcPts val="0"/>
              </a:spcBef>
            </a:pPr>
            <a:r>
              <a:rPr lang="th-TH" sz="1200" dirty="0" smtClean="0">
                <a:ea typeface="Tahoma" pitchFamily="34" charset="0"/>
              </a:rPr>
              <a:t>      (๒) ปลัดกระทรวงยุติธรรม				รองประธานกรรมการ</a:t>
            </a:r>
          </a:p>
          <a:p>
            <a:pPr algn="thaiDist" eaLnBrk="1" hangingPunct="1">
              <a:lnSpc>
                <a:spcPct val="150000"/>
              </a:lnSpc>
              <a:spcBef>
                <a:spcPts val="0"/>
              </a:spcBef>
            </a:pPr>
            <a:r>
              <a:rPr lang="th-TH" sz="1200" dirty="0" smtClean="0">
                <a:ea typeface="Tahoma" pitchFamily="34" charset="0"/>
              </a:rPr>
              <a:t>      (๓) เลขาธิการสำนักงานศาลยุติธรรม			ที่ปรึกษา</a:t>
            </a:r>
          </a:p>
          <a:p>
            <a:pPr algn="thaiDist" eaLnBrk="1" hangingPunct="1">
              <a:lnSpc>
                <a:spcPct val="150000"/>
              </a:lnSpc>
              <a:spcBef>
                <a:spcPts val="0"/>
              </a:spcBef>
            </a:pPr>
            <a:r>
              <a:rPr lang="th-TH" sz="1200" dirty="0" smtClean="0">
                <a:ea typeface="Tahoma" pitchFamily="34" charset="0"/>
              </a:rPr>
              <a:t>      (๔) อัยการสูงสุด					กรรมการ</a:t>
            </a:r>
          </a:p>
          <a:p>
            <a:pPr algn="thaiDist" eaLnBrk="1" hangingPunct="1">
              <a:lnSpc>
                <a:spcPct val="150000"/>
              </a:lnSpc>
              <a:spcBef>
                <a:spcPts val="0"/>
              </a:spcBef>
            </a:pPr>
            <a:r>
              <a:rPr lang="th-TH" sz="1200" dirty="0" smtClean="0">
                <a:ea typeface="Tahoma" pitchFamily="34" charset="0"/>
              </a:rPr>
              <a:t>      (๕) ประธานกรรมการติดตามตรวจสอบการใช้จ่ายงบประมาณของรัฐ  	กรรมการ		</a:t>
            </a:r>
          </a:p>
          <a:p>
            <a:pPr algn="thaiDist" eaLnBrk="1" hangingPunct="1">
              <a:lnSpc>
                <a:spcPct val="150000"/>
              </a:lnSpc>
              <a:spcBef>
                <a:spcPts val="0"/>
              </a:spcBef>
            </a:pPr>
            <a:r>
              <a:rPr lang="th-TH" sz="1200" dirty="0" smtClean="0">
                <a:ea typeface="Tahoma" pitchFamily="34" charset="0"/>
              </a:rPr>
              <a:t>      (๖) เลขาธิการคณะกรรมการ ป.ป.ช.				กรรมการ</a:t>
            </a:r>
          </a:p>
          <a:p>
            <a:pPr algn="thaiDist" eaLnBrk="1" hangingPunct="1">
              <a:lnSpc>
                <a:spcPct val="150000"/>
              </a:lnSpc>
              <a:spcBef>
                <a:spcPts val="0"/>
              </a:spcBef>
            </a:pPr>
            <a:r>
              <a:rPr lang="th-TH" sz="1200" b="0" dirty="0" smtClean="0">
                <a:ea typeface="Tahoma" pitchFamily="34" charset="0"/>
              </a:rPr>
              <a:t>      </a:t>
            </a:r>
            <a:r>
              <a:rPr lang="th-TH" sz="1200" dirty="0" smtClean="0">
                <a:ea typeface="Tahoma" pitchFamily="34" charset="0"/>
              </a:rPr>
              <a:t>(๗) เลขาธิการสำนักงานผู้ตรวจการแผ่นดิน			กรรมการ</a:t>
            </a:r>
          </a:p>
          <a:p>
            <a:pPr algn="thaiDist" eaLnBrk="1" hangingPunct="1">
              <a:lnSpc>
                <a:spcPct val="150000"/>
              </a:lnSpc>
              <a:spcBef>
                <a:spcPts val="0"/>
              </a:spcBef>
            </a:pPr>
            <a:r>
              <a:rPr lang="th-TH" sz="1200" dirty="0" smtClean="0">
                <a:ea typeface="Tahoma" pitchFamily="34" charset="0"/>
              </a:rPr>
              <a:t>      (๘) ผู้ว่าการตรวจเงินแผ่นดิน				กรรมการ</a:t>
            </a:r>
          </a:p>
          <a:p>
            <a:pPr algn="thaiDist" eaLnBrk="1" hangingPunct="1">
              <a:lnSpc>
                <a:spcPct val="150000"/>
              </a:lnSpc>
              <a:spcBef>
                <a:spcPts val="0"/>
              </a:spcBef>
            </a:pPr>
            <a:r>
              <a:rPr lang="th-TH" sz="1200" dirty="0" smtClean="0">
                <a:ea typeface="Tahoma" pitchFamily="34" charset="0"/>
              </a:rPr>
              <a:t>      (๙) ผู้บัญชาการตำรวจแห่งชาติ				กรรมการ</a:t>
            </a:r>
          </a:p>
          <a:p>
            <a:pPr algn="thaiDist" eaLnBrk="1" hangingPunct="1">
              <a:lnSpc>
                <a:spcPct val="150000"/>
              </a:lnSpc>
              <a:spcBef>
                <a:spcPts val="0"/>
              </a:spcBef>
            </a:pPr>
            <a:r>
              <a:rPr lang="th-TH" sz="1200" dirty="0" smtClean="0">
                <a:ea typeface="Tahoma" pitchFamily="34" charset="0"/>
              </a:rPr>
              <a:t>      (๑๐) เลขาธิการคณะกรรมการกฤษฎีกา			กรรมการ</a:t>
            </a:r>
          </a:p>
          <a:p>
            <a:pPr algn="thaiDist" eaLnBrk="1" hangingPunct="1">
              <a:lnSpc>
                <a:spcPct val="150000"/>
              </a:lnSpc>
              <a:spcBef>
                <a:spcPts val="0"/>
              </a:spcBef>
            </a:pPr>
            <a:r>
              <a:rPr lang="th-TH" sz="1200" dirty="0">
                <a:ea typeface="Tahoma" pitchFamily="34" charset="0"/>
              </a:rPr>
              <a:t>      (๑๑) เลขาธิการ </a:t>
            </a:r>
            <a:r>
              <a:rPr lang="th-TH" sz="1200" dirty="0" err="1">
                <a:ea typeface="Tahoma" pitchFamily="34" charset="0"/>
              </a:rPr>
              <a:t>ป.ป.ง.</a:t>
            </a:r>
            <a:r>
              <a:rPr lang="th-TH" sz="1200" dirty="0">
                <a:ea typeface="Tahoma" pitchFamily="34" charset="0"/>
              </a:rPr>
              <a:t>			</a:t>
            </a:r>
            <a:r>
              <a:rPr lang="th-TH" sz="1200" dirty="0" smtClean="0">
                <a:ea typeface="Tahoma" pitchFamily="34" charset="0"/>
              </a:rPr>
              <a:t>	กรรมการ</a:t>
            </a:r>
            <a:endParaRPr lang="th-TH" sz="1200" dirty="0">
              <a:ea typeface="Tahoma" pitchFamily="34" charset="0"/>
            </a:endParaRPr>
          </a:p>
          <a:p>
            <a:pPr algn="thaiDist" eaLnBrk="1" hangingPunct="1">
              <a:lnSpc>
                <a:spcPct val="150000"/>
              </a:lnSpc>
              <a:spcBef>
                <a:spcPts val="0"/>
              </a:spcBef>
            </a:pPr>
            <a:r>
              <a:rPr lang="th-TH" sz="1200" dirty="0">
                <a:ea typeface="Tahoma" pitchFamily="34" charset="0"/>
              </a:rPr>
              <a:t>      (๑๒) อธิบดีกรมสอบสวนคดีพิเศษ		</a:t>
            </a:r>
            <a:r>
              <a:rPr lang="th-TH" sz="1200" dirty="0" smtClean="0">
                <a:ea typeface="Tahoma" pitchFamily="34" charset="0"/>
              </a:rPr>
              <a:t>		กรรมการ</a:t>
            </a:r>
            <a:endParaRPr lang="th-TH" sz="1200" dirty="0">
              <a:ea typeface="Tahoma" pitchFamily="34" charset="0"/>
            </a:endParaRPr>
          </a:p>
          <a:p>
            <a:pPr algn="thaiDist" eaLnBrk="1" hangingPunct="1">
              <a:lnSpc>
                <a:spcPct val="150000"/>
              </a:lnSpc>
              <a:spcBef>
                <a:spcPts val="0"/>
              </a:spcBef>
            </a:pPr>
            <a:r>
              <a:rPr lang="th-TH" sz="1200" dirty="0">
                <a:ea typeface="Tahoma" pitchFamily="34" charset="0"/>
              </a:rPr>
              <a:t>      (๑๓) ประธานองค์กรต่อต้านคอร์รัปชั่น (ประเทศไทย</a:t>
            </a:r>
            <a:r>
              <a:rPr lang="th-TH" sz="1200" dirty="0" smtClean="0">
                <a:ea typeface="Tahoma" pitchFamily="34" charset="0"/>
              </a:rPr>
              <a:t>)</a:t>
            </a:r>
            <a:r>
              <a:rPr lang="th-TH" sz="1200" dirty="0">
                <a:ea typeface="Tahoma" pitchFamily="34" charset="0"/>
              </a:rPr>
              <a:t>		</a:t>
            </a:r>
            <a:r>
              <a:rPr lang="th-TH" sz="1200" dirty="0" smtClean="0">
                <a:ea typeface="Tahoma" pitchFamily="34" charset="0"/>
              </a:rPr>
              <a:t>กรรมการ</a:t>
            </a:r>
            <a:endParaRPr lang="th-TH" sz="1200" dirty="0">
              <a:ea typeface="Tahoma" pitchFamily="34" charset="0"/>
            </a:endParaRPr>
          </a:p>
          <a:p>
            <a:pPr algn="thaiDist" eaLnBrk="1" hangingPunct="1">
              <a:lnSpc>
                <a:spcPct val="150000"/>
              </a:lnSpc>
              <a:spcBef>
                <a:spcPts val="0"/>
              </a:spcBef>
            </a:pPr>
            <a:r>
              <a:rPr lang="th-TH" sz="1200" dirty="0">
                <a:ea typeface="Tahoma" pitchFamily="34" charset="0"/>
              </a:rPr>
              <a:t>      (๑๔) </a:t>
            </a:r>
            <a:r>
              <a:rPr lang="th-TH" sz="1200" dirty="0" smtClean="0">
                <a:ea typeface="Tahoma" pitchFamily="34" charset="0"/>
              </a:rPr>
              <a:t>เลขาธิการมูลนิธิองค์กร</a:t>
            </a:r>
            <a:r>
              <a:rPr lang="th-TH" sz="1200" dirty="0">
                <a:ea typeface="Tahoma" pitchFamily="34" charset="0"/>
              </a:rPr>
              <a:t>เพื่อความโปร่งใสในประเทศ</a:t>
            </a:r>
            <a:r>
              <a:rPr lang="th-TH" sz="1200" dirty="0" smtClean="0">
                <a:ea typeface="Tahoma" pitchFamily="34" charset="0"/>
              </a:rPr>
              <a:t>ไทย</a:t>
            </a:r>
            <a:r>
              <a:rPr lang="th-TH" sz="1200" dirty="0">
                <a:ea typeface="Tahoma" pitchFamily="34" charset="0"/>
              </a:rPr>
              <a:t>		</a:t>
            </a:r>
            <a:r>
              <a:rPr lang="th-TH" sz="1200" dirty="0" smtClean="0">
                <a:ea typeface="Tahoma" pitchFamily="34" charset="0"/>
              </a:rPr>
              <a:t>กรรมการ</a:t>
            </a:r>
          </a:p>
          <a:p>
            <a:pPr algn="thaiDist" eaLnBrk="1" hangingPunct="1">
              <a:lnSpc>
                <a:spcPct val="150000"/>
              </a:lnSpc>
              <a:spcBef>
                <a:spcPts val="0"/>
              </a:spcBef>
            </a:pPr>
            <a:r>
              <a:rPr lang="th-TH" sz="1200" dirty="0" smtClean="0">
                <a:ea typeface="Tahoma" pitchFamily="34" charset="0"/>
              </a:rPr>
              <a:t>      (๑๕) อธิบดีกรมสรรพากร                                                               	กรรมการ</a:t>
            </a:r>
          </a:p>
          <a:p>
            <a:pPr algn="thaiDist" eaLnBrk="1" hangingPunct="1">
              <a:lnSpc>
                <a:spcPct val="150000"/>
              </a:lnSpc>
              <a:spcBef>
                <a:spcPts val="0"/>
              </a:spcBef>
            </a:pPr>
            <a:r>
              <a:rPr lang="th-TH" sz="1200" dirty="0" smtClean="0">
                <a:ea typeface="Tahoma" pitchFamily="34" charset="0"/>
              </a:rPr>
              <a:t>      (๑๖) อธิบดีกรมสารนิเทศ				กรรมการ</a:t>
            </a:r>
            <a:endParaRPr lang="th-TH" sz="1200" dirty="0">
              <a:ea typeface="Tahoma" pitchFamily="34" charset="0"/>
            </a:endParaRPr>
          </a:p>
          <a:p>
            <a:pPr algn="thaiDist" eaLnBrk="1" hangingPunct="1">
              <a:lnSpc>
                <a:spcPct val="150000"/>
              </a:lnSpc>
              <a:spcBef>
                <a:spcPts val="0"/>
              </a:spcBef>
            </a:pPr>
            <a:r>
              <a:rPr lang="th-TH" sz="1200" dirty="0">
                <a:ea typeface="Tahoma" pitchFamily="34" charset="0"/>
              </a:rPr>
              <a:t>      (</a:t>
            </a:r>
            <a:r>
              <a:rPr lang="th-TH" sz="1200" dirty="0" smtClean="0">
                <a:ea typeface="Tahoma" pitchFamily="34" charset="0"/>
              </a:rPr>
              <a:t>๑๗) </a:t>
            </a:r>
            <a:r>
              <a:rPr lang="th-TH" sz="1200" dirty="0">
                <a:ea typeface="Tahoma" pitchFamily="34" charset="0"/>
              </a:rPr>
              <a:t>เลขาธิการคณะกรรมการ </a:t>
            </a:r>
            <a:r>
              <a:rPr lang="th-TH" sz="1200" dirty="0" err="1">
                <a:ea typeface="Tahoma" pitchFamily="34" charset="0"/>
              </a:rPr>
              <a:t>ป.ป.ท.</a:t>
            </a:r>
            <a:r>
              <a:rPr lang="th-TH" sz="1200" dirty="0">
                <a:ea typeface="Tahoma" pitchFamily="34" charset="0"/>
              </a:rPr>
              <a:t>	</a:t>
            </a:r>
            <a:r>
              <a:rPr lang="th-TH" sz="1200" dirty="0" smtClean="0">
                <a:ea typeface="Tahoma" pitchFamily="34" charset="0"/>
              </a:rPr>
              <a:t>		กรรมการ</a:t>
            </a:r>
            <a:r>
              <a:rPr lang="th-TH" sz="1200" dirty="0">
                <a:ea typeface="Tahoma" pitchFamily="34" charset="0"/>
              </a:rPr>
              <a:t>และ</a:t>
            </a:r>
            <a:r>
              <a:rPr lang="th-TH" sz="1200" dirty="0" smtClean="0">
                <a:ea typeface="Tahoma" pitchFamily="34" charset="0"/>
              </a:rPr>
              <a:t>เลขานุการ</a:t>
            </a:r>
            <a:r>
              <a:rPr lang="th-TH" sz="1200" dirty="0">
                <a:ea typeface="Tahoma" pitchFamily="34" charset="0"/>
              </a:rPr>
              <a:t>	</a:t>
            </a:r>
          </a:p>
          <a:p>
            <a:pPr algn="thaiDist" eaLnBrk="1" hangingPunct="1">
              <a:lnSpc>
                <a:spcPct val="150000"/>
              </a:lnSpc>
              <a:spcBef>
                <a:spcPts val="0"/>
              </a:spcBef>
            </a:pPr>
            <a:r>
              <a:rPr lang="th-TH" sz="1200" dirty="0">
                <a:ea typeface="Tahoma" pitchFamily="34" charset="0"/>
              </a:rPr>
              <a:t>      </a:t>
            </a:r>
            <a:r>
              <a:rPr lang="th-TH" sz="1200" dirty="0" smtClean="0">
                <a:ea typeface="Tahoma" pitchFamily="34" charset="0"/>
              </a:rPr>
              <a:t>(๑๘) </a:t>
            </a:r>
            <a:r>
              <a:rPr lang="th-TH" sz="1200" dirty="0">
                <a:ea typeface="Tahoma" pitchFamily="34" charset="0"/>
              </a:rPr>
              <a:t>ข้าราชการสำนักงาน </a:t>
            </a:r>
            <a:r>
              <a:rPr lang="th-TH" sz="1200" dirty="0" err="1">
                <a:ea typeface="Tahoma" pitchFamily="34" charset="0"/>
              </a:rPr>
              <a:t>ป.ป.ท.</a:t>
            </a:r>
            <a:r>
              <a:rPr lang="th-TH" sz="1200" dirty="0">
                <a:ea typeface="Tahoma" pitchFamily="34" charset="0"/>
              </a:rPr>
              <a:t> ที่ได้รับ</a:t>
            </a:r>
            <a:r>
              <a:rPr lang="th-TH" sz="1200" dirty="0" smtClean="0">
                <a:ea typeface="Tahoma" pitchFamily="34" charset="0"/>
              </a:rPr>
              <a:t>มอบหมาย</a:t>
            </a:r>
            <a:r>
              <a:rPr lang="th-TH" sz="1200" dirty="0">
                <a:ea typeface="Tahoma" pitchFamily="34" charset="0"/>
              </a:rPr>
              <a:t>		</a:t>
            </a:r>
            <a:r>
              <a:rPr lang="th-TH" sz="1200" dirty="0" smtClean="0">
                <a:ea typeface="Tahoma" pitchFamily="34" charset="0"/>
              </a:rPr>
              <a:t>กรรมการ</a:t>
            </a:r>
            <a:r>
              <a:rPr lang="th-TH" sz="1200" dirty="0">
                <a:ea typeface="Tahoma" pitchFamily="34" charset="0"/>
              </a:rPr>
              <a:t>และผู้ช่วยเลขานุการ</a:t>
            </a:r>
          </a:p>
          <a:p>
            <a:pPr algn="thaiDist" eaLnBrk="1" hangingPunct="1">
              <a:lnSpc>
                <a:spcPct val="150000"/>
              </a:lnSpc>
              <a:spcBef>
                <a:spcPts val="0"/>
              </a:spcBef>
            </a:pPr>
            <a:r>
              <a:rPr lang="th-TH" sz="1200" b="0" dirty="0">
                <a:ea typeface="Tahoma" pitchFamily="34" charset="0"/>
              </a:rPr>
              <a:t>      </a:t>
            </a:r>
            <a:r>
              <a:rPr lang="th-TH" sz="1200" dirty="0">
                <a:ea typeface="Tahoma" pitchFamily="34" charset="0"/>
              </a:rPr>
              <a:t>(</a:t>
            </a:r>
            <a:r>
              <a:rPr lang="th-TH" sz="1200" dirty="0" smtClean="0">
                <a:ea typeface="Tahoma" pitchFamily="34" charset="0"/>
              </a:rPr>
              <a:t>๑๙) </a:t>
            </a:r>
            <a:r>
              <a:rPr lang="th-TH" sz="1200" dirty="0">
                <a:ea typeface="Tahoma" pitchFamily="34" charset="0"/>
              </a:rPr>
              <a:t>ข้าราชการสำนักงาน </a:t>
            </a:r>
            <a:r>
              <a:rPr lang="th-TH" sz="1200" dirty="0" err="1">
                <a:ea typeface="Tahoma" pitchFamily="34" charset="0"/>
              </a:rPr>
              <a:t>ป.ป.ท.</a:t>
            </a:r>
            <a:r>
              <a:rPr lang="th-TH" sz="1200" dirty="0">
                <a:ea typeface="Tahoma" pitchFamily="34" charset="0"/>
              </a:rPr>
              <a:t> ที่ได้รับ</a:t>
            </a:r>
            <a:r>
              <a:rPr lang="th-TH" sz="1200" dirty="0" smtClean="0">
                <a:ea typeface="Tahoma" pitchFamily="34" charset="0"/>
              </a:rPr>
              <a:t>มอบหมาย</a:t>
            </a:r>
            <a:r>
              <a:rPr lang="th-TH" sz="1200" dirty="0">
                <a:ea typeface="Tahoma" pitchFamily="34" charset="0"/>
              </a:rPr>
              <a:t>		</a:t>
            </a:r>
            <a:r>
              <a:rPr lang="th-TH" sz="1200" dirty="0" smtClean="0">
                <a:ea typeface="Tahoma" pitchFamily="34" charset="0"/>
              </a:rPr>
              <a:t>กรรมการ</a:t>
            </a:r>
            <a:r>
              <a:rPr lang="th-TH" sz="1200" dirty="0">
                <a:ea typeface="Tahoma" pitchFamily="34" charset="0"/>
              </a:rPr>
              <a:t>และ</a:t>
            </a:r>
            <a:r>
              <a:rPr lang="th-TH" sz="1200" dirty="0" smtClean="0">
                <a:ea typeface="Tahoma" pitchFamily="34" charset="0"/>
              </a:rPr>
              <a:t>ผู้ช่วยเลขานุการ</a:t>
            </a:r>
            <a:endParaRPr lang="th-TH" sz="1200" dirty="0">
              <a:ea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133802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390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390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2390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390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390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2390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39043" grpId="0" animBg="1"/>
      <p:bldP spid="1239044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44" name="Text Box 4">
            <a:hlinkClick r:id="rId2" action="ppaction://hlinksldjump"/>
          </p:cNvPr>
          <p:cNvSpPr txBox="1">
            <a:spLocks noChangeArrowheads="1"/>
          </p:cNvSpPr>
          <p:nvPr/>
        </p:nvSpPr>
        <p:spPr bwMode="auto">
          <a:xfrm>
            <a:off x="214282" y="285728"/>
            <a:ext cx="8784976" cy="5955476"/>
          </a:xfrm>
          <a:prstGeom prst="rect">
            <a:avLst/>
          </a:prstGeom>
          <a:solidFill>
            <a:schemeClr val="accent3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thaiDist" eaLnBrk="1" hangingPunct="1"/>
            <a:r>
              <a:rPr lang="th-TH" sz="2800" dirty="0"/>
              <a:t> </a:t>
            </a:r>
            <a:r>
              <a:rPr lang="th-TH" sz="2000" dirty="0" smtClean="0">
                <a:ea typeface="Tahoma" pitchFamily="34" charset="0"/>
              </a:rPr>
              <a:t>      </a:t>
            </a:r>
            <a:r>
              <a:rPr lang="th-TH" sz="1600" u="sng" dirty="0" smtClean="0">
                <a:ea typeface="Tahoma" pitchFamily="34" charset="0"/>
              </a:rPr>
              <a:t>๒. อำนาจหน้าที่</a:t>
            </a:r>
          </a:p>
          <a:p>
            <a:pPr algn="thaiDist" eaLnBrk="1" hangingPunct="1">
              <a:spcBef>
                <a:spcPts val="1200"/>
              </a:spcBef>
            </a:pPr>
            <a:r>
              <a:rPr lang="th-TH" sz="1600" dirty="0" smtClean="0">
                <a:ea typeface="Tahoma" pitchFamily="34" charset="0"/>
              </a:rPr>
              <a:t>	(๑) กำหนดแนวทางและแผนการปฏิบัติให้เป็นไปตามนโยบายของฝ่ายบริหารในการป้องกันและแก้ไขปัญหาการทุจริตประพฤติมิชอบ พร้อมทั้งขับเคลื่อนยุทธศาสตร์ชาติว่าด้วยการป้องกันและปราบปรามการทุจริตสู่การปฏิบัติให้บังเกิดผลอย่างเป็นรูปธรรม</a:t>
            </a:r>
          </a:p>
          <a:p>
            <a:pPr algn="thaiDist" eaLnBrk="1" hangingPunct="1">
              <a:spcBef>
                <a:spcPts val="1200"/>
              </a:spcBef>
            </a:pPr>
            <a:r>
              <a:rPr lang="th-TH" sz="1600" dirty="0" smtClean="0">
                <a:ea typeface="Tahoma" pitchFamily="34" charset="0"/>
              </a:rPr>
              <a:t>	(๒) อำนวยการและประสานการปฏิบัติ เร่งรัด ติดตาม กำกับดูแล ตรวจสอบและประเมินผลการดำเนินงานของส่วนราชการหรือหน่วยงานของรัฐ รวมทั้งหน่วยงานที่เกี่ยวข้อง เพื่อให้การแก้ไขปัญหาการทุจริตเป็นไปอย่าง</a:t>
            </a:r>
            <a:r>
              <a:rPr lang="th-TH" sz="1600" dirty="0" err="1" smtClean="0">
                <a:ea typeface="Tahoma" pitchFamily="34" charset="0"/>
              </a:rPr>
              <a:t>บูรณา</a:t>
            </a:r>
            <a:r>
              <a:rPr lang="th-TH" sz="1600" dirty="0" smtClean="0">
                <a:ea typeface="Tahoma" pitchFamily="34" charset="0"/>
              </a:rPr>
              <a:t>การโดยมีเอกภาพชัดเจน</a:t>
            </a:r>
          </a:p>
          <a:p>
            <a:pPr algn="thaiDist" eaLnBrk="1" hangingPunct="1">
              <a:spcBef>
                <a:spcPts val="1200"/>
              </a:spcBef>
            </a:pPr>
            <a:r>
              <a:rPr lang="th-TH" sz="1600" dirty="0" smtClean="0">
                <a:ea typeface="Tahoma" pitchFamily="34" charset="0"/>
              </a:rPr>
              <a:t>	(๓) รับเรื่องร้องเรียนจากประชาชนที่เกี่ยวกับการทุจริตประพฤติ       มิชอบ โดยประสานงานหรือสั่งการให้ส่วนราชการหรือหน่วยงานของรัฐตรวจสอบข้อเท็จจริง และเร่งรัดผลการดำเนินงานเพื่อแก้ไขปัญหาความเดือดร้อนและความไม่เป็นธรรมให้แก่ประชาชนโดยเร็ว</a:t>
            </a:r>
          </a:p>
          <a:p>
            <a:pPr algn="thaiDist" eaLnBrk="1" hangingPunct="1">
              <a:spcBef>
                <a:spcPts val="1200"/>
              </a:spcBef>
            </a:pPr>
            <a:r>
              <a:rPr lang="th-TH" sz="1600" dirty="0" smtClean="0">
                <a:ea typeface="Tahoma" pitchFamily="34" charset="0"/>
              </a:rPr>
              <a:t>	(๔) เรียกหรือสั่งการเจ้าหน้าที่ของรัฐ ให้ดำเนินการตามอำนาจหน้าที่ หรือให้งดเว้นการดำเนินการใดๆที่ขัดต่อกฎหมาย มติคณะรัฐมนตรี หรือคำสั่งนายกรัฐมนตรี อันก่อให้เกิดความเดือดร้อนและความไม่เป็นธรรมแก่ประชาชน</a:t>
            </a:r>
          </a:p>
          <a:p>
            <a:pPr algn="thaiDist" eaLnBrk="1" hangingPunct="1">
              <a:spcBef>
                <a:spcPts val="600"/>
              </a:spcBef>
            </a:pPr>
            <a:r>
              <a:rPr lang="th-TH" sz="1600" dirty="0">
                <a:ea typeface="Tahoma" pitchFamily="34" charset="0"/>
              </a:rPr>
              <a:t>	(๕) แต่งตั้งอนุกรรมการ คณะทำงาน หรือมอบหมายให้เจ้าหน้าที่ของรัฐที่เกี่ยวข้องดำเนินการอย่างหนึ่งอย่างใดให้เป็นไปตามคำสั่ง</a:t>
            </a:r>
          </a:p>
          <a:p>
            <a:pPr algn="thaiDist" eaLnBrk="1" hangingPunct="1">
              <a:spcBef>
                <a:spcPts val="600"/>
              </a:spcBef>
            </a:pPr>
            <a:r>
              <a:rPr lang="th-TH" sz="1600" dirty="0">
                <a:ea typeface="Tahoma" pitchFamily="34" charset="0"/>
              </a:rPr>
              <a:t>	(๖) รายงานผลการปฏิบัติและสถานการณ์ปัญหาการทุจริตประพฤติ   มิชอบให้นายกรัฐมนตรีและคณะรัฐมนตรีทราบทุกระยะ</a:t>
            </a:r>
          </a:p>
          <a:p>
            <a:pPr algn="thaiDist" eaLnBrk="1" hangingPunct="1">
              <a:spcBef>
                <a:spcPts val="600"/>
              </a:spcBef>
            </a:pPr>
            <a:r>
              <a:rPr lang="th-TH" sz="1600" dirty="0">
                <a:ea typeface="Tahoma" pitchFamily="34" charset="0"/>
              </a:rPr>
              <a:t>	(๗) ดำเนินการอื่นใดตามที่นายกรัฐมนตรีหรือคณะรัฐมนตรีมอบหมาย</a:t>
            </a:r>
          </a:p>
          <a:p>
            <a:pPr algn="thaiDist" eaLnBrk="1" hangingPunct="1">
              <a:spcBef>
                <a:spcPts val="1200"/>
              </a:spcBef>
            </a:pPr>
            <a:endParaRPr lang="th-TH" sz="1600" dirty="0" smtClean="0">
              <a:ea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050527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390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390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2390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39044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Oval 30"/>
          <p:cNvSpPr/>
          <p:nvPr/>
        </p:nvSpPr>
        <p:spPr bwMode="auto">
          <a:xfrm>
            <a:off x="1071538" y="1357298"/>
            <a:ext cx="3356446" cy="3000396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th-TH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" name="ชื่อเรื่อง 1"/>
          <p:cNvSpPr>
            <a:spLocks noGrp="1"/>
          </p:cNvSpPr>
          <p:nvPr>
            <p:ph type="title"/>
          </p:nvPr>
        </p:nvSpPr>
        <p:spPr>
          <a:xfrm>
            <a:off x="285720" y="214290"/>
            <a:ext cx="8229600" cy="704104"/>
          </a:xfrm>
        </p:spPr>
        <p:txBody>
          <a:bodyPr>
            <a:noAutofit/>
          </a:bodyPr>
          <a:lstStyle/>
          <a:p>
            <a:pPr algn="ctr"/>
            <a:r>
              <a:rPr lang="th-TH" sz="36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การดำเนินการตามนโยบายรัฐบาล / </a:t>
            </a:r>
            <a:r>
              <a:rPr lang="th-TH" sz="3600" b="1" dirty="0" err="1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คสช.</a:t>
            </a:r>
            <a:r>
              <a:rPr lang="th-TH" sz="36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 </a:t>
            </a:r>
          </a:p>
        </p:txBody>
      </p:sp>
      <p:pic>
        <p:nvPicPr>
          <p:cNvPr id="5" name="Picture 4" descr="PACC"/>
          <p:cNvPicPr/>
          <p:nvPr/>
        </p:nvPicPr>
        <p:blipFill>
          <a:blip r:embed="rId2" cstate="print"/>
          <a:stretch>
            <a:fillRect/>
          </a:stretch>
        </p:blipFill>
        <p:spPr bwMode="auto">
          <a:xfrm>
            <a:off x="7959566" y="515032"/>
            <a:ext cx="1056612" cy="1071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วงรี 8"/>
          <p:cNvSpPr/>
          <p:nvPr/>
        </p:nvSpPr>
        <p:spPr bwMode="auto">
          <a:xfrm>
            <a:off x="1857356" y="1928802"/>
            <a:ext cx="928694" cy="928694"/>
          </a:xfrm>
          <a:prstGeom prst="ellipse">
            <a:avLst/>
          </a:prstGeom>
          <a:solidFill>
            <a:srgbClr val="FFFF99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th-TH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0" name="วงรี 9"/>
          <p:cNvSpPr/>
          <p:nvPr/>
        </p:nvSpPr>
        <p:spPr bwMode="auto">
          <a:xfrm>
            <a:off x="2786050" y="1928802"/>
            <a:ext cx="928694" cy="928694"/>
          </a:xfrm>
          <a:prstGeom prst="ellipse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th-TH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1" name="วงรี 10"/>
          <p:cNvSpPr/>
          <p:nvPr/>
        </p:nvSpPr>
        <p:spPr bwMode="auto">
          <a:xfrm>
            <a:off x="2786050" y="2857496"/>
            <a:ext cx="928694" cy="857256"/>
          </a:xfrm>
          <a:prstGeom prst="ellipse">
            <a:avLst/>
          </a:prstGeom>
          <a:solidFill>
            <a:srgbClr val="92D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th-TH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3" name="วงรี 12"/>
          <p:cNvSpPr/>
          <p:nvPr/>
        </p:nvSpPr>
        <p:spPr bwMode="auto">
          <a:xfrm>
            <a:off x="1857356" y="2857496"/>
            <a:ext cx="928694" cy="857256"/>
          </a:xfrm>
          <a:prstGeom prst="ellipse">
            <a:avLst/>
          </a:prstGeom>
          <a:solidFill>
            <a:srgbClr val="FF99CC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th-TH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2" name="วงรี 11"/>
          <p:cNvSpPr/>
          <p:nvPr/>
        </p:nvSpPr>
        <p:spPr bwMode="auto">
          <a:xfrm>
            <a:off x="2214546" y="2357430"/>
            <a:ext cx="1071570" cy="1071570"/>
          </a:xfrm>
          <a:prstGeom prst="ellipse">
            <a:avLst/>
          </a:prstGeom>
          <a:solidFill>
            <a:srgbClr val="00B0F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th-TH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344815" y="2500306"/>
            <a:ext cx="94130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ศอตช.</a:t>
            </a:r>
            <a:r>
              <a:rPr lang="th-TH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/>
            </a:r>
            <a:br>
              <a:rPr lang="th-TH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</a:br>
            <a:r>
              <a:rPr lang="th-TH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ป.ป.ท.</a:t>
            </a:r>
            <a:endParaRPr lang="th-TH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15" name="สี่เหลี่ยมผืนผ้า 14"/>
          <p:cNvSpPr/>
          <p:nvPr/>
        </p:nvSpPr>
        <p:spPr>
          <a:xfrm>
            <a:off x="1909189" y="2000240"/>
            <a:ext cx="87686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ป.ป.ช</a:t>
            </a:r>
            <a:endParaRPr lang="th-TH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6" name="สี่เหลี่ยมผืนผ้า 15"/>
          <p:cNvSpPr/>
          <p:nvPr/>
        </p:nvSpPr>
        <p:spPr>
          <a:xfrm>
            <a:off x="2928926" y="3071810"/>
            <a:ext cx="100013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ก.</a:t>
            </a:r>
            <a:r>
              <a:rPr lang="th-TH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ส.พ.</a:t>
            </a:r>
            <a:endParaRPr lang="th-TH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7" name="สี่เหลี่ยมผืนผ้า 16"/>
          <p:cNvSpPr/>
          <p:nvPr/>
        </p:nvSpPr>
        <p:spPr>
          <a:xfrm>
            <a:off x="1858288" y="3058539"/>
            <a:ext cx="9992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ปปง.</a:t>
            </a:r>
            <a:endParaRPr lang="th-TH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8" name="สี่เหลี่ยมผืนผ้า 17"/>
          <p:cNvSpPr/>
          <p:nvPr/>
        </p:nvSpPr>
        <p:spPr>
          <a:xfrm>
            <a:off x="2857488" y="2000240"/>
            <a:ext cx="100013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ส.ต.ง.</a:t>
            </a:r>
            <a:endParaRPr lang="th-TH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3" name="สี่เหลี่ยมผืนผ้า 22"/>
          <p:cNvSpPr/>
          <p:nvPr/>
        </p:nvSpPr>
        <p:spPr>
          <a:xfrm>
            <a:off x="197911" y="976954"/>
            <a:ext cx="823174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28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คำสั่งที่ 69/2557 </a:t>
            </a:r>
            <a:r>
              <a:rPr lang="th-TH" sz="2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ea typeface="Calibri" pitchFamily="34" charset="0"/>
                <a:cs typeface="TH SarabunPSK" pitchFamily="34" charset="-34"/>
              </a:rPr>
              <a:t>เรื่อง มาตรการป้องกันและแก้ไขปัญหาการทุจริตประพฤติมิชอบ </a:t>
            </a:r>
            <a:endParaRPr lang="th-TH" sz="2800" dirty="0"/>
          </a:p>
        </p:txBody>
      </p:sp>
      <p:sp>
        <p:nvSpPr>
          <p:cNvPr id="32" name="วงรี 31"/>
          <p:cNvSpPr/>
          <p:nvPr/>
        </p:nvSpPr>
        <p:spPr bwMode="auto">
          <a:xfrm>
            <a:off x="5847548" y="1785926"/>
            <a:ext cx="2571768" cy="1000132"/>
          </a:xfrm>
          <a:prstGeom prst="ellipse">
            <a:avLst/>
          </a:prstGeom>
          <a:solidFill>
            <a:srgbClr val="0066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th-TH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3" name="สี่เหลี่ยมผืนผ้า 32"/>
          <p:cNvSpPr/>
          <p:nvPr/>
        </p:nvSpPr>
        <p:spPr>
          <a:xfrm>
            <a:off x="5715009" y="1955061"/>
            <a:ext cx="284718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h-TH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Verdana" pitchFamily="34" charset="0"/>
                <a:ea typeface="Calibri" pitchFamily="34" charset="0"/>
                <a:cs typeface="TH SarabunPSK" pitchFamily="34" charset="-34"/>
              </a:rPr>
              <a:t>คณะรักษาความสงบแห่งชาติ</a:t>
            </a:r>
          </a:p>
          <a:p>
            <a:pPr algn="ctr"/>
            <a:r>
              <a:rPr lang="th-TH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Verdana" pitchFamily="34" charset="0"/>
                <a:ea typeface="Calibri" pitchFamily="34" charset="0"/>
                <a:cs typeface="TH SarabunPSK" pitchFamily="34" charset="-34"/>
              </a:rPr>
              <a:t>ทราบ/พิจารณา</a:t>
            </a:r>
            <a:endParaRPr lang="th-TH" sz="2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36" name="คำบรรยายภาพแบบลูกศรลง 35"/>
          <p:cNvSpPr/>
          <p:nvPr/>
        </p:nvSpPr>
        <p:spPr bwMode="auto">
          <a:xfrm flipV="1">
            <a:off x="5357819" y="3842638"/>
            <a:ext cx="3571900" cy="1157998"/>
          </a:xfrm>
          <a:prstGeom prst="downArrowCallout">
            <a:avLst/>
          </a:prstGeom>
          <a:solidFill>
            <a:srgbClr val="FFFF19">
              <a:alpha val="49804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th-TH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7" name="คำบรรยายภาพแบบลูกศรลง 36"/>
          <p:cNvSpPr/>
          <p:nvPr/>
        </p:nvSpPr>
        <p:spPr bwMode="auto">
          <a:xfrm flipV="1">
            <a:off x="5357819" y="2857496"/>
            <a:ext cx="3571900" cy="1000132"/>
          </a:xfrm>
          <a:prstGeom prst="downArrowCallout">
            <a:avLst/>
          </a:prstGeom>
          <a:solidFill>
            <a:srgbClr val="FFC000">
              <a:alpha val="23922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th-TH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8" name="สี่เหลี่ยมผืนผ้า 37"/>
          <p:cNvSpPr/>
          <p:nvPr/>
        </p:nvSpPr>
        <p:spPr>
          <a:xfrm>
            <a:off x="5390872" y="4214818"/>
            <a:ext cx="361028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h-TH" sz="24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Verdana" pitchFamily="34" charset="0"/>
                <a:ea typeface="Calibri" pitchFamily="34" charset="0"/>
                <a:cs typeface="TH SarabunPSK" pitchFamily="34" charset="-34"/>
              </a:rPr>
              <a:t>กำหนดมาตรการหรือแนวทางป้องกัน</a:t>
            </a:r>
          </a:p>
          <a:p>
            <a:pPr algn="ctr"/>
            <a:r>
              <a:rPr lang="th-TH" sz="24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Verdana" pitchFamily="34" charset="0"/>
                <a:ea typeface="Calibri" pitchFamily="34" charset="0"/>
                <a:cs typeface="TH SarabunPSK" pitchFamily="34" charset="-34"/>
              </a:rPr>
              <a:t>และแก้ไขปัญหาการทุจริต</a:t>
            </a:r>
            <a:endParaRPr lang="th-TH" sz="2400" b="1" dirty="0">
              <a:ln w="12700">
                <a:solidFill>
                  <a:schemeClr val="tx1"/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9" name="สี่เหลี่ยมผืนผ้า 38"/>
          <p:cNvSpPr/>
          <p:nvPr/>
        </p:nvSpPr>
        <p:spPr>
          <a:xfrm>
            <a:off x="5143505" y="3286124"/>
            <a:ext cx="400052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h-TH" sz="2800" b="1" dirty="0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latin typeface="Verdana" pitchFamily="34" charset="0"/>
                <a:ea typeface="Calibri" pitchFamily="34" charset="0"/>
                <a:cs typeface="TH SarabunPSK" pitchFamily="34" charset="-34"/>
              </a:rPr>
              <a:t>รายงานผลการปฏิบัติงาน  </a:t>
            </a:r>
            <a:endParaRPr lang="th-TH" sz="2800" b="1" dirty="0">
              <a:ln w="18415" cmpd="sng">
                <a:solidFill>
                  <a:schemeClr val="tx1"/>
                </a:solidFill>
                <a:prstDash val="solid"/>
              </a:ln>
              <a:solidFill>
                <a:srgbClr val="FFFFFF"/>
              </a:solidFill>
            </a:endParaRPr>
          </a:p>
        </p:txBody>
      </p:sp>
      <p:sp>
        <p:nvSpPr>
          <p:cNvPr id="40" name="สี่เหลี่ยมผืนผ้า 39"/>
          <p:cNvSpPr/>
          <p:nvPr/>
        </p:nvSpPr>
        <p:spPr>
          <a:xfrm>
            <a:off x="928662" y="4714884"/>
            <a:ext cx="414340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2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Calibri" pitchFamily="34" charset="0"/>
                <a:cs typeface="TH SarabunPSK" pitchFamily="34" charset="-34"/>
                <a:sym typeface="Wingdings 2"/>
              </a:rPr>
              <a:t> </a:t>
            </a:r>
            <a:r>
              <a:rPr lang="th-TH" sz="2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Calibri" pitchFamily="34" charset="0"/>
                <a:cs typeface="TH SarabunPSK" pitchFamily="34" charset="-34"/>
              </a:rPr>
              <a:t>กำหนดโทษแก่ผู้บังคับบัญชาที่ปล่อยปละละเลยให้ผู้ใต้บังคับบัญชาของหน่วยงานมีการกระทำผิด โดยถือเป็นความผิดวินัยและหรือความผิดทางอาญาแล้วแต่กรณี</a:t>
            </a:r>
            <a:endParaRPr lang="th-TH" sz="2000" dirty="0"/>
          </a:p>
        </p:txBody>
      </p:sp>
      <p:sp>
        <p:nvSpPr>
          <p:cNvPr id="41" name="สี่เหลี่ยมผืนผ้า 40"/>
          <p:cNvSpPr/>
          <p:nvPr/>
        </p:nvSpPr>
        <p:spPr>
          <a:xfrm>
            <a:off x="1000100" y="5715016"/>
            <a:ext cx="407196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2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Calibri" pitchFamily="34" charset="0"/>
                <a:cs typeface="TH SarabunPSK" pitchFamily="34" charset="-34"/>
                <a:sym typeface="Wingdings 2"/>
              </a:rPr>
              <a:t> </a:t>
            </a:r>
            <a:r>
              <a:rPr lang="th-TH" sz="2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Calibri" pitchFamily="34" charset="0"/>
                <a:cs typeface="TH SarabunPSK" pitchFamily="34" charset="-34"/>
              </a:rPr>
              <a:t>แสวงหา รวบรวมและดำเนินการอื่นใด เพื่อให้ได้ข้อเท็จจริงและพยานหลักฐานในการที่จะทราบรายละเอียดและพิสูจน์เกี่ยวกับการทุจริตในภาครัฐ</a:t>
            </a:r>
            <a:endParaRPr lang="th-TH" sz="2000" dirty="0"/>
          </a:p>
        </p:txBody>
      </p:sp>
      <p:sp>
        <p:nvSpPr>
          <p:cNvPr id="44" name="สี่เหลี่ยมผืนผ้า 43"/>
          <p:cNvSpPr/>
          <p:nvPr/>
        </p:nvSpPr>
        <p:spPr bwMode="auto">
          <a:xfrm>
            <a:off x="958642" y="4357694"/>
            <a:ext cx="4071966" cy="2428892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th-TH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2" name="รูปห้าเหลี่ยม 41"/>
          <p:cNvSpPr/>
          <p:nvPr/>
        </p:nvSpPr>
        <p:spPr bwMode="auto">
          <a:xfrm rot="5400000">
            <a:off x="2744592" y="2428868"/>
            <a:ext cx="500066" cy="4071966"/>
          </a:xfrm>
          <a:prstGeom prst="homePlate">
            <a:avLst/>
          </a:prstGeom>
          <a:solidFill>
            <a:srgbClr val="0066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th-TH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1750199" y="4191664"/>
            <a:ext cx="235745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อำนาจหน้าที่</a:t>
            </a:r>
            <a:endParaRPr lang="th-TH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28" name="วงรี 27"/>
          <p:cNvSpPr/>
          <p:nvPr/>
        </p:nvSpPr>
        <p:spPr bwMode="auto">
          <a:xfrm>
            <a:off x="5286380" y="5286388"/>
            <a:ext cx="3643338" cy="1000132"/>
          </a:xfrm>
          <a:prstGeom prst="ellipse">
            <a:avLst/>
          </a:prstGeom>
          <a:solidFill>
            <a:srgbClr val="9966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th-TH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9" name="สี่เหลี่ยมผืนผ้า 28"/>
          <p:cNvSpPr/>
          <p:nvPr/>
        </p:nvSpPr>
        <p:spPr>
          <a:xfrm>
            <a:off x="5357818" y="5534040"/>
            <a:ext cx="358143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24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Verdana" pitchFamily="34" charset="0"/>
                <a:ea typeface="Calibri" pitchFamily="34" charset="0"/>
                <a:cs typeface="TH SarabunPSK" pitchFamily="34" charset="-34"/>
              </a:rPr>
              <a:t>ทุกภาคส่วนราชการและหน่วยงานของรัฐ</a:t>
            </a:r>
            <a:endParaRPr lang="th-TH" sz="24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30" name="ลูกศรขึ้น 29"/>
          <p:cNvSpPr/>
          <p:nvPr/>
        </p:nvSpPr>
        <p:spPr bwMode="auto">
          <a:xfrm>
            <a:off x="6786578" y="5000636"/>
            <a:ext cx="642942" cy="285752"/>
          </a:xfrm>
          <a:prstGeom prst="upArrow">
            <a:avLst/>
          </a:prstGeom>
          <a:solidFill>
            <a:srgbClr val="9966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th-TH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2071670" y="3558605"/>
            <a:ext cx="135732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คตช.</a:t>
            </a:r>
            <a:endParaRPr lang="th-TH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itchFamily="34" charset="-34"/>
              <a:cs typeface="TH SarabunPSK" pitchFamily="34" charset="-34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788896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906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395536" y="1340768"/>
            <a:ext cx="8568952" cy="4824536"/>
          </a:xfrm>
          <a:solidFill>
            <a:schemeClr val="accent3"/>
          </a:solidFill>
        </p:spPr>
        <p:txBody>
          <a:bodyPr/>
          <a:lstStyle/>
          <a:p>
            <a:pPr algn="thaiDist">
              <a:buNone/>
            </a:pPr>
            <a:r>
              <a:rPr lang="th-TH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	</a:t>
            </a:r>
            <a:r>
              <a:rPr lang="th-TH" sz="20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ข้อ ๑. ให้ทุกภาคส่วนราชการและหน่วยงานของรัฐ กำหนดมาตรการหรือแนวทางการป้องกันและแก้ไขปัญหาการทุจริตประพฤติมิชอบในส่วนราชการและหน่วยงานของรัฐ โดยมุ่งเน้นการสร้าง</a:t>
            </a:r>
            <a:r>
              <a:rPr lang="th-TH" sz="2000" b="1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ธรรมาภิ</a:t>
            </a:r>
            <a:r>
              <a:rPr lang="th-TH" sz="20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บาลในการบริหารงาน และส่งเสริมการมีส่วนร่วมจากทุกภาคส่วนในการตรวจสอบ เฝ้าระวัง เพื่อสกัดกั้นมิให้เกิดการทุจริตประพฤติมิชอบได้</a:t>
            </a:r>
          </a:p>
          <a:p>
            <a:pPr algn="thaiDist">
              <a:buNone/>
            </a:pPr>
            <a:r>
              <a:rPr lang="th-TH" sz="2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   </a:t>
            </a:r>
            <a:r>
              <a:rPr lang="th-TH" sz="20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ข้อ ๒. ในกรณีที่มีการกล่าวหาหรือพบเหตุอันควรสงสัยว่าข้าราชการและเจ้าหน้าที่ของรัฐ กระทำการหรือเกี่ยวข้องกับการทุจริตประพฤติมิชอบ ทั้งในฐานะตัวการ ผู้ใช้ หรือผู้สนับสนุน ให้หัวหน้าส่วนราชการและหัวหน้าหน่วยงานของรัฐดำเนินการตามอำนาจหน้าที่ภายใต้พระราชบัญญัติระเบียบบริหารราชการแผ่นดิน พ.ศ.๒๕๓๔ และพระราชกฤษฎีกาว่าด้วยหลักเกณฑ์วิธีการบริหารกิจการบ้านเมืองที่ดี พ.ศ.๒๕๔๖ ประกอบกฎหมาย ระเบียบ ข้อบังคับที่เกี่ยวข้องกับการบริหารงานบุคคล โดยให้บังคับใช้มาตรการทางวินัย มาตรการทางปกครอง และมาตรการทางกฎหมายอย่างเฉียบขาดและรวดเร็ว</a:t>
            </a:r>
            <a:endParaRPr lang="th-TH" sz="20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235971" name="Text Box 3"/>
          <p:cNvSpPr txBox="1">
            <a:spLocks noChangeArrowheads="1"/>
          </p:cNvSpPr>
          <p:nvPr/>
        </p:nvSpPr>
        <p:spPr bwMode="auto">
          <a:xfrm>
            <a:off x="1187624" y="188640"/>
            <a:ext cx="7776864" cy="1015663"/>
          </a:xfrm>
          <a:prstGeom prst="rect">
            <a:avLst/>
          </a:prstGeom>
          <a:solidFill>
            <a:srgbClr val="0000FF"/>
          </a:solidFill>
          <a:ln w="9525" algn="ctr">
            <a:noFill/>
            <a:miter lim="800000"/>
            <a:headEnd/>
            <a:tailEnd/>
          </a:ln>
          <a:effectLst>
            <a:prstShdw prst="shdw17" dist="17961" dir="2700000">
              <a:schemeClr val="bg2">
                <a:alpha val="50000"/>
              </a:schemeClr>
            </a:prstShdw>
          </a:effectLst>
        </p:spPr>
        <p:txBody>
          <a:bodyPr wrap="square">
            <a:spAutoFit/>
          </a:bodyPr>
          <a:lstStyle/>
          <a:p>
            <a:pPr algn="thaiDist" eaLnBrk="1" hangingPunct="1">
              <a:spcBef>
                <a:spcPct val="50000"/>
              </a:spcBef>
            </a:pPr>
            <a:r>
              <a:rPr lang="th-TH" sz="2000" dirty="0" smtClean="0">
                <a:solidFill>
                  <a:schemeClr val="bg1"/>
                </a:solidFill>
              </a:rPr>
              <a:t>คำสั่งคณะรักษาความสงบเรียบร้อยแห่งชาติ ที่ ๖๙/๒๕๕๗ ลงวันที่ ๑๘ มิถุนายน ๒๕๕๗  เรื่อง มาตรการป้องกันและแก้ไขปัญหาการทุจริตประพฤติมิชอบ</a:t>
            </a:r>
            <a:endParaRPr lang="th-TH" sz="2000" dirty="0">
              <a:solidFill>
                <a:schemeClr val="bg1"/>
              </a:solidFill>
            </a:endParaRPr>
          </a:p>
        </p:txBody>
      </p:sp>
      <p:pic>
        <p:nvPicPr>
          <p:cNvPr id="1235972" name="Picture 15" descr="pacc_logo_b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9275" y="218281"/>
            <a:ext cx="822325" cy="906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144779999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906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395536" y="1340768"/>
            <a:ext cx="8568952" cy="5256584"/>
          </a:xfrm>
          <a:solidFill>
            <a:schemeClr val="accent3"/>
          </a:solidFill>
        </p:spPr>
        <p:txBody>
          <a:bodyPr/>
          <a:lstStyle/>
          <a:p>
            <a:pPr algn="thaiDist">
              <a:buNone/>
            </a:pPr>
            <a:r>
              <a:rPr lang="th-TH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	</a:t>
            </a:r>
            <a:r>
              <a:rPr lang="th-TH" sz="20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ข้อ ๓. ในกรณีการจัดซื้อจัดจ้างของส่วนราชการและหน่วยงานของรัฐให้หัวหน้าส่วนราชการและหัวหน้าหน่วยงานของรัฐมีหน้าที่ในการควบคุม กำกับดูแล การดำเนินงานให้เป็นไปตามบทบัญญัติแห่งพระราชบัญญัติประกอบรัฐธรรมนูญว่าด้วยการป้องกันและปราบปรามการทุจริต พ.ศ.๒๕๔๒ อย่างเคร่งครัด</a:t>
            </a:r>
          </a:p>
          <a:p>
            <a:pPr algn="thaiDist">
              <a:buNone/>
            </a:pPr>
            <a:r>
              <a:rPr lang="th-TH" sz="2400" dirty="0" smtClean="0"/>
              <a:t>       </a:t>
            </a:r>
            <a:r>
              <a:rPr lang="th-TH" sz="20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ข้อ ๔. กรณีที่หัวหน้าส่วนราชการหรือผู้บังคับบัญชาปล่อยปละละเลย ไม่ดำเนินการตามข้อ ๒ และข้อ ๓ ให้ถือเป็นความผิดวินัยหรือความผิดทางอาญาแล้วแต่กรณี</a:t>
            </a:r>
          </a:p>
          <a:p>
            <a:pPr algn="thaiDist">
              <a:buNone/>
            </a:pPr>
            <a:r>
              <a:rPr lang="th-TH" sz="20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    ข้อ ๕. ให้สำนักงานคณะกรรมการป้องกันและปราบปรามการทุจริตในภาครัฐดำเนินการแสวงหา รวบรวม และดำเนินการอื่นใด เพื่อให้ได้มาซึ่งข้อเท็จจริงและพยานหลักฐานในการที่จะทราบรายละเอียดและพิสูจน์เกี่ยวกับการทุจริตในภาครัฐ รวมทั้งติดตาม เร่งรัดผลการดำเนินงานตามข้อ ๑ ข้อ ๒ ข้อ ๓ และข้อ ๔ และรายงานผลการปฏิบัติพร้อมทั้งเสนอความเห็นให้คณะรักษาความสงบแห่งชาติทราบและพิจารณาอย่างต่อเนื่อง</a:t>
            </a:r>
            <a:endParaRPr lang="th-TH" sz="20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235971" name="Text Box 3">
            <a:hlinkClick r:id="rId3" action="ppaction://hlinksldjump"/>
          </p:cNvPr>
          <p:cNvSpPr txBox="1">
            <a:spLocks noChangeArrowheads="1"/>
          </p:cNvSpPr>
          <p:nvPr/>
        </p:nvSpPr>
        <p:spPr bwMode="auto">
          <a:xfrm>
            <a:off x="1187624" y="163588"/>
            <a:ext cx="7776864" cy="1015663"/>
          </a:xfrm>
          <a:prstGeom prst="rect">
            <a:avLst/>
          </a:prstGeom>
          <a:solidFill>
            <a:srgbClr val="0000FF"/>
          </a:solidFill>
          <a:ln w="9525" algn="ctr">
            <a:noFill/>
            <a:miter lim="800000"/>
            <a:headEnd/>
            <a:tailEnd/>
          </a:ln>
          <a:effectLst>
            <a:prstShdw prst="shdw17" dist="17961" dir="2700000">
              <a:schemeClr val="bg2">
                <a:alpha val="50000"/>
              </a:schemeClr>
            </a:prstShdw>
          </a:effectLst>
        </p:spPr>
        <p:txBody>
          <a:bodyPr wrap="square">
            <a:spAutoFit/>
          </a:bodyPr>
          <a:lstStyle/>
          <a:p>
            <a:pPr algn="thaiDist" eaLnBrk="1" hangingPunct="1">
              <a:spcBef>
                <a:spcPct val="50000"/>
              </a:spcBef>
            </a:pPr>
            <a:r>
              <a:rPr lang="th-TH" sz="2000" dirty="0" smtClean="0">
                <a:solidFill>
                  <a:schemeClr val="bg1"/>
                </a:solidFill>
              </a:rPr>
              <a:t>คำสั่งคณะรักษาความสงบเรียบร้อยแห่งชาติ ที่ ๖๙/๒๕๕๗ ลงวันที่ ๑๘ มิถุนายน ๒๕๕๗  เรื่อง มาตรการป้องกันและแก้ไขปัญหาการทุจริตประพฤติมิชอบ</a:t>
            </a:r>
            <a:endParaRPr lang="th-TH" sz="2000" dirty="0">
              <a:solidFill>
                <a:schemeClr val="bg1"/>
              </a:solidFill>
            </a:endParaRPr>
          </a:p>
        </p:txBody>
      </p:sp>
      <p:pic>
        <p:nvPicPr>
          <p:cNvPr id="1235972" name="Picture 15" descr="pacc_logo_b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9275" y="218281"/>
            <a:ext cx="822325" cy="906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สามเหลี่ยมหน้าจั่ว 4">
            <a:hlinkClick r:id="rId5" action="ppaction://hlinksldjump"/>
          </p:cNvPr>
          <p:cNvSpPr/>
          <p:nvPr/>
        </p:nvSpPr>
        <p:spPr bwMode="auto">
          <a:xfrm>
            <a:off x="3707904" y="2852936"/>
            <a:ext cx="144016" cy="72008"/>
          </a:xfrm>
          <a:prstGeom prst="triangle">
            <a:avLst/>
          </a:prstGeom>
          <a:solidFill>
            <a:schemeClr val="accent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th-TH" sz="36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0730187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906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250825" y="1345084"/>
            <a:ext cx="8641655" cy="5373216"/>
          </a:xfrm>
          <a:solidFill>
            <a:schemeClr val="accent3"/>
          </a:solidFill>
        </p:spPr>
        <p:txBody>
          <a:bodyPr/>
          <a:lstStyle/>
          <a:p>
            <a:pPr marL="0" indent="0" algn="thaiDist">
              <a:buNone/>
            </a:pPr>
            <a:r>
              <a:rPr lang="th-TH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	</a:t>
            </a:r>
            <a:r>
              <a:rPr lang="th-TH" sz="2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มาตรา ๑๐๓/๗ ให้หน่วยงานของรัฐดำเนินการจัดทำข้อมูลรายละเอียดค่าใช้จ่ายเกี่ยวกับการจัดซื้อจัดจ้างโดยเฉพาะราคากลางและการคำนวณราคากลางไว้ในระบบข้อมูลทางอิเล็กทรอนิกส์</a:t>
            </a:r>
            <a:r>
              <a:rPr lang="en-US" sz="2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th-TH" sz="2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เพื่อให้ประชาชนสามารถเข้าตรวจดูได้</a:t>
            </a:r>
          </a:p>
          <a:p>
            <a:pPr marL="0" indent="0" algn="thaiDist">
              <a:buNone/>
            </a:pPr>
            <a:r>
              <a:rPr lang="th-TH" sz="2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	เพื่อประโยชน์ในการป้องกันและปราบปรามการทุจริต  ในกรณีที่มีการทำสัญญาระหว่างหน่วยงานของรัฐกับบุคคลหรือนิติบุคคลที่เป็นคู่สัญญากับหน่วยงานของรัฐ ให้บุคคลหรือ      นิติบุคคลที่เป็นคู่สัญญากับหน่วยงานของรัฐนั้น มีหน้าที่แสดงบัญชีรายการรับจ่ายของโครงการที่เป็นคู่สัญญากับหน่วยงานของรัฐต่อกรมสรรพากร นอกเหนือจากบัญชีงบดุลปกติที่ยื่นประจำปี เพื่อให้มีการตรวจสอบเกี่ยวกับการใช้จ่ายเงินและการคำนวณภาษีเงินได้ในโครงการที่เป็นคู่สัญญากับหน่วยงานของรัฐดังกล่าว ทั้งนี้ ตามหลักเกณฑ์ที่คณะกรรมการ ป.ป.ช. กำหนด</a:t>
            </a:r>
            <a:endParaRPr lang="th-TH" sz="2400" b="1" dirty="0" smtClean="0">
              <a:effectLst>
                <a:outerShdw blurRad="38100" dist="38100" dir="2700000" algn="tl">
                  <a:srgbClr val="FFFFFF"/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1507" name="Text Box 3">
            <a:hlinkClick r:id="rId3" action="ppaction://hlinksldjump"/>
          </p:cNvPr>
          <p:cNvSpPr txBox="1">
            <a:spLocks noChangeArrowheads="1"/>
          </p:cNvSpPr>
          <p:nvPr/>
        </p:nvSpPr>
        <p:spPr bwMode="auto">
          <a:xfrm>
            <a:off x="1187450" y="260350"/>
            <a:ext cx="7488238" cy="954107"/>
          </a:xfrm>
          <a:prstGeom prst="rect">
            <a:avLst/>
          </a:prstGeom>
          <a:solidFill>
            <a:srgbClr val="0000FF"/>
          </a:solidFill>
          <a:ln w="9525" algn="ctr">
            <a:noFill/>
            <a:miter lim="800000"/>
            <a:headEnd/>
            <a:tailEnd/>
          </a:ln>
          <a:effectLst>
            <a:prstShdw prst="shdw17" dist="17961" dir="2700000">
              <a:schemeClr val="bg2">
                <a:alpha val="50000"/>
              </a:schemeClr>
            </a:prstShdw>
          </a:effectLst>
        </p:spPr>
        <p:txBody>
          <a:bodyPr>
            <a:spAutoFit/>
          </a:bodyPr>
          <a:lstStyle/>
          <a:p>
            <a:pPr algn="l" eaLnBrk="1" hangingPunct="1">
              <a:spcBef>
                <a:spcPct val="50000"/>
              </a:spcBef>
            </a:pPr>
            <a:r>
              <a:rPr lang="th-TH" sz="2800" dirty="0" smtClean="0">
                <a:solidFill>
                  <a:schemeClr val="bg1"/>
                </a:solidFill>
              </a:rPr>
              <a:t>พ.ร.บ.ประกอบ</a:t>
            </a:r>
            <a:r>
              <a:rPr lang="th-TH" sz="2800" dirty="0">
                <a:solidFill>
                  <a:schemeClr val="bg1"/>
                </a:solidFill>
              </a:rPr>
              <a:t>รัฐธรรมนูญว่าด้วยการป้องกันและ</a:t>
            </a:r>
            <a:r>
              <a:rPr lang="th-TH" sz="2800" dirty="0" smtClean="0">
                <a:solidFill>
                  <a:schemeClr val="bg1"/>
                </a:solidFill>
              </a:rPr>
              <a:t>ปราบปรามการ</a:t>
            </a:r>
            <a:r>
              <a:rPr lang="th-TH" sz="2800" dirty="0">
                <a:solidFill>
                  <a:schemeClr val="bg1"/>
                </a:solidFill>
              </a:rPr>
              <a:t>ทุจริต พ.ศ. </a:t>
            </a:r>
            <a:r>
              <a:rPr lang="th-TH" sz="2800" dirty="0" smtClean="0">
                <a:solidFill>
                  <a:schemeClr val="bg1"/>
                </a:solidFill>
              </a:rPr>
              <a:t>๒๕๕๔</a:t>
            </a:r>
            <a:endParaRPr lang="th-TH" sz="2800" dirty="0">
              <a:solidFill>
                <a:schemeClr val="bg1"/>
              </a:solidFill>
            </a:endParaRPr>
          </a:p>
        </p:txBody>
      </p:sp>
      <p:pic>
        <p:nvPicPr>
          <p:cNvPr id="21508" name="Picture 15" descr="pacc_logo_b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388" y="361950"/>
            <a:ext cx="822325" cy="906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96112984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มนมุมสี่เหลี่ยมด้านเดียวกัน 4"/>
          <p:cNvSpPr/>
          <p:nvPr/>
        </p:nvSpPr>
        <p:spPr bwMode="auto">
          <a:xfrm flipV="1">
            <a:off x="857224" y="2285992"/>
            <a:ext cx="3643338" cy="4286280"/>
          </a:xfrm>
          <a:prstGeom prst="round2SameRect">
            <a:avLst/>
          </a:prstGeom>
          <a:solidFill>
            <a:srgbClr val="DAFF8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th-TH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6" name="ลูกศรขวาท้ายขีด 5"/>
          <p:cNvSpPr/>
          <p:nvPr/>
        </p:nvSpPr>
        <p:spPr bwMode="auto">
          <a:xfrm rot="5400000">
            <a:off x="2404651" y="1690279"/>
            <a:ext cx="548484" cy="1071570"/>
          </a:xfrm>
          <a:prstGeom prst="stripedRightArrow">
            <a:avLst/>
          </a:prstGeom>
          <a:solidFill>
            <a:srgbClr val="DAFF8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th-TH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7" name="รูปครึ่งกรอบ 6"/>
          <p:cNvSpPr/>
          <p:nvPr/>
        </p:nvSpPr>
        <p:spPr bwMode="auto">
          <a:xfrm>
            <a:off x="857224" y="1357298"/>
            <a:ext cx="3571900" cy="642942"/>
          </a:xfrm>
          <a:prstGeom prst="halfFrame">
            <a:avLst>
              <a:gd name="adj1" fmla="val 12349"/>
              <a:gd name="adj2" fmla="val 17013"/>
            </a:avLst>
          </a:prstGeom>
          <a:solidFill>
            <a:srgbClr val="DAFF8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th-TH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9" name="ชื่อเรื่อง 1"/>
          <p:cNvSpPr>
            <a:spLocks noGrp="1"/>
          </p:cNvSpPr>
          <p:nvPr>
            <p:ph type="title"/>
          </p:nvPr>
        </p:nvSpPr>
        <p:spPr>
          <a:xfrm>
            <a:off x="57176" y="214290"/>
            <a:ext cx="8229600" cy="785818"/>
          </a:xfrm>
        </p:spPr>
        <p:txBody>
          <a:bodyPr>
            <a:normAutofit/>
          </a:bodyPr>
          <a:lstStyle/>
          <a:p>
            <a:pPr algn="ctr"/>
            <a:r>
              <a:rPr lang="th-TH" sz="3600" b="1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ปัญหา/อุปสรรคในการดำเนินงาน และแนวทางการแก้ไข</a:t>
            </a:r>
            <a:endParaRPr lang="th-TH" sz="3600" b="1" dirty="0">
              <a:solidFill>
                <a:schemeClr val="tx1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10" name="สี่เหลี่ยมผืนผ้า 9"/>
          <p:cNvSpPr/>
          <p:nvPr/>
        </p:nvSpPr>
        <p:spPr>
          <a:xfrm>
            <a:off x="1357290" y="1415465"/>
            <a:ext cx="285752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h-TH" sz="3200" b="1" dirty="0" smtClean="0">
                <a:latin typeface="TH SarabunPSK" pitchFamily="34" charset="-34"/>
                <a:cs typeface="TH SarabunPSK" pitchFamily="34" charset="-34"/>
              </a:rPr>
              <a:t>ปัญหา/อุปสรรค</a:t>
            </a:r>
            <a:endParaRPr lang="th-TH" sz="3200" dirty="0"/>
          </a:p>
        </p:txBody>
      </p:sp>
      <p:sp>
        <p:nvSpPr>
          <p:cNvPr id="12" name="สี่เหลี่ยมผืนผ้า 11"/>
          <p:cNvSpPr/>
          <p:nvPr/>
        </p:nvSpPr>
        <p:spPr>
          <a:xfrm>
            <a:off x="928662" y="2500306"/>
            <a:ext cx="357190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thaiDist"/>
            <a:r>
              <a:rPr lang="th-TH" sz="2800" b="1" dirty="0" smtClean="0">
                <a:latin typeface="TH SarabunPSK" pitchFamily="34" charset="-34"/>
                <a:cs typeface="TH SarabunPSK" pitchFamily="34" charset="-34"/>
              </a:rPr>
              <a:t>ปัจจุบันมีเรื่องร้องเรียนเรื่องการทุจริตของเจ้าหน้าที่รัฐเข้ามาเป็นจำนวนมากไม่สอดคล้องกับบทบาทภารกิจที่ได้รับมอบหมาย ได้แก่</a:t>
            </a:r>
            <a:endParaRPr lang="th-TH" sz="2800" dirty="0"/>
          </a:p>
        </p:txBody>
      </p:sp>
      <p:sp>
        <p:nvSpPr>
          <p:cNvPr id="13" name="สี่เหลี่ยมผืนผ้า 12"/>
          <p:cNvSpPr/>
          <p:nvPr/>
        </p:nvSpPr>
        <p:spPr>
          <a:xfrm>
            <a:off x="1000100" y="4286256"/>
            <a:ext cx="3357586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thaiDist"/>
            <a:r>
              <a:rPr lang="th-TH" sz="2800" b="1" dirty="0" smtClean="0">
                <a:latin typeface="TH SarabunPSK" pitchFamily="34" charset="-34"/>
                <a:cs typeface="TH SarabunPSK" pitchFamily="34" charset="-34"/>
                <a:sym typeface="Wingdings"/>
              </a:rPr>
              <a:t></a:t>
            </a:r>
            <a:r>
              <a:rPr lang="th-TH" sz="2800" b="1" dirty="0" smtClean="0">
                <a:latin typeface="TH SarabunPSK" pitchFamily="34" charset="-34"/>
                <a:cs typeface="TH SarabunPSK" pitchFamily="34" charset="-34"/>
              </a:rPr>
              <a:t>อัตรากำลัง </a:t>
            </a:r>
          </a:p>
          <a:p>
            <a:pPr algn="thaiDist"/>
            <a:r>
              <a:rPr lang="th-TH" sz="2800" b="1" dirty="0" smtClean="0">
                <a:latin typeface="TH SarabunPSK" pitchFamily="34" charset="-34"/>
                <a:cs typeface="TH SarabunPSK" pitchFamily="34" charset="-34"/>
                <a:sym typeface="Wingdings"/>
              </a:rPr>
              <a:t></a:t>
            </a:r>
            <a:r>
              <a:rPr lang="th-TH" sz="2800" b="1" dirty="0" smtClean="0">
                <a:latin typeface="TH SarabunPSK" pitchFamily="34" charset="-34"/>
                <a:cs typeface="TH SarabunPSK" pitchFamily="34" charset="-34"/>
              </a:rPr>
              <a:t>วัสดุอุปกรณ์เครื่องมือเครื่องใช้</a:t>
            </a:r>
          </a:p>
          <a:p>
            <a:pPr algn="thaiDist"/>
            <a:r>
              <a:rPr lang="th-TH" sz="2800" b="1" dirty="0" smtClean="0">
                <a:latin typeface="TH SarabunPSK" pitchFamily="34" charset="-34"/>
                <a:cs typeface="TH SarabunPSK" pitchFamily="34" charset="-34"/>
              </a:rPr>
              <a:t>ที่จำเป็น</a:t>
            </a:r>
          </a:p>
          <a:p>
            <a:pPr algn="thaiDist"/>
            <a:r>
              <a:rPr lang="th-TH" sz="2800" b="1" dirty="0" smtClean="0">
                <a:latin typeface="TH SarabunPSK" pitchFamily="34" charset="-34"/>
                <a:cs typeface="TH SarabunPSK" pitchFamily="34" charset="-34"/>
                <a:sym typeface="Wingdings"/>
              </a:rPr>
              <a:t>กฎหมายที่ไม่เอื้อต่อการปฏิบัติงาน</a:t>
            </a:r>
            <a:endParaRPr lang="th-TH" sz="2800" dirty="0"/>
          </a:p>
        </p:txBody>
      </p:sp>
      <p:sp>
        <p:nvSpPr>
          <p:cNvPr id="14" name="มนมุมสี่เหลี่ยมด้านเดียวกัน 13"/>
          <p:cNvSpPr/>
          <p:nvPr/>
        </p:nvSpPr>
        <p:spPr bwMode="auto">
          <a:xfrm flipV="1">
            <a:off x="4857752" y="2357430"/>
            <a:ext cx="3643338" cy="4286280"/>
          </a:xfrm>
          <a:prstGeom prst="round2SameRect">
            <a:avLst/>
          </a:prstGeom>
          <a:solidFill>
            <a:srgbClr val="A8A4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th-TH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5" name="ลูกศรขวาท้ายขีด 14"/>
          <p:cNvSpPr/>
          <p:nvPr/>
        </p:nvSpPr>
        <p:spPr bwMode="auto">
          <a:xfrm rot="5400000">
            <a:off x="6405179" y="1690279"/>
            <a:ext cx="548484" cy="1071570"/>
          </a:xfrm>
          <a:prstGeom prst="stripedRightArrow">
            <a:avLst/>
          </a:prstGeom>
          <a:solidFill>
            <a:srgbClr val="605E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th-TH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7" name="สี่เหลี่ยมผืนผ้า 16"/>
          <p:cNvSpPr/>
          <p:nvPr/>
        </p:nvSpPr>
        <p:spPr>
          <a:xfrm>
            <a:off x="5286380" y="1415465"/>
            <a:ext cx="285752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h-TH" sz="3200" b="1" dirty="0" smtClean="0">
                <a:latin typeface="TH SarabunPSK" pitchFamily="34" charset="-34"/>
                <a:cs typeface="TH SarabunPSK" pitchFamily="34" charset="-34"/>
              </a:rPr>
              <a:t>แนวทางการแก้ไข</a:t>
            </a:r>
            <a:endParaRPr lang="th-TH" sz="3200" dirty="0"/>
          </a:p>
        </p:txBody>
      </p:sp>
      <p:sp>
        <p:nvSpPr>
          <p:cNvPr id="18" name="สี่เหลี่ยมผืนผ้า 17"/>
          <p:cNvSpPr/>
          <p:nvPr/>
        </p:nvSpPr>
        <p:spPr>
          <a:xfrm>
            <a:off x="5000628" y="2459078"/>
            <a:ext cx="3357586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thaiDist"/>
            <a:r>
              <a:rPr lang="th-TH" sz="2800" b="1" dirty="0" smtClean="0">
                <a:latin typeface="TH SarabunPSK" pitchFamily="34" charset="-34"/>
                <a:cs typeface="TH SarabunPSK" pitchFamily="34" charset="-34"/>
                <a:sym typeface="Wingdings"/>
              </a:rPr>
              <a:t></a:t>
            </a:r>
            <a:r>
              <a:rPr lang="th-TH" sz="2800" b="1" dirty="0" smtClean="0">
                <a:latin typeface="TH SarabunPSK" pitchFamily="34" charset="-34"/>
                <a:cs typeface="TH SarabunPSK" pitchFamily="34" charset="-34"/>
              </a:rPr>
              <a:t>ปรับปรุงโครงสร้าง อัตรากำลัง</a:t>
            </a:r>
          </a:p>
          <a:p>
            <a:pPr lvl="0" algn="thaiDist"/>
            <a:r>
              <a:rPr lang="th-TH" sz="2800" b="1" dirty="0" smtClean="0">
                <a:latin typeface="TH SarabunPSK" pitchFamily="34" charset="-34"/>
                <a:cs typeface="TH SarabunPSK" pitchFamily="34" charset="-34"/>
              </a:rPr>
              <a:t>ให้สอดคล้องกับบทบาทภารกิจ</a:t>
            </a:r>
          </a:p>
          <a:p>
            <a:pPr lvl="0" algn="thaiDist"/>
            <a:r>
              <a:rPr lang="th-TH" sz="2800" b="1" dirty="0" smtClean="0">
                <a:latin typeface="TH SarabunPSK" pitchFamily="34" charset="-34"/>
                <a:cs typeface="TH SarabunPSK" pitchFamily="34" charset="-34"/>
              </a:rPr>
              <a:t>ตามกฎหมายและยุทธศาสตร์ </a:t>
            </a:r>
          </a:p>
          <a:p>
            <a:pPr lvl="0" algn="thaiDist"/>
            <a:r>
              <a:rPr lang="th-TH" sz="2800" b="1" dirty="0" smtClean="0">
                <a:latin typeface="TH SarabunPSK" pitchFamily="34" charset="-34"/>
                <a:cs typeface="TH SarabunPSK" pitchFamily="34" charset="-34"/>
                <a:sym typeface="Wingdings"/>
              </a:rPr>
              <a:t></a:t>
            </a:r>
            <a:r>
              <a:rPr lang="th-TH" sz="2800" b="1" dirty="0" smtClean="0">
                <a:latin typeface="TH SarabunPSK" pitchFamily="34" charset="-34"/>
                <a:cs typeface="TH SarabunPSK" pitchFamily="34" charset="-34"/>
              </a:rPr>
              <a:t>บริหารจัดการโดยเพิ่มประสิทธิภาพบุคลากร </a:t>
            </a:r>
          </a:p>
          <a:p>
            <a:pPr lvl="0" algn="thaiDist"/>
            <a:r>
              <a:rPr lang="th-TH" sz="2800" b="1" dirty="0" smtClean="0">
                <a:latin typeface="TH SarabunPSK" pitchFamily="34" charset="-34"/>
                <a:cs typeface="TH SarabunPSK" pitchFamily="34" charset="-34"/>
                <a:sym typeface="Wingdings"/>
              </a:rPr>
              <a:t></a:t>
            </a:r>
            <a:r>
              <a:rPr lang="th-TH" sz="2800" b="1" dirty="0" smtClean="0">
                <a:latin typeface="TH SarabunPSK" pitchFamily="34" charset="-34"/>
                <a:cs typeface="TH SarabunPSK" pitchFamily="34" charset="-34"/>
              </a:rPr>
              <a:t>ปรับปรุงกระบวนการทำงาน ลำดับขั้นการปฏิบัติงาน</a:t>
            </a:r>
          </a:p>
          <a:p>
            <a:pPr lvl="0" algn="thaiDist"/>
            <a:r>
              <a:rPr lang="th-TH" sz="2800" b="1" dirty="0" smtClean="0">
                <a:latin typeface="TH SarabunPSK" pitchFamily="34" charset="-34"/>
                <a:cs typeface="TH SarabunPSK" pitchFamily="34" charset="-34"/>
                <a:sym typeface="Wingdings"/>
              </a:rPr>
              <a:t></a:t>
            </a:r>
            <a:r>
              <a:rPr lang="th-TH" sz="2800" b="1" dirty="0" err="1" smtClean="0">
                <a:latin typeface="TH SarabunPSK" pitchFamily="34" charset="-34"/>
                <a:cs typeface="TH SarabunPSK" pitchFamily="34" charset="-34"/>
              </a:rPr>
              <a:t>บูรณา</a:t>
            </a:r>
            <a:r>
              <a:rPr lang="th-TH" sz="2800" b="1" dirty="0" smtClean="0">
                <a:latin typeface="TH SarabunPSK" pitchFamily="34" charset="-34"/>
                <a:cs typeface="TH SarabunPSK" pitchFamily="34" charset="-34"/>
              </a:rPr>
              <a:t>การร่วมกับหน่วยงานที่มีภารกิจเหมือนหรือคล้ายกัน</a:t>
            </a:r>
            <a:endParaRPr lang="en-US" sz="2800" b="1" dirty="0" smtClean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20" name="รูปครึ่งกรอบ 19"/>
          <p:cNvSpPr/>
          <p:nvPr/>
        </p:nvSpPr>
        <p:spPr bwMode="auto">
          <a:xfrm>
            <a:off x="4857752" y="1357298"/>
            <a:ext cx="3571900" cy="642942"/>
          </a:xfrm>
          <a:prstGeom prst="halfFrame">
            <a:avLst>
              <a:gd name="adj1" fmla="val 12349"/>
              <a:gd name="adj2" fmla="val 17013"/>
            </a:avLst>
          </a:prstGeom>
          <a:solidFill>
            <a:srgbClr val="605E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th-TH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16" name="Picture 4" descr="PACC"/>
          <p:cNvPicPr/>
          <p:nvPr/>
        </p:nvPicPr>
        <p:blipFill>
          <a:blip r:embed="rId2" cstate="print"/>
          <a:stretch>
            <a:fillRect/>
          </a:stretch>
        </p:blipFill>
        <p:spPr bwMode="auto">
          <a:xfrm>
            <a:off x="7959534" y="142852"/>
            <a:ext cx="1056612" cy="1071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คำบรรยายภาพแบบลูกศรขวา 3"/>
          <p:cNvSpPr/>
          <p:nvPr/>
        </p:nvSpPr>
        <p:spPr bwMode="auto">
          <a:xfrm>
            <a:off x="270729" y="1604033"/>
            <a:ext cx="2357454" cy="2571768"/>
          </a:xfrm>
          <a:prstGeom prst="rightArrowCallout">
            <a:avLst>
              <a:gd name="adj1" fmla="val 25000"/>
              <a:gd name="adj2" fmla="val 0"/>
              <a:gd name="adj3" fmla="val 30440"/>
              <a:gd name="adj4" fmla="val 65613"/>
            </a:avLst>
          </a:prstGeom>
          <a:solidFill>
            <a:srgbClr val="9966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th-TH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" name="สี่เหลี่ยมผืนผ้า 4"/>
          <p:cNvSpPr/>
          <p:nvPr/>
        </p:nvSpPr>
        <p:spPr>
          <a:xfrm>
            <a:off x="301558" y="2568071"/>
            <a:ext cx="154080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indent="-78740" algn="ctr">
              <a:spcBef>
                <a:spcPts val="0"/>
              </a:spcBef>
              <a:spcAft>
                <a:spcPts val="0"/>
              </a:spcAft>
            </a:pPr>
            <a:r>
              <a:rPr lang="th-TH" sz="2800" b="1" dirty="0" smtClean="0">
                <a:solidFill>
                  <a:srgbClr val="FFFFFF"/>
                </a:solidFill>
                <a:latin typeface="TH SarabunPSK" pitchFamily="34" charset="-34"/>
                <a:ea typeface="Calibri"/>
                <a:cs typeface="TH SarabunPSK" pitchFamily="34" charset="-34"/>
              </a:rPr>
              <a:t> </a:t>
            </a:r>
            <a:r>
              <a:rPr lang="en-US" sz="2800" b="1" dirty="0" smtClean="0">
                <a:solidFill>
                  <a:srgbClr val="FFFFFF"/>
                </a:solidFill>
                <a:latin typeface="TH SarabunPSK" pitchFamily="34" charset="-34"/>
                <a:ea typeface="Calibri"/>
                <a:cs typeface="TH SarabunPSK" pitchFamily="34" charset="-34"/>
              </a:rPr>
              <a:t>17</a:t>
            </a:r>
            <a:r>
              <a:rPr lang="th-TH" sz="2800" b="1" dirty="0" smtClean="0">
                <a:solidFill>
                  <a:srgbClr val="FFFFFF"/>
                </a:solidFill>
                <a:latin typeface="TH SarabunPSK" pitchFamily="34" charset="-34"/>
                <a:ea typeface="Calibri"/>
                <a:cs typeface="TH SarabunPSK" pitchFamily="34" charset="-34"/>
              </a:rPr>
              <a:t>,990 เรื่อง</a:t>
            </a:r>
            <a:endParaRPr lang="en-US" sz="2800" b="1" dirty="0">
              <a:solidFill>
                <a:srgbClr val="FFFFFF"/>
              </a:solidFill>
              <a:latin typeface="TH SarabunPSK" pitchFamily="34" charset="-34"/>
              <a:ea typeface="Calibri"/>
              <a:cs typeface="TH SarabunPSK" pitchFamily="34" charset="-34"/>
            </a:endParaRPr>
          </a:p>
        </p:txBody>
      </p:sp>
      <p:sp>
        <p:nvSpPr>
          <p:cNvPr id="6" name="สี่เหลี่ยมผืนผ้า 5"/>
          <p:cNvSpPr/>
          <p:nvPr/>
        </p:nvSpPr>
        <p:spPr>
          <a:xfrm>
            <a:off x="270729" y="1853691"/>
            <a:ext cx="142876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indent="-90170" algn="ctr">
              <a:spcBef>
                <a:spcPts val="0"/>
              </a:spcBef>
              <a:spcAft>
                <a:spcPts val="0"/>
              </a:spcAft>
            </a:pPr>
            <a:r>
              <a:rPr lang="th-TH" sz="2400" b="1" dirty="0" smtClean="0">
                <a:solidFill>
                  <a:srgbClr val="FFFFFF"/>
                </a:solidFill>
                <a:latin typeface="TH SarabunPSK" pitchFamily="34" charset="-34"/>
                <a:ea typeface="Calibri"/>
                <a:cs typeface="TH SarabunPSK" pitchFamily="34" charset="-34"/>
              </a:rPr>
              <a:t>เรื่องร้องเรียน</a:t>
            </a:r>
          </a:p>
          <a:p>
            <a:pPr marL="0" marR="0" indent="-90170" algn="ctr">
              <a:spcBef>
                <a:spcPts val="0"/>
              </a:spcBef>
              <a:spcAft>
                <a:spcPts val="0"/>
              </a:spcAft>
            </a:pPr>
            <a:r>
              <a:rPr lang="th-TH" sz="2400" b="1" dirty="0" smtClean="0">
                <a:solidFill>
                  <a:srgbClr val="FFFFFF"/>
                </a:solidFill>
                <a:latin typeface="TH SarabunPSK" pitchFamily="34" charset="-34"/>
                <a:ea typeface="Calibri"/>
                <a:cs typeface="TH SarabunPSK" pitchFamily="34" charset="-34"/>
              </a:rPr>
              <a:t>ทั้งสิ้น</a:t>
            </a:r>
            <a:endParaRPr lang="en-US" sz="2400" b="1" dirty="0" smtClean="0">
              <a:solidFill>
                <a:srgbClr val="FFFFFF"/>
              </a:solidFill>
              <a:latin typeface="TH SarabunPSK" pitchFamily="34" charset="-34"/>
              <a:ea typeface="Calibri"/>
              <a:cs typeface="TH SarabunPSK" pitchFamily="34" charset="-34"/>
            </a:endParaRPr>
          </a:p>
        </p:txBody>
      </p:sp>
      <p:sp>
        <p:nvSpPr>
          <p:cNvPr id="7" name="สี่เหลี่ยมผืนผ้า 6"/>
          <p:cNvSpPr/>
          <p:nvPr/>
        </p:nvSpPr>
        <p:spPr>
          <a:xfrm>
            <a:off x="229271" y="3190118"/>
            <a:ext cx="171451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H SarabunPSK" pitchFamily="34" charset="-34"/>
                <a:ea typeface="Calibri"/>
                <a:cs typeface="TH SarabunPSK" pitchFamily="34" charset="-34"/>
              </a:rPr>
              <a:t>(ยกมา </a:t>
            </a:r>
            <a:r>
              <a:rPr lang="en-US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H SarabunPSK" pitchFamily="34" charset="-34"/>
                <a:ea typeface="Calibri"/>
                <a:cs typeface="TH SarabunPSK" pitchFamily="34" charset="-34"/>
              </a:rPr>
              <a:t>=</a:t>
            </a:r>
            <a:r>
              <a:rPr lang="th-TH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H SarabunPSK" pitchFamily="34" charset="-34"/>
                <a:ea typeface="Calibri"/>
                <a:cs typeface="TH SarabunPSK" pitchFamily="34" charset="-34"/>
              </a:rPr>
              <a:t>16,220 เรื่อง</a:t>
            </a:r>
          </a:p>
          <a:p>
            <a:r>
              <a:rPr lang="th-TH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H SarabunPSK" pitchFamily="34" charset="-34"/>
                <a:ea typeface="Calibri"/>
                <a:cs typeface="TH SarabunPSK" pitchFamily="34" charset="-34"/>
              </a:rPr>
              <a:t>รับปี</a:t>
            </a:r>
            <a:r>
              <a:rPr lang="en-US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H SarabunPSK" pitchFamily="34" charset="-34"/>
                <a:ea typeface="Calibri"/>
                <a:cs typeface="TH SarabunPSK" pitchFamily="34" charset="-34"/>
              </a:rPr>
              <a:t>58=</a:t>
            </a:r>
            <a:r>
              <a:rPr lang="th-TH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H SarabunPSK" pitchFamily="34" charset="-34"/>
                <a:ea typeface="Calibri"/>
                <a:cs typeface="TH SarabunPSK" pitchFamily="34" charset="-34"/>
              </a:rPr>
              <a:t> 1,770 เรื่อง)</a:t>
            </a:r>
            <a:endParaRPr lang="en-US" sz="20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H SarabunPSK" pitchFamily="34" charset="-34"/>
              <a:ea typeface="Calibri"/>
              <a:cs typeface="TH SarabunPSK" pitchFamily="34" charset="-34"/>
            </a:endParaRPr>
          </a:p>
          <a:p>
            <a:endParaRPr lang="en-US" sz="2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H SarabunPSK" pitchFamily="34" charset="-34"/>
              <a:ea typeface="Calibri"/>
              <a:cs typeface="TH SarabunPSK" pitchFamily="34" charset="-34"/>
            </a:endParaRPr>
          </a:p>
        </p:txBody>
      </p:sp>
      <p:graphicFrame>
        <p:nvGraphicFramePr>
          <p:cNvPr id="8" name="ตาราง 7"/>
          <p:cNvGraphicFramePr>
            <a:graphicFrameLocks noGrp="1"/>
          </p:cNvGraphicFramePr>
          <p:nvPr/>
        </p:nvGraphicFramePr>
        <p:xfrm>
          <a:off x="2021696" y="1610676"/>
          <a:ext cx="1050105" cy="1640998"/>
        </p:xfrm>
        <a:graphic>
          <a:graphicData uri="http://schemas.openxmlformats.org/drawingml/2006/table">
            <a:tbl>
              <a:tblPr/>
              <a:tblGrid>
                <a:gridCol w="1050105"/>
              </a:tblGrid>
              <a:tr h="1640998">
                <a:tc>
                  <a:txBody>
                    <a:bodyPr/>
                    <a:lstStyle/>
                    <a:p>
                      <a:pPr marL="0" marR="0" indent="-71755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400" b="1" dirty="0">
                        <a:latin typeface="TH SarabunPSK" pitchFamily="34" charset="-34"/>
                        <a:ea typeface="Calibri"/>
                        <a:cs typeface="TH SarabunPSK" pitchFamily="34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990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9" name="ตาราง 8"/>
          <p:cNvGraphicFramePr>
            <a:graphicFrameLocks noGrp="1"/>
          </p:cNvGraphicFramePr>
          <p:nvPr/>
        </p:nvGraphicFramePr>
        <p:xfrm>
          <a:off x="2021696" y="3323112"/>
          <a:ext cx="1050105" cy="857256"/>
        </p:xfrm>
        <a:graphic>
          <a:graphicData uri="http://schemas.openxmlformats.org/drawingml/2006/table">
            <a:tbl>
              <a:tblPr/>
              <a:tblGrid>
                <a:gridCol w="1050105"/>
              </a:tblGrid>
              <a:tr h="857256">
                <a:tc>
                  <a:txBody>
                    <a:bodyPr/>
                    <a:lstStyle/>
                    <a:p>
                      <a:pPr marL="0" marR="0" indent="-9017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H SarabunPSK" pitchFamily="34" charset="-34"/>
                        <a:ea typeface="Calibri"/>
                        <a:cs typeface="TH SarabunPSK" pitchFamily="34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9900"/>
                    </a:solidFill>
                  </a:tcPr>
                </a:tc>
              </a:tr>
            </a:tbl>
          </a:graphicData>
        </a:graphic>
      </p:graphicFrame>
      <p:sp>
        <p:nvSpPr>
          <p:cNvPr id="10" name="สี่เหลี่ยมผืนผ้า 9"/>
          <p:cNvSpPr/>
          <p:nvPr/>
        </p:nvSpPr>
        <p:spPr>
          <a:xfrm>
            <a:off x="2000231" y="1537162"/>
            <a:ext cx="1143008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indent="-71755" algn="ctr">
              <a:spcBef>
                <a:spcPts val="0"/>
              </a:spcBef>
              <a:spcAft>
                <a:spcPts val="0"/>
              </a:spcAft>
            </a:pPr>
            <a:r>
              <a:rPr lang="th-TH" sz="2800" b="1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ea typeface="Calibri"/>
                <a:cs typeface="TH SarabunPSK" pitchFamily="34" charset="-34"/>
              </a:rPr>
              <a:t>คกก.</a:t>
            </a:r>
            <a:r>
              <a:rPr lang="th-TH" sz="2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ea typeface="Calibri"/>
                <a:cs typeface="TH SarabunPSK" pitchFamily="34" charset="-34"/>
              </a:rPr>
              <a:t> </a:t>
            </a:r>
            <a:r>
              <a:rPr lang="th-TH" sz="2800" b="1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ea typeface="Calibri"/>
                <a:cs typeface="TH SarabunPSK" pitchFamily="34" charset="-34"/>
              </a:rPr>
              <a:t>ป.ป.ท.</a:t>
            </a:r>
            <a:endParaRPr lang="en-US" sz="2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itchFamily="34" charset="-34"/>
              <a:ea typeface="Calibri"/>
              <a:cs typeface="TH SarabunPSK" pitchFamily="34" charset="-34"/>
            </a:endParaRPr>
          </a:p>
          <a:p>
            <a:pPr marL="0" marR="0" indent="-90170" algn="ctr">
              <a:spcBef>
                <a:spcPts val="0"/>
              </a:spcBef>
              <a:spcAft>
                <a:spcPts val="0"/>
              </a:spcAft>
            </a:pPr>
            <a:r>
              <a:rPr lang="th-TH" sz="2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ea typeface="Calibri"/>
                <a:cs typeface="TH SarabunPSK" pitchFamily="34" charset="-34"/>
              </a:rPr>
              <a:t>พิจารณาทั้งสิ้น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itchFamily="34" charset="-34"/>
              <a:ea typeface="Calibri"/>
              <a:cs typeface="TH SarabunPSK" pitchFamily="34" charset="-34"/>
            </a:endParaRPr>
          </a:p>
        </p:txBody>
      </p:sp>
      <p:graphicFrame>
        <p:nvGraphicFramePr>
          <p:cNvPr id="11" name="ตาราง 10"/>
          <p:cNvGraphicFramePr>
            <a:graphicFrameLocks noGrp="1"/>
          </p:cNvGraphicFramePr>
          <p:nvPr/>
        </p:nvGraphicFramePr>
        <p:xfrm>
          <a:off x="3357553" y="1634013"/>
          <a:ext cx="5643603" cy="1643073"/>
        </p:xfrm>
        <a:graphic>
          <a:graphicData uri="http://schemas.openxmlformats.org/drawingml/2006/table">
            <a:tbl>
              <a:tblPr/>
              <a:tblGrid>
                <a:gridCol w="745078"/>
                <a:gridCol w="801162"/>
                <a:gridCol w="872447"/>
                <a:gridCol w="806229"/>
                <a:gridCol w="806229"/>
                <a:gridCol w="806229"/>
                <a:gridCol w="806229"/>
              </a:tblGrid>
              <a:tr h="442254">
                <a:tc gridSpan="7">
                  <a:txBody>
                    <a:bodyPr/>
                    <a:lstStyle/>
                    <a:p>
                      <a:pPr marL="0" marR="0" indent="-9017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2400" b="1" dirty="0" smtClean="0">
                          <a:ln>
                            <a:solidFill>
                              <a:srgbClr val="FFFFFF"/>
                            </a:solidFill>
                          </a:ln>
                          <a:solidFill>
                            <a:srgbClr val="FFFFFF"/>
                          </a:solidFill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ผลการพิจารณา </a:t>
                      </a:r>
                      <a:endParaRPr lang="en-US" sz="2400" b="1" dirty="0">
                        <a:ln>
                          <a:solidFill>
                            <a:srgbClr val="FFFFFF"/>
                          </a:solidFill>
                        </a:ln>
                        <a:solidFill>
                          <a:srgbClr val="FFFFFF"/>
                        </a:solidFill>
                        <a:latin typeface="TH SarabunPSK" pitchFamily="34" charset="-34"/>
                        <a:ea typeface="Calibri"/>
                        <a:cs typeface="TH SarabunPSK" pitchFamily="34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33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</a:tr>
              <a:tr h="400273">
                <a:tc gridSpan="2">
                  <a:txBody>
                    <a:bodyPr/>
                    <a:lstStyle/>
                    <a:p>
                      <a:pPr marL="0" marR="0" indent="-9017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2400" b="1" dirty="0">
                          <a:ln>
                            <a:solidFill>
                              <a:srgbClr val="FFFFFF"/>
                            </a:solidFill>
                          </a:ln>
                          <a:solidFill>
                            <a:srgbClr val="FFFFFF"/>
                          </a:solidFill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รับไว้ไต่สวน</a:t>
                      </a:r>
                      <a:endParaRPr lang="en-US" sz="2400" b="1" dirty="0">
                        <a:ln>
                          <a:solidFill>
                            <a:srgbClr val="FFFFFF"/>
                          </a:solidFill>
                        </a:ln>
                        <a:solidFill>
                          <a:srgbClr val="FFFFFF"/>
                        </a:solidFill>
                        <a:latin typeface="TH SarabunPSK" pitchFamily="34" charset="-34"/>
                        <a:ea typeface="Calibri"/>
                        <a:cs typeface="TH SarabunPSK" pitchFamily="34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33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indent="-9017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2400" b="1" dirty="0">
                          <a:ln>
                            <a:solidFill>
                              <a:srgbClr val="FFFFFF"/>
                            </a:solidFill>
                          </a:ln>
                          <a:solidFill>
                            <a:srgbClr val="FFFFFF"/>
                          </a:solidFill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ส่ง ป.ป.ช.</a:t>
                      </a:r>
                      <a:endParaRPr lang="en-US" sz="2400" b="1" dirty="0">
                        <a:ln>
                          <a:solidFill>
                            <a:srgbClr val="FFFFFF"/>
                          </a:solidFill>
                        </a:ln>
                        <a:solidFill>
                          <a:srgbClr val="FFFFFF"/>
                        </a:solidFill>
                        <a:latin typeface="TH SarabunPSK" pitchFamily="34" charset="-34"/>
                        <a:ea typeface="Calibri"/>
                        <a:cs typeface="TH SarabunPSK" pitchFamily="34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3300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indent="-9017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400" b="1" dirty="0">
                        <a:ln>
                          <a:solidFill>
                            <a:srgbClr val="FFFFFF"/>
                          </a:solidFill>
                        </a:ln>
                        <a:solidFill>
                          <a:srgbClr val="FFFFFF"/>
                        </a:solidFill>
                        <a:latin typeface="TH SarabunPSK" pitchFamily="34" charset="-34"/>
                        <a:ea typeface="Calibri"/>
                        <a:cs typeface="TH SarabunPSK" pitchFamily="34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3300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indent="-9017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2400" b="1" dirty="0">
                          <a:ln>
                            <a:solidFill>
                              <a:srgbClr val="FFFFFF"/>
                            </a:solidFill>
                          </a:ln>
                          <a:solidFill>
                            <a:srgbClr val="FFFFFF"/>
                          </a:solidFill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ไม่รับ</a:t>
                      </a:r>
                      <a:endParaRPr lang="en-US" sz="2400" b="1" dirty="0">
                        <a:ln>
                          <a:solidFill>
                            <a:srgbClr val="FFFFFF"/>
                          </a:solidFill>
                        </a:ln>
                        <a:solidFill>
                          <a:srgbClr val="FFFFFF"/>
                        </a:solidFill>
                        <a:latin typeface="TH SarabunPSK" pitchFamily="34" charset="-34"/>
                        <a:ea typeface="Calibri"/>
                        <a:cs typeface="TH SarabunPSK" pitchFamily="34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3300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indent="-9017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400" b="1" dirty="0">
                        <a:ln>
                          <a:solidFill>
                            <a:srgbClr val="FFFFFF"/>
                          </a:solidFill>
                        </a:ln>
                        <a:solidFill>
                          <a:srgbClr val="FFFFFF"/>
                        </a:solidFill>
                        <a:latin typeface="TH SarabunPSK" pitchFamily="34" charset="-34"/>
                        <a:ea typeface="Calibri"/>
                        <a:cs typeface="TH SarabunPSK" pitchFamily="34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3300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indent="-9017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2400" b="1" dirty="0">
                          <a:ln>
                            <a:solidFill>
                              <a:srgbClr val="FFFFFF"/>
                            </a:solidFill>
                          </a:ln>
                          <a:solidFill>
                            <a:srgbClr val="FFFFFF"/>
                          </a:solidFill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อื่นๆ</a:t>
                      </a:r>
                      <a:endParaRPr lang="en-US" sz="2400" b="1" dirty="0">
                        <a:ln>
                          <a:solidFill>
                            <a:srgbClr val="FFFFFF"/>
                          </a:solidFill>
                        </a:ln>
                        <a:solidFill>
                          <a:srgbClr val="FFFFFF"/>
                        </a:solidFill>
                        <a:latin typeface="TH SarabunPSK" pitchFamily="34" charset="-34"/>
                        <a:ea typeface="Calibri"/>
                        <a:cs typeface="TH SarabunPSK" pitchFamily="34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3300"/>
                    </a:solidFill>
                  </a:tcPr>
                </a:tc>
              </a:tr>
              <a:tr h="800546">
                <a:tc>
                  <a:txBody>
                    <a:bodyPr/>
                    <a:lstStyle/>
                    <a:p>
                      <a:pPr marL="0" marR="0" indent="-9017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2400" b="1" dirty="0" smtClean="0">
                          <a:ln>
                            <a:solidFill>
                              <a:srgbClr val="FFFFFF"/>
                            </a:solidFill>
                          </a:ln>
                          <a:solidFill>
                            <a:srgbClr val="FFFFFF"/>
                          </a:solidFill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ตั้ง</a:t>
                      </a:r>
                      <a:r>
                        <a:rPr lang="th-TH" sz="2400" b="1" dirty="0">
                          <a:ln>
                            <a:solidFill>
                              <a:srgbClr val="FFFFFF"/>
                            </a:solidFill>
                          </a:ln>
                          <a:solidFill>
                            <a:srgbClr val="FFFFFF"/>
                          </a:solidFill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อนุฯ</a:t>
                      </a:r>
                      <a:endParaRPr lang="en-US" sz="2400" b="1" dirty="0">
                        <a:ln>
                          <a:solidFill>
                            <a:srgbClr val="FFFFFF"/>
                          </a:solidFill>
                        </a:ln>
                        <a:solidFill>
                          <a:srgbClr val="FFFFFF"/>
                        </a:solidFill>
                        <a:latin typeface="TH SarabunPSK" pitchFamily="34" charset="-34"/>
                        <a:ea typeface="Calibri"/>
                        <a:cs typeface="TH SarabunPSK" pitchFamily="34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33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-9017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2400" b="1" dirty="0" smtClean="0">
                          <a:ln>
                            <a:solidFill>
                              <a:srgbClr val="FFFFFF"/>
                            </a:solidFill>
                          </a:ln>
                          <a:solidFill>
                            <a:srgbClr val="FFFFFF"/>
                          </a:solidFill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มอบ</a:t>
                      </a:r>
                    </a:p>
                    <a:p>
                      <a:pPr marL="0" marR="0" indent="-9017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2400" b="1" dirty="0" smtClean="0">
                          <a:ln>
                            <a:solidFill>
                              <a:srgbClr val="FFFFFF"/>
                            </a:solidFill>
                          </a:ln>
                          <a:solidFill>
                            <a:srgbClr val="FFFFFF"/>
                          </a:solidFill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หมาย</a:t>
                      </a:r>
                      <a:endParaRPr lang="en-US" sz="2400" b="1" dirty="0">
                        <a:ln>
                          <a:solidFill>
                            <a:srgbClr val="FFFFFF"/>
                          </a:solidFill>
                        </a:ln>
                        <a:solidFill>
                          <a:srgbClr val="FFFFFF"/>
                        </a:solidFill>
                        <a:latin typeface="TH SarabunPSK" pitchFamily="34" charset="-34"/>
                        <a:ea typeface="Calibri"/>
                        <a:cs typeface="TH SarabunPSK" pitchFamily="34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330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2" name="สี่เหลี่ยมผืนผ้า 11"/>
          <p:cNvSpPr/>
          <p:nvPr/>
        </p:nvSpPr>
        <p:spPr>
          <a:xfrm>
            <a:off x="7275165" y="2134079"/>
            <a:ext cx="107495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indent="-90170" algn="ctr">
              <a:spcBef>
                <a:spcPts val="0"/>
              </a:spcBef>
              <a:spcAft>
                <a:spcPts val="0"/>
              </a:spcAft>
            </a:pPr>
            <a:r>
              <a:rPr lang="th-TH" sz="24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H SarabunPSK" pitchFamily="34" charset="-34"/>
                <a:ea typeface="Calibri"/>
                <a:cs typeface="TH SarabunPSK" pitchFamily="34" charset="-34"/>
              </a:rPr>
              <a:t>ตรวจ</a:t>
            </a:r>
          </a:p>
          <a:p>
            <a:pPr marL="0" marR="0" indent="-90170" algn="ctr">
              <a:spcBef>
                <a:spcPts val="0"/>
              </a:spcBef>
              <a:spcAft>
                <a:spcPts val="0"/>
              </a:spcAft>
            </a:pPr>
            <a:r>
              <a:rPr lang="th-TH" sz="24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H SarabunPSK" pitchFamily="34" charset="-34"/>
                <a:ea typeface="Calibri"/>
                <a:cs typeface="TH SarabunPSK" pitchFamily="34" charset="-34"/>
              </a:rPr>
              <a:t>สอบเพิ่ม</a:t>
            </a:r>
          </a:p>
          <a:p>
            <a:pPr marL="0" marR="0" indent="-90170" algn="ctr">
              <a:spcBef>
                <a:spcPts val="0"/>
              </a:spcBef>
              <a:spcAft>
                <a:spcPts val="0"/>
              </a:spcAft>
            </a:pPr>
            <a:r>
              <a:rPr lang="th-TH" sz="24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H SarabunPSK" pitchFamily="34" charset="-34"/>
                <a:ea typeface="Calibri"/>
                <a:cs typeface="TH SarabunPSK" pitchFamily="34" charset="-34"/>
              </a:rPr>
              <a:t>เติม</a:t>
            </a:r>
            <a:endParaRPr lang="en-US" sz="2400" b="1" dirty="0">
              <a:solidFill>
                <a:srgbClr val="FFFFFF"/>
              </a:solidFill>
              <a:latin typeface="TH SarabunPSK" pitchFamily="34" charset="-34"/>
              <a:ea typeface="Calibri"/>
              <a:cs typeface="TH SarabunPSK" pitchFamily="34" charset="-34"/>
            </a:endParaRPr>
          </a:p>
        </p:txBody>
      </p:sp>
      <p:graphicFrame>
        <p:nvGraphicFramePr>
          <p:cNvPr id="13" name="ตาราง 12"/>
          <p:cNvGraphicFramePr>
            <a:graphicFrameLocks noGrp="1"/>
          </p:cNvGraphicFramePr>
          <p:nvPr/>
        </p:nvGraphicFramePr>
        <p:xfrm>
          <a:off x="3357553" y="3348525"/>
          <a:ext cx="5643603" cy="857256"/>
        </p:xfrm>
        <a:graphic>
          <a:graphicData uri="http://schemas.openxmlformats.org/drawingml/2006/table">
            <a:tbl>
              <a:tblPr/>
              <a:tblGrid>
                <a:gridCol w="745078"/>
                <a:gridCol w="801162"/>
                <a:gridCol w="872447"/>
                <a:gridCol w="806229"/>
                <a:gridCol w="806229"/>
                <a:gridCol w="806229"/>
                <a:gridCol w="806229"/>
              </a:tblGrid>
              <a:tr h="857256">
                <a:tc>
                  <a:txBody>
                    <a:bodyPr/>
                    <a:lstStyle/>
                    <a:p>
                      <a:pPr marL="0" marR="0" indent="-9017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400" b="1" dirty="0">
                        <a:ln>
                          <a:solidFill>
                            <a:schemeClr val="tx1"/>
                          </a:solidFill>
                        </a:ln>
                        <a:solidFill>
                          <a:srgbClr val="FFFFFF"/>
                        </a:solidFill>
                        <a:latin typeface="TH SarabunPSK" pitchFamily="34" charset="-34"/>
                        <a:ea typeface="Calibri"/>
                        <a:cs typeface="TH SarabunPSK" pitchFamily="34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33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-9017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400" b="1" dirty="0">
                        <a:ln>
                          <a:solidFill>
                            <a:schemeClr val="tx1"/>
                          </a:solidFill>
                        </a:ln>
                        <a:solidFill>
                          <a:srgbClr val="FFFFFF"/>
                        </a:solidFill>
                        <a:latin typeface="TH SarabunPSK" pitchFamily="34" charset="-34"/>
                        <a:ea typeface="Calibri"/>
                        <a:cs typeface="TH SarabunPSK" pitchFamily="34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33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-9017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400" b="1" dirty="0">
                        <a:ln>
                          <a:solidFill>
                            <a:schemeClr val="tx1"/>
                          </a:solidFill>
                        </a:ln>
                        <a:solidFill>
                          <a:srgbClr val="FFFFFF"/>
                        </a:solidFill>
                        <a:latin typeface="TH SarabunPSK" pitchFamily="34" charset="-34"/>
                        <a:ea typeface="Calibri"/>
                        <a:cs typeface="TH SarabunPSK" pitchFamily="34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33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-9017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400" b="1" dirty="0">
                        <a:ln>
                          <a:solidFill>
                            <a:schemeClr val="tx1"/>
                          </a:solidFill>
                        </a:ln>
                        <a:solidFill>
                          <a:srgbClr val="FFFFFF"/>
                        </a:solidFill>
                        <a:latin typeface="TH SarabunPSK" pitchFamily="34" charset="-34"/>
                        <a:ea typeface="Calibri"/>
                        <a:cs typeface="TH SarabunPSK" pitchFamily="34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33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-9017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400" b="1" dirty="0">
                        <a:ln>
                          <a:solidFill>
                            <a:schemeClr val="tx1"/>
                          </a:solidFill>
                        </a:ln>
                        <a:solidFill>
                          <a:srgbClr val="FFFFFF"/>
                        </a:solidFill>
                        <a:latin typeface="TH SarabunPSK" pitchFamily="34" charset="-34"/>
                        <a:ea typeface="Calibri"/>
                        <a:cs typeface="TH SarabunPSK" pitchFamily="34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33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-9017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400" b="1" dirty="0">
                        <a:ln>
                          <a:solidFill>
                            <a:schemeClr val="tx1"/>
                          </a:solidFill>
                        </a:ln>
                        <a:solidFill>
                          <a:srgbClr val="FFFFFF"/>
                        </a:solidFill>
                        <a:latin typeface="TH SarabunPSK" pitchFamily="34" charset="-34"/>
                        <a:ea typeface="Calibri"/>
                        <a:cs typeface="TH SarabunPSK" pitchFamily="34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33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-9017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400" b="1" dirty="0">
                        <a:ln>
                          <a:solidFill>
                            <a:schemeClr val="tx1"/>
                          </a:solidFill>
                        </a:ln>
                        <a:solidFill>
                          <a:srgbClr val="FFFFFF"/>
                        </a:solidFill>
                        <a:latin typeface="TH SarabunPSK" pitchFamily="34" charset="-34"/>
                        <a:ea typeface="Calibri"/>
                        <a:cs typeface="TH SarabunPSK" pitchFamily="34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3300"/>
                    </a:solidFill>
                  </a:tcPr>
                </a:tc>
              </a:tr>
            </a:tbl>
          </a:graphicData>
        </a:graphic>
      </p:graphicFrame>
      <p:sp>
        <p:nvSpPr>
          <p:cNvPr id="14" name="ลูกศรขวา 13"/>
          <p:cNvSpPr/>
          <p:nvPr/>
        </p:nvSpPr>
        <p:spPr bwMode="auto">
          <a:xfrm>
            <a:off x="3071801" y="2848459"/>
            <a:ext cx="428628" cy="928694"/>
          </a:xfrm>
          <a:prstGeom prst="rightArrow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th-TH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5" name="สี่เหลี่ยมผืนผ้า 14"/>
          <p:cNvSpPr/>
          <p:nvPr/>
        </p:nvSpPr>
        <p:spPr>
          <a:xfrm>
            <a:off x="5603881" y="2205517"/>
            <a:ext cx="1254134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indent="-90170" algn="ctr">
              <a:spcBef>
                <a:spcPts val="0"/>
              </a:spcBef>
              <a:spcAft>
                <a:spcPts val="0"/>
              </a:spcAft>
            </a:pPr>
            <a:r>
              <a:rPr lang="th-TH" sz="24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H SarabunPSK" pitchFamily="34" charset="-34"/>
                <a:ea typeface="Calibri"/>
                <a:cs typeface="TH SarabunPSK" pitchFamily="34" charset="-34"/>
              </a:rPr>
              <a:t>ส่ง</a:t>
            </a:r>
          </a:p>
          <a:p>
            <a:pPr marL="0" marR="0" indent="-90170" algn="ctr">
              <a:spcBef>
                <a:spcPts val="0"/>
              </a:spcBef>
              <a:spcAft>
                <a:spcPts val="0"/>
              </a:spcAft>
            </a:pPr>
            <a:r>
              <a:rPr lang="th-TH" sz="2400" b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H SarabunPSK" pitchFamily="34" charset="-34"/>
                <a:ea typeface="Calibri"/>
                <a:cs typeface="TH SarabunPSK" pitchFamily="34" charset="-34"/>
              </a:rPr>
              <a:t>พสส.</a:t>
            </a:r>
            <a:endParaRPr lang="en-US" sz="2400" b="1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H SarabunPSK" pitchFamily="34" charset="-34"/>
              <a:ea typeface="Calibri"/>
              <a:cs typeface="TH SarabunPSK" pitchFamily="34" charset="-34"/>
            </a:endParaRPr>
          </a:p>
          <a:p>
            <a:pPr marL="0" marR="0" indent="-90170" algn="ctr">
              <a:spcBef>
                <a:spcPts val="0"/>
              </a:spcBef>
              <a:spcAft>
                <a:spcPts val="0"/>
              </a:spcAft>
            </a:pPr>
            <a:endParaRPr lang="en-US" sz="20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H SarabunPSK" pitchFamily="34" charset="-34"/>
              <a:ea typeface="Calibri"/>
              <a:cs typeface="TH SarabunPSK" pitchFamily="34" charset="-34"/>
            </a:endParaRPr>
          </a:p>
        </p:txBody>
      </p:sp>
      <p:sp>
        <p:nvSpPr>
          <p:cNvPr id="16" name="สี่เหลี่ยมผืนผ้า 15"/>
          <p:cNvSpPr/>
          <p:nvPr/>
        </p:nvSpPr>
        <p:spPr>
          <a:xfrm>
            <a:off x="8215337" y="3323112"/>
            <a:ext cx="774297" cy="954107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lvl="0" indent="-90170"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th-TH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H SarabunPSK" pitchFamily="34" charset="-34"/>
                <a:ea typeface="Calibri"/>
                <a:cs typeface="TH SarabunPSK" pitchFamily="34" charset="-34"/>
              </a:rPr>
              <a:t>40</a:t>
            </a:r>
          </a:p>
          <a:p>
            <a:pPr lvl="0" indent="-90170"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th-TH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H SarabunPSK" pitchFamily="34" charset="-34"/>
                <a:ea typeface="Calibri"/>
                <a:cs typeface="TH SarabunPSK" pitchFamily="34" charset="-34"/>
              </a:rPr>
              <a:t>เรื่อง</a:t>
            </a:r>
            <a:endParaRPr lang="en-US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H SarabunPSK" pitchFamily="34" charset="-34"/>
              <a:ea typeface="Calibri"/>
              <a:cs typeface="TH SarabunPSK" pitchFamily="34" charset="-34"/>
            </a:endParaRPr>
          </a:p>
        </p:txBody>
      </p:sp>
      <p:sp>
        <p:nvSpPr>
          <p:cNvPr id="17" name="สี่เหลี่ยมผืนผ้า 16"/>
          <p:cNvSpPr/>
          <p:nvPr/>
        </p:nvSpPr>
        <p:spPr>
          <a:xfrm>
            <a:off x="2086659" y="3251674"/>
            <a:ext cx="92869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-90170"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th-TH" sz="2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ea typeface="Calibri"/>
                <a:cs typeface="TH SarabunPSK" pitchFamily="34" charset="-34"/>
              </a:rPr>
              <a:t>9,</a:t>
            </a:r>
            <a:r>
              <a:rPr lang="en-US" sz="2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ea typeface="Calibri"/>
                <a:cs typeface="TH SarabunPSK" pitchFamily="34" charset="-34"/>
              </a:rPr>
              <a:t>426</a:t>
            </a:r>
          </a:p>
          <a:p>
            <a:pPr lvl="0" indent="-90170"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th-TH" sz="2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ea typeface="Calibri"/>
                <a:cs typeface="TH SarabunPSK" pitchFamily="34" charset="-34"/>
              </a:rPr>
              <a:t>เรื่อง</a:t>
            </a:r>
            <a:endParaRPr lang="en-US" sz="2800" b="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itchFamily="34" charset="-34"/>
              <a:ea typeface="Calibri"/>
              <a:cs typeface="TH SarabunPSK" pitchFamily="34" charset="-34"/>
            </a:endParaRPr>
          </a:p>
        </p:txBody>
      </p:sp>
      <p:sp>
        <p:nvSpPr>
          <p:cNvPr id="18" name="ลูกศรขวา 17"/>
          <p:cNvSpPr/>
          <p:nvPr/>
        </p:nvSpPr>
        <p:spPr bwMode="auto">
          <a:xfrm>
            <a:off x="1807381" y="2848459"/>
            <a:ext cx="407163" cy="928694"/>
          </a:xfrm>
          <a:prstGeom prst="rightArrow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th-TH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9" name="สี่เหลี่ยมผืนผ้า 18"/>
          <p:cNvSpPr/>
          <p:nvPr/>
        </p:nvSpPr>
        <p:spPr>
          <a:xfrm>
            <a:off x="3357553" y="3292077"/>
            <a:ext cx="761747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indent="-90170"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H SarabunPSK" pitchFamily="34" charset="-34"/>
                <a:ea typeface="Calibri"/>
                <a:cs typeface="TH SarabunPSK" pitchFamily="34" charset="-34"/>
              </a:rPr>
              <a:t>1,373</a:t>
            </a:r>
          </a:p>
          <a:p>
            <a:pPr indent="-90170"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th-TH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H SarabunPSK" pitchFamily="34" charset="-34"/>
                <a:ea typeface="Calibri"/>
                <a:cs typeface="TH SarabunPSK" pitchFamily="34" charset="-34"/>
              </a:rPr>
              <a:t>เรื่อง</a:t>
            </a:r>
            <a:endParaRPr lang="en-US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H SarabunPSK" pitchFamily="34" charset="-34"/>
              <a:ea typeface="Calibri"/>
              <a:cs typeface="TH SarabunPSK" pitchFamily="34" charset="-34"/>
            </a:endParaRPr>
          </a:p>
        </p:txBody>
      </p:sp>
      <p:sp>
        <p:nvSpPr>
          <p:cNvPr id="20" name="สี่เหลี่ยมผืนผ้า 19"/>
          <p:cNvSpPr/>
          <p:nvPr/>
        </p:nvSpPr>
        <p:spPr>
          <a:xfrm>
            <a:off x="4144765" y="3292077"/>
            <a:ext cx="617477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indent="-90170"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th-TH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H SarabunPSK" pitchFamily="34" charset="-34"/>
                <a:ea typeface="Calibri"/>
                <a:cs typeface="TH SarabunPSK" pitchFamily="34" charset="-34"/>
              </a:rPr>
              <a:t>1</a:t>
            </a:r>
            <a:r>
              <a:rPr lang="en-US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H SarabunPSK" pitchFamily="34" charset="-34"/>
                <a:ea typeface="Calibri"/>
                <a:cs typeface="TH SarabunPSK" pitchFamily="34" charset="-34"/>
              </a:rPr>
              <a:t>6</a:t>
            </a:r>
          </a:p>
          <a:p>
            <a:pPr indent="-90170"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th-TH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H SarabunPSK" pitchFamily="34" charset="-34"/>
                <a:ea typeface="Calibri"/>
                <a:cs typeface="TH SarabunPSK" pitchFamily="34" charset="-34"/>
              </a:rPr>
              <a:t>เรื่อง</a:t>
            </a:r>
            <a:endParaRPr lang="en-US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H SarabunPSK" pitchFamily="34" charset="-34"/>
              <a:ea typeface="Calibri"/>
              <a:cs typeface="TH SarabunPSK" pitchFamily="34" charset="-34"/>
            </a:endParaRPr>
          </a:p>
        </p:txBody>
      </p:sp>
      <p:sp>
        <p:nvSpPr>
          <p:cNvPr id="21" name="สี่เหลี่ยมผืนผ้า 20"/>
          <p:cNvSpPr/>
          <p:nvPr/>
        </p:nvSpPr>
        <p:spPr>
          <a:xfrm>
            <a:off x="4905118" y="3325114"/>
            <a:ext cx="761747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indent="-90170"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th-TH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H SarabunPSK" pitchFamily="34" charset="-34"/>
                <a:ea typeface="Calibri"/>
                <a:cs typeface="TH SarabunPSK" pitchFamily="34" charset="-34"/>
              </a:rPr>
              <a:t>4,</a:t>
            </a:r>
            <a:r>
              <a:rPr lang="en-US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H SarabunPSK" pitchFamily="34" charset="-34"/>
                <a:ea typeface="Calibri"/>
                <a:cs typeface="TH SarabunPSK" pitchFamily="34" charset="-34"/>
              </a:rPr>
              <a:t>019</a:t>
            </a:r>
          </a:p>
          <a:p>
            <a:pPr indent="-90170"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th-TH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H SarabunPSK" pitchFamily="34" charset="-34"/>
                <a:ea typeface="Calibri"/>
                <a:cs typeface="TH SarabunPSK" pitchFamily="34" charset="-34"/>
              </a:rPr>
              <a:t>เรื่อง</a:t>
            </a:r>
            <a:endParaRPr lang="en-US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H SarabunPSK" pitchFamily="34" charset="-34"/>
              <a:ea typeface="Calibri"/>
              <a:cs typeface="TH SarabunPSK" pitchFamily="34" charset="-34"/>
            </a:endParaRPr>
          </a:p>
        </p:txBody>
      </p:sp>
      <p:sp>
        <p:nvSpPr>
          <p:cNvPr id="22" name="สี่เหลี่ยมผืนผ้า 21"/>
          <p:cNvSpPr/>
          <p:nvPr/>
        </p:nvSpPr>
        <p:spPr>
          <a:xfrm>
            <a:off x="5930715" y="3325114"/>
            <a:ext cx="617477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indent="-90170"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th-TH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H SarabunPSK" pitchFamily="34" charset="-34"/>
                <a:ea typeface="Calibri"/>
                <a:cs typeface="TH SarabunPSK" pitchFamily="34" charset="-34"/>
              </a:rPr>
              <a:t>413</a:t>
            </a:r>
          </a:p>
          <a:p>
            <a:pPr indent="-90170"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th-TH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H SarabunPSK" pitchFamily="34" charset="-34"/>
                <a:ea typeface="Calibri"/>
                <a:cs typeface="TH SarabunPSK" pitchFamily="34" charset="-34"/>
              </a:rPr>
              <a:t>เรื่อง</a:t>
            </a:r>
            <a:endParaRPr lang="en-US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H SarabunPSK" pitchFamily="34" charset="-34"/>
              <a:ea typeface="Calibri"/>
              <a:cs typeface="TH SarabunPSK" pitchFamily="34" charset="-34"/>
            </a:endParaRPr>
          </a:p>
        </p:txBody>
      </p:sp>
      <p:sp>
        <p:nvSpPr>
          <p:cNvPr id="23" name="สี่เหลี่ยมผืนผ้า 22"/>
          <p:cNvSpPr/>
          <p:nvPr/>
        </p:nvSpPr>
        <p:spPr>
          <a:xfrm>
            <a:off x="6619630" y="3325114"/>
            <a:ext cx="761747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indent="-90170"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th-TH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H SarabunPSK" pitchFamily="34" charset="-34"/>
                <a:ea typeface="Calibri"/>
                <a:cs typeface="TH SarabunPSK" pitchFamily="34" charset="-34"/>
              </a:rPr>
              <a:t>3,</a:t>
            </a:r>
            <a:r>
              <a:rPr lang="en-US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H SarabunPSK" pitchFamily="34" charset="-34"/>
                <a:ea typeface="Calibri"/>
                <a:cs typeface="TH SarabunPSK" pitchFamily="34" charset="-34"/>
              </a:rPr>
              <a:t>118</a:t>
            </a:r>
          </a:p>
          <a:p>
            <a:pPr indent="-90170"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th-TH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H SarabunPSK" pitchFamily="34" charset="-34"/>
                <a:ea typeface="Calibri"/>
                <a:cs typeface="TH SarabunPSK" pitchFamily="34" charset="-34"/>
              </a:rPr>
              <a:t>เรื่อง</a:t>
            </a:r>
            <a:endParaRPr lang="en-US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H SarabunPSK" pitchFamily="34" charset="-34"/>
              <a:ea typeface="Calibri"/>
              <a:cs typeface="TH SarabunPSK" pitchFamily="34" charset="-34"/>
            </a:endParaRPr>
          </a:p>
        </p:txBody>
      </p:sp>
      <p:sp>
        <p:nvSpPr>
          <p:cNvPr id="24" name="สี่เหลี่ยมผืนผ้า 23"/>
          <p:cNvSpPr/>
          <p:nvPr/>
        </p:nvSpPr>
        <p:spPr>
          <a:xfrm>
            <a:off x="7476886" y="3325114"/>
            <a:ext cx="617477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indent="-90170"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th-TH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H SarabunPSK" pitchFamily="34" charset="-34"/>
                <a:ea typeface="Calibri"/>
                <a:cs typeface="TH SarabunPSK" pitchFamily="34" charset="-34"/>
              </a:rPr>
              <a:t>445</a:t>
            </a:r>
          </a:p>
          <a:p>
            <a:pPr indent="-90170"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th-TH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H SarabunPSK" pitchFamily="34" charset="-34"/>
                <a:ea typeface="Calibri"/>
                <a:cs typeface="TH SarabunPSK" pitchFamily="34" charset="-34"/>
              </a:rPr>
              <a:t>เรื่อง</a:t>
            </a:r>
            <a:endParaRPr lang="en-US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H SarabunPSK" pitchFamily="34" charset="-34"/>
              <a:ea typeface="Calibri"/>
              <a:cs typeface="TH SarabunPSK" pitchFamily="34" charset="-34"/>
            </a:endParaRPr>
          </a:p>
        </p:txBody>
      </p:sp>
      <p:pic>
        <p:nvPicPr>
          <p:cNvPr id="26" name="Picture 4" descr="PACC"/>
          <p:cNvPicPr/>
          <p:nvPr/>
        </p:nvPicPr>
        <p:blipFill>
          <a:blip r:embed="rId2" cstate="print"/>
          <a:stretch>
            <a:fillRect/>
          </a:stretch>
        </p:blipFill>
        <p:spPr bwMode="auto">
          <a:xfrm>
            <a:off x="7959534" y="530022"/>
            <a:ext cx="1056612" cy="1071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" name="ชื่อเรื่อง 1"/>
          <p:cNvSpPr>
            <a:spLocks noGrp="1"/>
          </p:cNvSpPr>
          <p:nvPr>
            <p:ph type="title"/>
          </p:nvPr>
        </p:nvSpPr>
        <p:spPr>
          <a:xfrm>
            <a:off x="57176" y="357174"/>
            <a:ext cx="8229600" cy="642934"/>
          </a:xfrm>
        </p:spPr>
        <p:txBody>
          <a:bodyPr>
            <a:noAutofit/>
          </a:bodyPr>
          <a:lstStyle/>
          <a:p>
            <a:pPr algn="ctr"/>
            <a:r>
              <a:rPr lang="th-TH" sz="3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สรุปผลงานการดำเนินงานที่สำคัญในปีงบประมาณ พ.ศ. 2558</a:t>
            </a:r>
            <a:endParaRPr lang="th-TH" sz="32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28" name="มนมุมสี่เหลี่ยมด้านเดียวกัน 27"/>
          <p:cNvSpPr/>
          <p:nvPr/>
        </p:nvSpPr>
        <p:spPr bwMode="auto">
          <a:xfrm flipV="1">
            <a:off x="3214677" y="4991599"/>
            <a:ext cx="1857388" cy="642942"/>
          </a:xfrm>
          <a:prstGeom prst="round2SameRect">
            <a:avLst/>
          </a:prstGeom>
          <a:solidFill>
            <a:srgbClr val="FFCC66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th-TH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9" name="สี่เหลี่ยมผืนผ้า 28"/>
          <p:cNvSpPr/>
          <p:nvPr/>
        </p:nvSpPr>
        <p:spPr>
          <a:xfrm>
            <a:off x="3357553" y="5065296"/>
            <a:ext cx="164307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-90170"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ea typeface="Calibri"/>
                <a:cs typeface="TH SarabunPSK" pitchFamily="34" charset="-34"/>
              </a:rPr>
              <a:t>208  </a:t>
            </a:r>
            <a:r>
              <a:rPr lang="th-TH" sz="2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ea typeface="Calibri"/>
                <a:cs typeface="TH SarabunPSK" pitchFamily="34" charset="-34"/>
              </a:rPr>
              <a:t>เรื่อง</a:t>
            </a:r>
            <a:endParaRPr lang="en-US" sz="2800" b="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itchFamily="34" charset="-34"/>
              <a:ea typeface="Calibri"/>
              <a:cs typeface="TH SarabunPSK" pitchFamily="34" charset="-34"/>
            </a:endParaRPr>
          </a:p>
        </p:txBody>
      </p:sp>
      <p:sp>
        <p:nvSpPr>
          <p:cNvPr id="30" name="มนมุมสี่เหลี่ยมด้านเดียวกัน 29"/>
          <p:cNvSpPr/>
          <p:nvPr/>
        </p:nvSpPr>
        <p:spPr bwMode="auto">
          <a:xfrm>
            <a:off x="3214677" y="4394682"/>
            <a:ext cx="1857388" cy="642942"/>
          </a:xfrm>
          <a:prstGeom prst="round2SameRect">
            <a:avLst/>
          </a:prstGeom>
          <a:solidFill>
            <a:srgbClr val="A46D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th-TH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1" name="สี่เหลี่ยมผืนผ้า 30"/>
          <p:cNvSpPr/>
          <p:nvPr/>
        </p:nvSpPr>
        <p:spPr>
          <a:xfrm>
            <a:off x="3214677" y="4491533"/>
            <a:ext cx="185738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indent="-90170" algn="ctr">
              <a:spcBef>
                <a:spcPts val="0"/>
              </a:spcBef>
              <a:spcAft>
                <a:spcPts val="0"/>
              </a:spcAft>
            </a:pPr>
            <a:r>
              <a:rPr lang="th-TH" sz="28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H SarabunPSK" pitchFamily="34" charset="-34"/>
                <a:ea typeface="Calibri"/>
                <a:cs typeface="TH SarabunPSK" pitchFamily="34" charset="-34"/>
              </a:rPr>
              <a:t>ชี้มูลความผิด</a:t>
            </a:r>
            <a:endParaRPr lang="en-US" sz="28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H SarabunPSK" pitchFamily="34" charset="-34"/>
              <a:ea typeface="Calibri"/>
              <a:cs typeface="TH SarabunPSK" pitchFamily="34" charset="-34"/>
            </a:endParaRPr>
          </a:p>
        </p:txBody>
      </p:sp>
      <p:sp>
        <p:nvSpPr>
          <p:cNvPr id="32" name="ลูกศรลง 31"/>
          <p:cNvSpPr/>
          <p:nvPr/>
        </p:nvSpPr>
        <p:spPr bwMode="auto">
          <a:xfrm>
            <a:off x="3714743" y="4205781"/>
            <a:ext cx="785818" cy="428628"/>
          </a:xfrm>
          <a:prstGeom prst="downArrow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th-TH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3" name="มนมุมสี่เหลี่ยมด้านเดียวกัน 32"/>
          <p:cNvSpPr/>
          <p:nvPr/>
        </p:nvSpPr>
        <p:spPr bwMode="auto">
          <a:xfrm rot="5400000" flipV="1">
            <a:off x="1428744" y="5000625"/>
            <a:ext cx="1285860" cy="2428893"/>
          </a:xfrm>
          <a:prstGeom prst="round2SameRect">
            <a:avLst/>
          </a:prstGeom>
          <a:solidFill>
            <a:srgbClr val="00FFFF">
              <a:alpha val="32941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th-TH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4" name="สี่เหลี่ยมผืนผ้า 33"/>
          <p:cNvSpPr/>
          <p:nvPr/>
        </p:nvSpPr>
        <p:spPr>
          <a:xfrm>
            <a:off x="1214414" y="6263366"/>
            <a:ext cx="164307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-90170"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800" b="1" dirty="0" smtClean="0">
                <a:ln>
                  <a:solidFill>
                    <a:sysClr val="windowText" lastClr="000000"/>
                  </a:solidFill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ea typeface="Calibri"/>
                <a:cs typeface="TH SarabunPSK" pitchFamily="34" charset="-34"/>
              </a:rPr>
              <a:t>4 </a:t>
            </a:r>
            <a:r>
              <a:rPr lang="th-TH" sz="2800" b="1" dirty="0" smtClean="0">
                <a:ln>
                  <a:solidFill>
                    <a:sysClr val="windowText" lastClr="000000"/>
                  </a:solidFill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ea typeface="Calibri"/>
                <a:cs typeface="TH SarabunPSK" pitchFamily="34" charset="-34"/>
              </a:rPr>
              <a:t>เรื่อง</a:t>
            </a:r>
            <a:endParaRPr lang="en-US" sz="2800" b="1" dirty="0">
              <a:ln>
                <a:solidFill>
                  <a:sysClr val="windowText" lastClr="000000"/>
                </a:solidFill>
              </a:ln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itchFamily="34" charset="-34"/>
              <a:ea typeface="Calibri"/>
              <a:cs typeface="TH SarabunPSK" pitchFamily="34" charset="-34"/>
            </a:endParaRPr>
          </a:p>
        </p:txBody>
      </p:sp>
      <p:sp>
        <p:nvSpPr>
          <p:cNvPr id="35" name="มนมุมสี่เหลี่ยมด้านเดียวกัน 34"/>
          <p:cNvSpPr/>
          <p:nvPr/>
        </p:nvSpPr>
        <p:spPr bwMode="auto">
          <a:xfrm rot="5400000">
            <a:off x="5910283" y="3976683"/>
            <a:ext cx="2500305" cy="3109935"/>
          </a:xfrm>
          <a:prstGeom prst="round2SameRect">
            <a:avLst/>
          </a:prstGeom>
          <a:solidFill>
            <a:srgbClr val="80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th-TH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6" name="สี่เหลี่ยมผืนผ้า 35"/>
          <p:cNvSpPr/>
          <p:nvPr/>
        </p:nvSpPr>
        <p:spPr>
          <a:xfrm>
            <a:off x="857224" y="5834762"/>
            <a:ext cx="231185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2800" b="1" dirty="0" smtClean="0">
                <a:ln w="18415" cmpd="sng">
                  <a:solidFill>
                    <a:srgbClr val="003300"/>
                  </a:solidFill>
                  <a:prstDash val="solid"/>
                </a:ln>
                <a:solidFill>
                  <a:srgbClr val="0033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ศาลชั้นต้นได้พิจารณา</a:t>
            </a:r>
            <a:endParaRPr lang="th-TH" sz="2000" b="1" dirty="0">
              <a:ln w="18415" cmpd="sng">
                <a:solidFill>
                  <a:srgbClr val="003300"/>
                </a:solidFill>
                <a:prstDash val="solid"/>
              </a:ln>
              <a:solidFill>
                <a:srgbClr val="0033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37" name="ลูกศรขวา 36"/>
          <p:cNvSpPr/>
          <p:nvPr/>
        </p:nvSpPr>
        <p:spPr bwMode="auto">
          <a:xfrm>
            <a:off x="5072065" y="4491533"/>
            <a:ext cx="500066" cy="928694"/>
          </a:xfrm>
          <a:prstGeom prst="rightArrow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th-TH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8" name="ตัวยึดเนื้อหา 2"/>
          <p:cNvSpPr>
            <a:spLocks noGrp="1"/>
          </p:cNvSpPr>
          <p:nvPr>
            <p:ph idx="1"/>
          </p:nvPr>
        </p:nvSpPr>
        <p:spPr>
          <a:xfrm>
            <a:off x="261908" y="1147746"/>
            <a:ext cx="4167216" cy="423866"/>
          </a:xfrm>
          <a:solidFill>
            <a:srgbClr val="FFFF00"/>
          </a:solidFill>
        </p:spPr>
        <p:txBody>
          <a:bodyPr anchor="t">
            <a:noAutofit/>
          </a:bodyPr>
          <a:lstStyle/>
          <a:p>
            <a:pPr>
              <a:buClr>
                <a:srgbClr val="0070C0"/>
              </a:buClr>
              <a:buNone/>
            </a:pPr>
            <a:r>
              <a:rPr lang="th-TH" sz="3200" b="1" dirty="0" smtClean="0">
                <a:solidFill>
                  <a:srgbClr val="000066"/>
                </a:solidFill>
                <a:latin typeface="TH SarabunPSK" pitchFamily="34" charset="-34"/>
                <a:cs typeface="TH SarabunPSK" pitchFamily="34" charset="-34"/>
              </a:rPr>
              <a:t> </a:t>
            </a:r>
            <a:endParaRPr lang="th-TH" sz="2400" dirty="0" smtClean="0">
              <a:solidFill>
                <a:srgbClr val="000066"/>
              </a:solidFill>
              <a:latin typeface="TH SarabunPSK" pitchFamily="34" charset="-34"/>
              <a:cs typeface="TH SarabunPSK" pitchFamily="34" charset="-34"/>
            </a:endParaRPr>
          </a:p>
          <a:p>
            <a:pPr>
              <a:buClr>
                <a:srgbClr val="0070C0"/>
              </a:buClr>
              <a:buNone/>
            </a:pPr>
            <a:endParaRPr lang="th-TH" sz="2800" dirty="0">
              <a:solidFill>
                <a:srgbClr val="000066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40" name="สี่เหลี่ยมผืนผ้า 39"/>
          <p:cNvSpPr/>
          <p:nvPr/>
        </p:nvSpPr>
        <p:spPr>
          <a:xfrm>
            <a:off x="5648332" y="4406824"/>
            <a:ext cx="306707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24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H SarabunPSK" pitchFamily="34" charset="-34"/>
                <a:cs typeface="TH SarabunPSK" pitchFamily="34" charset="-34"/>
                <a:sym typeface="Wingdings 2"/>
              </a:rPr>
              <a:t></a:t>
            </a:r>
            <a:r>
              <a:rPr lang="th-TH" sz="24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ยุติเรื่อง </a:t>
            </a:r>
            <a:r>
              <a:rPr lang="en-US" sz="24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56 </a:t>
            </a:r>
            <a:r>
              <a:rPr lang="th-TH" sz="24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เรื่อง</a:t>
            </a:r>
          </a:p>
          <a:p>
            <a:r>
              <a:rPr lang="th-TH" sz="24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H SarabunPSK" pitchFamily="34" charset="-34"/>
                <a:cs typeface="TH SarabunPSK" pitchFamily="34" charset="-34"/>
                <a:sym typeface="Wingdings 2"/>
              </a:rPr>
              <a:t></a:t>
            </a:r>
            <a:r>
              <a:rPr lang="th-TH" sz="24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ส่ง </a:t>
            </a:r>
            <a:r>
              <a:rPr lang="th-TH" sz="2400" b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ปปช.</a:t>
            </a:r>
            <a:r>
              <a:rPr lang="th-TH" sz="24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 </a:t>
            </a:r>
            <a:r>
              <a:rPr lang="en-US" sz="24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13 </a:t>
            </a:r>
            <a:r>
              <a:rPr lang="th-TH" sz="24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เรื่อง</a:t>
            </a:r>
          </a:p>
          <a:p>
            <a:r>
              <a:rPr lang="th-TH" sz="24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H SarabunPSK" pitchFamily="34" charset="-34"/>
                <a:cs typeface="TH SarabunPSK" pitchFamily="34" charset="-34"/>
                <a:sym typeface="Wingdings 2"/>
              </a:rPr>
              <a:t></a:t>
            </a:r>
            <a:r>
              <a:rPr lang="th-TH" sz="24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ส่งคืนพนักงานสอบสวน </a:t>
            </a:r>
            <a:r>
              <a:rPr lang="en-US" sz="24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6 </a:t>
            </a:r>
            <a:r>
              <a:rPr lang="th-TH" sz="24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เรื่อง</a:t>
            </a:r>
          </a:p>
          <a:p>
            <a:r>
              <a:rPr lang="th-TH" sz="24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H SarabunPSK" pitchFamily="34" charset="-34"/>
                <a:cs typeface="TH SarabunPSK" pitchFamily="34" charset="-34"/>
                <a:sym typeface="Wingdings 2"/>
              </a:rPr>
              <a:t></a:t>
            </a:r>
            <a:r>
              <a:rPr lang="th-TH" sz="24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แจ้งข้อกล่าวหาเพิ่ม </a:t>
            </a:r>
            <a:r>
              <a:rPr lang="en-US" sz="24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1 </a:t>
            </a:r>
            <a:r>
              <a:rPr lang="th-TH" sz="24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เรื่อง</a:t>
            </a:r>
          </a:p>
          <a:p>
            <a:r>
              <a:rPr lang="th-TH" sz="24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H SarabunPSK" pitchFamily="34" charset="-34"/>
                <a:cs typeface="TH SarabunPSK" pitchFamily="34" charset="-34"/>
                <a:sym typeface="Wingdings 2"/>
              </a:rPr>
              <a:t></a:t>
            </a:r>
            <a:r>
              <a:rPr lang="th-TH" sz="24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ส่งอัยการ </a:t>
            </a:r>
            <a:r>
              <a:rPr lang="en-US" sz="24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55 </a:t>
            </a:r>
            <a:r>
              <a:rPr lang="th-TH" sz="24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เรื่อง</a:t>
            </a:r>
          </a:p>
          <a:p>
            <a:r>
              <a:rPr lang="th-TH" sz="24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H SarabunPSK" pitchFamily="34" charset="-34"/>
                <a:cs typeface="TH SarabunPSK" pitchFamily="34" charset="-34"/>
                <a:sym typeface="Wingdings 2"/>
              </a:rPr>
              <a:t></a:t>
            </a:r>
            <a:r>
              <a:rPr lang="th-TH" sz="24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ระหว่างส่งอัยการ </a:t>
            </a:r>
            <a:r>
              <a:rPr lang="en-US" sz="24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77 </a:t>
            </a:r>
            <a:r>
              <a:rPr lang="th-TH" sz="24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เรื่อง </a:t>
            </a:r>
            <a:endParaRPr lang="th-TH" sz="24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41" name="ลูกศรขวาท้ายขีด 40"/>
          <p:cNvSpPr/>
          <p:nvPr/>
        </p:nvSpPr>
        <p:spPr bwMode="auto">
          <a:xfrm flipH="1">
            <a:off x="3143240" y="5966318"/>
            <a:ext cx="2500330" cy="320202"/>
          </a:xfrm>
          <a:prstGeom prst="stripedRightArrow">
            <a:avLst/>
          </a:prstGeom>
          <a:solidFill>
            <a:srgbClr val="00FF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th-TH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2" name="สี่เหลี่ยมผืนผ้า 41"/>
          <p:cNvSpPr/>
          <p:nvPr/>
        </p:nvSpPr>
        <p:spPr>
          <a:xfrm>
            <a:off x="266670" y="1123934"/>
            <a:ext cx="370646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2400" b="1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  <a:sym typeface="Wingdings 2"/>
              </a:rPr>
              <a:t></a:t>
            </a:r>
            <a:r>
              <a:rPr lang="th-TH" sz="2400" b="1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ด้านการปราบปรามการทุจริตในภาครัฐ</a:t>
            </a:r>
            <a:endParaRPr lang="th-TH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586" name="Text Box 2">
            <a:hlinkClick r:id="rId2" action="ppaction://hlinksldjump"/>
          </p:cNvPr>
          <p:cNvSpPr txBox="1">
            <a:spLocks noChangeArrowheads="1"/>
          </p:cNvSpPr>
          <p:nvPr/>
        </p:nvSpPr>
        <p:spPr bwMode="auto">
          <a:xfrm>
            <a:off x="239713" y="1590700"/>
            <a:ext cx="2462199" cy="2369880"/>
          </a:xfrm>
          <a:prstGeom prst="rect">
            <a:avLst/>
          </a:prstGeom>
          <a:solidFill>
            <a:srgbClr val="0000FF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 eaLnBrk="1" hangingPunct="1">
              <a:spcBef>
                <a:spcPct val="50000"/>
              </a:spcBef>
            </a:pPr>
            <a:endParaRPr lang="th-TH" sz="800" b="0" dirty="0">
              <a:solidFill>
                <a:srgbClr val="CC3300"/>
              </a:solidFill>
              <a:cs typeface="EucrosiaUPC" pitchFamily="18" charset="-34"/>
            </a:endParaRPr>
          </a:p>
          <a:p>
            <a:pPr algn="l" eaLnBrk="1" hangingPunct="1">
              <a:spcBef>
                <a:spcPct val="50000"/>
              </a:spcBef>
            </a:pPr>
            <a:r>
              <a:rPr lang="th-TH" sz="2800" dirty="0" smtClean="0">
                <a:solidFill>
                  <a:schemeClr val="bg1"/>
                </a:solidFill>
              </a:rPr>
              <a:t>สถานการณ์    </a:t>
            </a:r>
            <a:r>
              <a:rPr lang="th-TH" sz="2800" dirty="0">
                <a:solidFill>
                  <a:schemeClr val="bg1"/>
                </a:solidFill>
              </a:rPr>
              <a:t>การ</a:t>
            </a:r>
            <a:r>
              <a:rPr lang="th-TH" sz="2800" dirty="0" smtClean="0">
                <a:solidFill>
                  <a:schemeClr val="bg1"/>
                </a:solidFill>
              </a:rPr>
              <a:t>ทุจริต         ในปัจจุบัน</a:t>
            </a:r>
          </a:p>
          <a:p>
            <a:pPr algn="l" eaLnBrk="1" hangingPunct="1">
              <a:spcBef>
                <a:spcPct val="50000"/>
              </a:spcBef>
            </a:pPr>
            <a:endParaRPr lang="th-TH" sz="2800" dirty="0">
              <a:solidFill>
                <a:schemeClr val="bg1"/>
              </a:solidFill>
            </a:endParaRPr>
          </a:p>
        </p:txBody>
      </p:sp>
      <p:sp>
        <p:nvSpPr>
          <p:cNvPr id="195587" name="Text Box 3">
            <a:hlinkClick r:id="rId3" action="ppaction://hlinksldjump"/>
          </p:cNvPr>
          <p:cNvSpPr txBox="1">
            <a:spLocks noChangeArrowheads="1"/>
          </p:cNvSpPr>
          <p:nvPr/>
        </p:nvSpPr>
        <p:spPr bwMode="auto">
          <a:xfrm>
            <a:off x="4638675" y="1628800"/>
            <a:ext cx="4253805" cy="1200329"/>
          </a:xfrm>
          <a:prstGeom prst="rect">
            <a:avLst/>
          </a:prstGeom>
          <a:solidFill>
            <a:srgbClr val="FF99CC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 eaLnBrk="1" hangingPunct="1">
              <a:spcBef>
                <a:spcPct val="50000"/>
              </a:spcBef>
            </a:pPr>
            <a:r>
              <a:rPr lang="th-TH" sz="1800" dirty="0" smtClean="0"/>
              <a:t>สาธารณชนยอมรับรัฐบาลที่ทุจริตคอร์รัปชั่นเพิ่มขึ้นจากร้อยละ ๖๓.๒      ในปี ๒๕๕๒ เป็นร้อยละ ๗๗.๕ ในปี ๒๕๕๓</a:t>
            </a:r>
            <a:endParaRPr lang="th-TH" sz="1800" dirty="0"/>
          </a:p>
        </p:txBody>
      </p:sp>
      <p:sp>
        <p:nvSpPr>
          <p:cNvPr id="195588" name="Text Box 4">
            <a:hlinkClick r:id="rId4" action="ppaction://hlinksldjump"/>
          </p:cNvPr>
          <p:cNvSpPr txBox="1">
            <a:spLocks noChangeArrowheads="1"/>
          </p:cNvSpPr>
          <p:nvPr/>
        </p:nvSpPr>
        <p:spPr bwMode="auto">
          <a:xfrm>
            <a:off x="4643438" y="3075600"/>
            <a:ext cx="4249042" cy="1477328"/>
          </a:xfrm>
          <a:prstGeom prst="rect">
            <a:avLst/>
          </a:prstGeom>
          <a:solidFill>
            <a:srgbClr val="FF990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 eaLnBrk="1" hangingPunct="1">
              <a:spcBef>
                <a:spcPct val="50000"/>
              </a:spcBef>
            </a:pPr>
            <a:r>
              <a:rPr lang="th-TH" sz="1800" dirty="0" smtClean="0"/>
              <a:t>กลุ่มคนรุ่นใหม่ เยาวชน นักเรียน และนักศึกษาที่อายุต่ำกว่า ๒๐ ปี ร้อยละ ๖๒.๕ เห็นว่าการเลี้ยงดูปูเสื่อคณะกรรมการจัดซื้อจัดจ้างเป็นสิ่งที่ยอมรับได้</a:t>
            </a:r>
            <a:endParaRPr lang="th-TH" sz="1800" dirty="0"/>
          </a:p>
        </p:txBody>
      </p:sp>
      <p:sp>
        <p:nvSpPr>
          <p:cNvPr id="195595" name="Line 11"/>
          <p:cNvSpPr>
            <a:spLocks noChangeShapeType="1"/>
          </p:cNvSpPr>
          <p:nvPr/>
        </p:nvSpPr>
        <p:spPr bwMode="auto">
          <a:xfrm flipV="1">
            <a:off x="2699792" y="2204863"/>
            <a:ext cx="1872209" cy="720081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th-TH"/>
          </a:p>
        </p:txBody>
      </p:sp>
      <p:sp>
        <p:nvSpPr>
          <p:cNvPr id="195596" name="Line 12"/>
          <p:cNvSpPr>
            <a:spLocks noChangeShapeType="1"/>
          </p:cNvSpPr>
          <p:nvPr/>
        </p:nvSpPr>
        <p:spPr bwMode="auto">
          <a:xfrm>
            <a:off x="2699793" y="2924944"/>
            <a:ext cx="1944215" cy="936104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th-TH"/>
          </a:p>
        </p:txBody>
      </p:sp>
      <p:sp>
        <p:nvSpPr>
          <p:cNvPr id="195597" name="Line 13"/>
          <p:cNvSpPr>
            <a:spLocks noChangeShapeType="1"/>
          </p:cNvSpPr>
          <p:nvPr/>
        </p:nvSpPr>
        <p:spPr bwMode="auto">
          <a:xfrm>
            <a:off x="2682469" y="2893879"/>
            <a:ext cx="1889531" cy="2335321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th-TH"/>
          </a:p>
        </p:txBody>
      </p:sp>
      <p:sp>
        <p:nvSpPr>
          <p:cNvPr id="15" name="Text Box 4">
            <a:hlinkClick r:id="rId5" action="ppaction://hlinksldjump"/>
          </p:cNvPr>
          <p:cNvSpPr txBox="1">
            <a:spLocks noChangeArrowheads="1"/>
          </p:cNvSpPr>
          <p:nvPr/>
        </p:nvSpPr>
        <p:spPr bwMode="auto">
          <a:xfrm>
            <a:off x="4656708" y="987966"/>
            <a:ext cx="4307780" cy="369332"/>
          </a:xfrm>
          <a:prstGeom prst="rect">
            <a:avLst/>
          </a:prstGeom>
          <a:solidFill>
            <a:srgbClr val="00B0F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 eaLnBrk="1" hangingPunct="1">
              <a:spcBef>
                <a:spcPct val="50000"/>
              </a:spcBef>
            </a:pPr>
            <a:r>
              <a:rPr lang="th-TH" sz="1800" dirty="0" smtClean="0"/>
              <a:t>(</a:t>
            </a:r>
            <a:r>
              <a:rPr lang="en-US" sz="1800" dirty="0" smtClean="0"/>
              <a:t>VCD</a:t>
            </a:r>
            <a:r>
              <a:rPr lang="th-TH" sz="1800" dirty="0" smtClean="0"/>
              <a:t>)</a:t>
            </a:r>
            <a:endParaRPr lang="th-TH" sz="1800" dirty="0"/>
          </a:p>
        </p:txBody>
      </p:sp>
      <p:sp>
        <p:nvSpPr>
          <p:cNvPr id="16" name="Line 11"/>
          <p:cNvSpPr>
            <a:spLocks noChangeShapeType="1"/>
          </p:cNvSpPr>
          <p:nvPr/>
        </p:nvSpPr>
        <p:spPr bwMode="auto">
          <a:xfrm flipV="1">
            <a:off x="2675826" y="1226049"/>
            <a:ext cx="1889532" cy="1722323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th-TH"/>
          </a:p>
        </p:txBody>
      </p:sp>
      <p:sp>
        <p:nvSpPr>
          <p:cNvPr id="14" name="Text Box 8">
            <a:hlinkClick r:id="rId6" action="ppaction://hlinksldjump"/>
          </p:cNvPr>
          <p:cNvSpPr txBox="1">
            <a:spLocks noChangeArrowheads="1"/>
          </p:cNvSpPr>
          <p:nvPr/>
        </p:nvSpPr>
        <p:spPr bwMode="auto">
          <a:xfrm>
            <a:off x="4643438" y="4809926"/>
            <a:ext cx="4249042" cy="646331"/>
          </a:xfrm>
          <a:prstGeom prst="rect">
            <a:avLst/>
          </a:prstGeom>
          <a:solidFill>
            <a:srgbClr val="99FFCC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 eaLnBrk="1" hangingPunct="1">
              <a:spcBef>
                <a:spcPct val="50000"/>
              </a:spcBef>
            </a:pPr>
            <a:r>
              <a:rPr lang="th-TH" sz="1800" dirty="0" smtClean="0"/>
              <a:t>ผลการสำรวจ </a:t>
            </a:r>
            <a:r>
              <a:rPr lang="en-US" sz="1800" dirty="0" smtClean="0"/>
              <a:t>CPI</a:t>
            </a:r>
            <a:r>
              <a:rPr lang="th-TH" sz="1800" dirty="0" smtClean="0"/>
              <a:t> ของไทย ยังอยู่ในกลุ่มประเทศที่มีการทุจริตสูง      </a:t>
            </a:r>
            <a:endParaRPr lang="th-TH" sz="1800" dirty="0"/>
          </a:p>
        </p:txBody>
      </p:sp>
    </p:spTree>
    <p:extLst>
      <p:ext uri="{BB962C8B-B14F-4D97-AF65-F5344CB8AC3E}">
        <p14:creationId xmlns:p14="http://schemas.microsoft.com/office/powerpoint/2010/main" xmlns="" val="4826030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955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5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4" dur="500"/>
                                        <p:tgtEl>
                                          <p:spTgt spid="1955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5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9558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955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955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5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36" dur="500"/>
                                        <p:tgtEl>
                                          <p:spTgt spid="1955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9558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955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955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5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48" dur="500"/>
                                        <p:tgtEl>
                                          <p:spTgt spid="1955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5586" grpId="0" animBg="1"/>
      <p:bldP spid="195587" grpId="0" animBg="1"/>
      <p:bldP spid="195588" grpId="0" animBg="1"/>
      <p:bldP spid="195595" grpId="0" animBg="1"/>
      <p:bldP spid="195596" grpId="0" animBg="1"/>
      <p:bldP spid="195597" grpId="0" animBg="1"/>
      <p:bldP spid="15" grpId="0" animBg="1"/>
      <p:bldP spid="16" grpId="0" animBg="1"/>
      <p:bldP spid="14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รูปห้าเหลี่ยม 28"/>
          <p:cNvSpPr/>
          <p:nvPr/>
        </p:nvSpPr>
        <p:spPr bwMode="auto">
          <a:xfrm rot="5400000">
            <a:off x="6291290" y="862009"/>
            <a:ext cx="561980" cy="4857752"/>
          </a:xfrm>
          <a:prstGeom prst="homePlate">
            <a:avLst>
              <a:gd name="adj" fmla="val 51297"/>
            </a:avLst>
          </a:prstGeom>
          <a:solidFill>
            <a:srgbClr val="3333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th-TH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" name="สี่เหลี่ยมผืนผ้า 3"/>
          <p:cNvSpPr/>
          <p:nvPr/>
        </p:nvSpPr>
        <p:spPr>
          <a:xfrm>
            <a:off x="285752" y="65766"/>
            <a:ext cx="864396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h-TH" sz="3200" b="1" dirty="0" smtClean="0">
                <a:latin typeface="TH SarabunPSK" pitchFamily="34" charset="-34"/>
                <a:cs typeface="TH SarabunPSK" pitchFamily="34" charset="-34"/>
              </a:rPr>
              <a:t> การตรวจสอบการทุจริตกรณีก่อสร้างสนามกีฬาฟุต</a:t>
            </a:r>
            <a:r>
              <a:rPr lang="th-TH" sz="3200" b="1" dirty="0" err="1" smtClean="0">
                <a:latin typeface="TH SarabunPSK" pitchFamily="34" charset="-34"/>
                <a:cs typeface="TH SarabunPSK" pitchFamily="34" charset="-34"/>
              </a:rPr>
              <a:t>ซอล</a:t>
            </a:r>
            <a:r>
              <a:rPr lang="th-TH" sz="3200" b="1" dirty="0" smtClean="0">
                <a:latin typeface="TH SarabunPSK" pitchFamily="34" charset="-34"/>
                <a:cs typeface="TH SarabunPSK" pitchFamily="34" charset="-34"/>
              </a:rPr>
              <a:t> </a:t>
            </a:r>
          </a:p>
          <a:p>
            <a:pPr algn="ctr"/>
            <a:r>
              <a:rPr lang="th-TH" sz="3200" b="1" dirty="0" smtClean="0">
                <a:latin typeface="TH SarabunPSK" pitchFamily="34" charset="-34"/>
                <a:cs typeface="TH SarabunPSK" pitchFamily="34" charset="-34"/>
              </a:rPr>
              <a:t>(งบแปรญัตติ)  ปี 2555</a:t>
            </a:r>
            <a:endParaRPr lang="th-TH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2" name="กลุ่ม 4"/>
          <p:cNvGrpSpPr/>
          <p:nvPr/>
        </p:nvGrpSpPr>
        <p:grpSpPr>
          <a:xfrm>
            <a:off x="14990" y="-24"/>
            <a:ext cx="913672" cy="928670"/>
            <a:chOff x="14990" y="14966"/>
            <a:chExt cx="1071538" cy="1071570"/>
          </a:xfrm>
        </p:grpSpPr>
        <p:sp>
          <p:nvSpPr>
            <p:cNvPr id="6" name="วงรี 5"/>
            <p:cNvSpPr/>
            <p:nvPr/>
          </p:nvSpPr>
          <p:spPr bwMode="auto">
            <a:xfrm>
              <a:off x="14990" y="14966"/>
              <a:ext cx="1071538" cy="1071570"/>
            </a:xfrm>
            <a:prstGeom prst="ellipse">
              <a:avLst/>
            </a:prstGeom>
            <a:solidFill>
              <a:srgbClr val="6633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th-TH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259252" y="109151"/>
              <a:ext cx="500066" cy="95886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2</a:t>
              </a:r>
              <a:endParaRPr lang="th-TH" sz="4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</p:grpSp>
      <p:pic>
        <p:nvPicPr>
          <p:cNvPr id="10" name="Picture 2" descr="D:\desktop\รายงานผลการปฏิบัติงานของส่วนราชการฯ ทุกวัน\ฟุตซอล ชาวนา โซล่าเซลล์\ฟุตซอล\7.ภาพโรงเรียนบ้านดอนผวา\700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2786058"/>
            <a:ext cx="3643306" cy="217321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7" name="TextBox 16"/>
          <p:cNvSpPr txBox="1"/>
          <p:nvPr/>
        </p:nvSpPr>
        <p:spPr>
          <a:xfrm>
            <a:off x="5286380" y="2928931"/>
            <a:ext cx="258933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ลักษณะมูลความผิด</a:t>
            </a:r>
            <a:endParaRPr lang="th-TH" sz="3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25" name="รูปห้าเหลี่ยม 24"/>
          <p:cNvSpPr/>
          <p:nvPr/>
        </p:nvSpPr>
        <p:spPr bwMode="auto">
          <a:xfrm rot="5400000">
            <a:off x="5714992" y="-414349"/>
            <a:ext cx="1714512" cy="4857752"/>
          </a:xfrm>
          <a:prstGeom prst="homePlate">
            <a:avLst>
              <a:gd name="adj" fmla="val 1111"/>
            </a:avLst>
          </a:prstGeom>
          <a:solidFill>
            <a:srgbClr val="0066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th-TH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4143372" y="1142984"/>
            <a:ext cx="500062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งบญัตติ ปี </a:t>
            </a:r>
            <a:r>
              <a:rPr lang="en-US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2555  </a:t>
            </a:r>
            <a:r>
              <a:rPr lang="th-TH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วงเงิน </a:t>
            </a:r>
            <a:r>
              <a:rPr lang="en-US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690 </a:t>
            </a:r>
            <a:r>
              <a:rPr lang="th-TH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ล้านบาท </a:t>
            </a:r>
          </a:p>
          <a:p>
            <a:r>
              <a:rPr lang="th-TH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หน่วยงาน </a:t>
            </a:r>
            <a:r>
              <a:rPr lang="en-US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 :</a:t>
            </a:r>
            <a:r>
              <a:rPr lang="th-TH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sz="2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สพฐ.</a:t>
            </a:r>
            <a:r>
              <a:rPr lang="th-TH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 กระทรวงศึกษาธิการ  (</a:t>
            </a:r>
            <a:r>
              <a:rPr lang="en-US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358 </a:t>
            </a:r>
            <a:r>
              <a:rPr lang="th-TH" sz="2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รร.</a:t>
            </a:r>
            <a:r>
              <a:rPr lang="th-TH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)</a:t>
            </a:r>
            <a:endParaRPr lang="th-TH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27" name="สี่เหลี่ยมผืนผ้า 26"/>
          <p:cNvSpPr/>
          <p:nvPr/>
        </p:nvSpPr>
        <p:spPr>
          <a:xfrm>
            <a:off x="4188203" y="1974827"/>
            <a:ext cx="4527201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             </a:t>
            </a:r>
            <a:r>
              <a:rPr lang="en-US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:</a:t>
            </a:r>
            <a:r>
              <a:rPr lang="th-TH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 เพื่อซ่อมแซมอาคาร </a:t>
            </a:r>
            <a:r>
              <a:rPr lang="en-US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       257 </a:t>
            </a:r>
            <a:r>
              <a:rPr lang="th-TH" sz="2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รร.</a:t>
            </a:r>
            <a:endParaRPr lang="th-TH" sz="28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H SarabunPSK" pitchFamily="34" charset="-34"/>
              <a:cs typeface="TH SarabunPSK" pitchFamily="34" charset="-34"/>
            </a:endParaRPr>
          </a:p>
          <a:p>
            <a:r>
              <a:rPr lang="th-TH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             </a:t>
            </a:r>
            <a:r>
              <a:rPr lang="en-US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:</a:t>
            </a:r>
            <a:r>
              <a:rPr lang="th-TH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 การก่อสร้างสนามฟุต</a:t>
            </a:r>
            <a:r>
              <a:rPr lang="th-TH" sz="2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ซอล</a:t>
            </a:r>
            <a:r>
              <a:rPr lang="th-TH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 </a:t>
            </a:r>
            <a:r>
              <a:rPr lang="en-US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101 </a:t>
            </a:r>
            <a:r>
              <a:rPr lang="th-TH" sz="2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รร.</a:t>
            </a:r>
            <a:endParaRPr lang="en-US" sz="28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4071934" y="3608864"/>
            <a:ext cx="535785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th-TH" sz="2800" dirty="0" smtClean="0">
                <a:ln>
                  <a:solidFill>
                    <a:sysClr val="windowText" lastClr="000000"/>
                  </a:solidFill>
                </a:ln>
                <a:latin typeface="TH SarabunPSK" pitchFamily="34" charset="-34"/>
                <a:cs typeface="TH SarabunPSK" pitchFamily="34" charset="-34"/>
              </a:rPr>
              <a:t>มีเพียงบริษัทเดียวที่ประมูลงานได้ในภาคอีสาน</a:t>
            </a:r>
          </a:p>
          <a:p>
            <a:pPr>
              <a:buFont typeface="Wingdings" pitchFamily="2" charset="2"/>
              <a:buChar char="§"/>
            </a:pPr>
            <a:r>
              <a:rPr lang="th-TH" sz="2800" dirty="0" smtClean="0">
                <a:ln>
                  <a:solidFill>
                    <a:sysClr val="windowText" lastClr="000000"/>
                  </a:solidFill>
                </a:ln>
                <a:latin typeface="TH SarabunPSK" pitchFamily="34" charset="-34"/>
                <a:cs typeface="TH SarabunPSK" pitchFamily="34" charset="-34"/>
              </a:rPr>
              <a:t>สถานที่ก่อสร้างไม่มีความพร้อม</a:t>
            </a:r>
          </a:p>
          <a:p>
            <a:pPr>
              <a:buFont typeface="Wingdings" pitchFamily="2" charset="2"/>
              <a:buChar char="§"/>
            </a:pPr>
            <a:r>
              <a:rPr lang="th-TH" sz="2800" dirty="0" smtClean="0">
                <a:ln>
                  <a:solidFill>
                    <a:sysClr val="windowText" lastClr="000000"/>
                  </a:solidFill>
                </a:ln>
                <a:latin typeface="TH SarabunPSK" pitchFamily="34" charset="-34"/>
                <a:cs typeface="TH SarabunPSK" pitchFamily="34" charset="-34"/>
              </a:rPr>
              <a:t>วัสดุที่นำมาติดตั้งไม่เหมาะสม มีราคาสูง</a:t>
            </a:r>
          </a:p>
          <a:p>
            <a:pPr>
              <a:buFont typeface="Wingdings" pitchFamily="2" charset="2"/>
              <a:buChar char="§"/>
            </a:pPr>
            <a:r>
              <a:rPr lang="th-TH" sz="2800" dirty="0" smtClean="0">
                <a:ln>
                  <a:solidFill>
                    <a:sysClr val="windowText" lastClr="000000"/>
                  </a:solidFill>
                </a:ln>
                <a:latin typeface="TH SarabunPSK" pitchFamily="34" charset="-34"/>
                <a:cs typeface="TH SarabunPSK" pitchFamily="34" charset="-34"/>
              </a:rPr>
              <a:t>วัสดุใช้ก่อสร้างไม่ได้มาตรฐาน</a:t>
            </a:r>
          </a:p>
          <a:p>
            <a:pPr>
              <a:buFont typeface="Wingdings" pitchFamily="2" charset="2"/>
              <a:buChar char="§"/>
            </a:pPr>
            <a:r>
              <a:rPr lang="th-TH" sz="2800" dirty="0" smtClean="0">
                <a:ln>
                  <a:solidFill>
                    <a:sysClr val="windowText" lastClr="000000"/>
                  </a:solidFill>
                </a:ln>
                <a:latin typeface="TH SarabunPSK" pitchFamily="34" charset="-34"/>
                <a:cs typeface="TH SarabunPSK" pitchFamily="34" charset="-34"/>
              </a:rPr>
              <a:t>ชำรุดเสียหาย หมดสภาพการใช้งาน</a:t>
            </a:r>
          </a:p>
          <a:p>
            <a:pPr>
              <a:buFont typeface="Wingdings" pitchFamily="2" charset="2"/>
              <a:buChar char="§"/>
            </a:pPr>
            <a:r>
              <a:rPr lang="th-TH" sz="2800" dirty="0" smtClean="0">
                <a:ln>
                  <a:solidFill>
                    <a:sysClr val="windowText" lastClr="000000"/>
                  </a:solidFill>
                </a:ln>
                <a:latin typeface="TH SarabunPSK" pitchFamily="34" charset="-34"/>
                <a:cs typeface="TH SarabunPSK" pitchFamily="34" charset="-34"/>
              </a:rPr>
              <a:t>การก่อสร้างไม่เสร็จเรียบร้อย ไม่เป็นไปตามสัญญา</a:t>
            </a:r>
            <a:endParaRPr lang="en-US" sz="2800" dirty="0">
              <a:ln>
                <a:solidFill>
                  <a:sysClr val="windowText" lastClr="000000"/>
                </a:solidFill>
              </a:ln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31" name="รูปห้าเหลี่ยม 30"/>
          <p:cNvSpPr/>
          <p:nvPr/>
        </p:nvSpPr>
        <p:spPr bwMode="auto">
          <a:xfrm rot="5400000" flipH="1">
            <a:off x="6296034" y="4048134"/>
            <a:ext cx="571480" cy="4857752"/>
          </a:xfrm>
          <a:prstGeom prst="homePlate">
            <a:avLst>
              <a:gd name="adj" fmla="val 51297"/>
            </a:avLst>
          </a:prstGeom>
          <a:solidFill>
            <a:srgbClr val="3333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th-TH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2" name="สี่เหลี่ยมผืนผ้า 31"/>
          <p:cNvSpPr/>
          <p:nvPr/>
        </p:nvSpPr>
        <p:spPr>
          <a:xfrm>
            <a:off x="4819652" y="6286520"/>
            <a:ext cx="3684022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คณะกรรมการ </a:t>
            </a:r>
            <a:r>
              <a:rPr lang="th-TH" sz="2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ป.ป.ท.</a:t>
            </a:r>
            <a:r>
              <a:rPr lang="th-TH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 มีมติส่งป.ป.ช. </a:t>
            </a:r>
          </a:p>
          <a:p>
            <a:endParaRPr lang="th-TH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H SarabunPSK" pitchFamily="34" charset="-34"/>
              <a:cs typeface="TH SarabunPSK" pitchFamily="34" charset="-34"/>
            </a:endParaRPr>
          </a:p>
        </p:txBody>
      </p:sp>
      <p:pic>
        <p:nvPicPr>
          <p:cNvPr id="33" name="Picture 4" descr="D:\desktop\รายงานผลการปฏิบัติงานของส่วนราชการฯ ทุกวัน\ฟุตซอล ชาวนา โซล่าเซลล์\ฟุตซอล\19.ภาพโรงเรียนบ้านหันห้วยทราย\1904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4643446"/>
            <a:ext cx="3714776" cy="208550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4" name="Picture 1" descr="C:\Users\nb190\Pictures\ผลงาน.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2844" y="1214422"/>
            <a:ext cx="3643338" cy="22860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สี่เหลี่ยมผืนผ้า 3"/>
          <p:cNvSpPr/>
          <p:nvPr/>
        </p:nvSpPr>
        <p:spPr>
          <a:xfrm>
            <a:off x="285752" y="27666"/>
            <a:ext cx="864396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h-TH" sz="3200" b="1" dirty="0" smtClean="0">
                <a:latin typeface="TH SarabunPSK" pitchFamily="34" charset="-34"/>
                <a:cs typeface="TH SarabunPSK" pitchFamily="34" charset="-34"/>
              </a:rPr>
              <a:t> </a:t>
            </a:r>
          </a:p>
          <a:p>
            <a:pPr algn="ctr"/>
            <a:r>
              <a:rPr lang="th-TH" sz="3200" b="1" dirty="0" smtClean="0">
                <a:ln>
                  <a:solidFill>
                    <a:sysClr val="windowText" lastClr="000000"/>
                  </a:solidFill>
                </a:ln>
                <a:latin typeface="TH SarabunPSK" pitchFamily="34" charset="-34"/>
                <a:cs typeface="TH SarabunPSK" pitchFamily="34" charset="-34"/>
              </a:rPr>
              <a:t>(</a:t>
            </a:r>
            <a:r>
              <a:rPr lang="en-US" sz="3200" b="1" dirty="0" smtClean="0">
                <a:ln>
                  <a:solidFill>
                    <a:sysClr val="windowText" lastClr="000000"/>
                  </a:solidFill>
                </a:ln>
                <a:latin typeface="TH SarabunPSK" pitchFamily="34" charset="-34"/>
                <a:cs typeface="TH SarabunPSK" pitchFamily="34" charset="-34"/>
              </a:rPr>
              <a:t>Solar Cell</a:t>
            </a:r>
            <a:r>
              <a:rPr lang="th-TH" sz="3200" b="1" dirty="0" smtClean="0">
                <a:ln>
                  <a:solidFill>
                    <a:sysClr val="windowText" lastClr="000000"/>
                  </a:solidFill>
                </a:ln>
                <a:latin typeface="TH SarabunPSK" pitchFamily="34" charset="-34"/>
                <a:cs typeface="TH SarabunPSK" pitchFamily="34" charset="-34"/>
              </a:rPr>
              <a:t>)</a:t>
            </a:r>
            <a:endParaRPr lang="th-TH" sz="3200" b="1" dirty="0">
              <a:ln>
                <a:solidFill>
                  <a:sysClr val="windowText" lastClr="000000"/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2" name="กลุ่ม 4"/>
          <p:cNvGrpSpPr/>
          <p:nvPr/>
        </p:nvGrpSpPr>
        <p:grpSpPr>
          <a:xfrm>
            <a:off x="29980" y="56448"/>
            <a:ext cx="913672" cy="928670"/>
            <a:chOff x="14990" y="14966"/>
            <a:chExt cx="1071538" cy="1071570"/>
          </a:xfrm>
        </p:grpSpPr>
        <p:sp>
          <p:nvSpPr>
            <p:cNvPr id="6" name="วงรี 5"/>
            <p:cNvSpPr/>
            <p:nvPr/>
          </p:nvSpPr>
          <p:spPr bwMode="auto">
            <a:xfrm>
              <a:off x="14990" y="14966"/>
              <a:ext cx="1071538" cy="1071570"/>
            </a:xfrm>
            <a:prstGeom prst="ellipse">
              <a:avLst/>
            </a:prstGeom>
            <a:solidFill>
              <a:srgbClr val="6633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th-TH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259252" y="109151"/>
              <a:ext cx="500066" cy="95886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3</a:t>
              </a:r>
              <a:endParaRPr lang="th-TH" sz="4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</p:grpSp>
      <p:sp>
        <p:nvSpPr>
          <p:cNvPr id="10" name="รูปห้าเหลี่ยม 9"/>
          <p:cNvSpPr/>
          <p:nvPr/>
        </p:nvSpPr>
        <p:spPr bwMode="auto">
          <a:xfrm rot="5400000">
            <a:off x="3643306" y="-2571760"/>
            <a:ext cx="1857388" cy="9144000"/>
          </a:xfrm>
          <a:prstGeom prst="homePlate">
            <a:avLst>
              <a:gd name="adj" fmla="val 4322"/>
            </a:avLst>
          </a:prstGeom>
          <a:solidFill>
            <a:srgbClr val="0066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th-TH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0" y="1071546"/>
            <a:ext cx="9429784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งบประมาณ</a:t>
            </a:r>
            <a:r>
              <a:rPr lang="en-US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 :</a:t>
            </a:r>
            <a:r>
              <a:rPr lang="th-TH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 งบแปรญัตติ งบอุดหนุนเฉพาะกิจสำหรับพัฒนาองค์กรปกครองส่วนท้องถิ่น ปี </a:t>
            </a:r>
            <a:r>
              <a:rPr lang="en-US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2556  </a:t>
            </a:r>
            <a:r>
              <a:rPr lang="th-TH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 </a:t>
            </a:r>
          </a:p>
          <a:p>
            <a:r>
              <a:rPr lang="th-TH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                 วงเงิน </a:t>
            </a:r>
            <a:r>
              <a:rPr lang="en-US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548 </a:t>
            </a:r>
            <a:r>
              <a:rPr lang="th-TH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ล้านบาท จำนวน </a:t>
            </a:r>
            <a:r>
              <a:rPr lang="en-US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13 </a:t>
            </a:r>
            <a:r>
              <a:rPr lang="th-TH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จังหวัด </a:t>
            </a:r>
            <a:r>
              <a:rPr lang="en-US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173 </a:t>
            </a:r>
            <a:r>
              <a:rPr lang="th-TH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โครงการ</a:t>
            </a:r>
          </a:p>
          <a:p>
            <a:r>
              <a:rPr lang="th-TH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ส่วนราชการ </a:t>
            </a:r>
            <a:r>
              <a:rPr lang="en-US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: </a:t>
            </a:r>
            <a:r>
              <a:rPr lang="th-TH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องค์กรปกครองส่วนท้องถิ่น  กระทรวงมหาดไทย</a:t>
            </a:r>
          </a:p>
          <a:p>
            <a:r>
              <a:rPr lang="th-TH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วัตถุประสงค์ </a:t>
            </a:r>
            <a:r>
              <a:rPr lang="en-US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:</a:t>
            </a:r>
            <a:r>
              <a:rPr lang="th-TH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 เพื่อสร้างความปลอดภัยในชีวิตและทรัพย์สินของประชาชน</a:t>
            </a:r>
            <a:endParaRPr lang="en-US" sz="28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357290" y="0"/>
            <a:ext cx="7315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3600" dirty="0" smtClean="0">
                <a:ln>
                  <a:solidFill>
                    <a:sysClr val="windowText" lastClr="000000"/>
                  </a:solidFill>
                </a:ln>
                <a:latin typeface="TH SarabunPSK" pitchFamily="34" charset="-34"/>
                <a:cs typeface="TH SarabunPSK" pitchFamily="34" charset="-34"/>
              </a:rPr>
              <a:t>โครงการก่อสร้างระบบไฟฟ้า แสงสว่างไฟถนนโซล่าเซลล์</a:t>
            </a:r>
            <a:endParaRPr lang="en-US" sz="3600" dirty="0">
              <a:ln>
                <a:solidFill>
                  <a:sysClr val="windowText" lastClr="000000"/>
                </a:solidFill>
              </a:ln>
              <a:latin typeface="TH SarabunPSK" pitchFamily="34" charset="-34"/>
              <a:cs typeface="TH SarabunPSK" pitchFamily="34" charset="-34"/>
            </a:endParaRPr>
          </a:p>
        </p:txBody>
      </p:sp>
      <p:pic>
        <p:nvPicPr>
          <p:cNvPr id="24" name="Picture 2" descr="D:\desktop\รายงานผลการปฏิบัติงานของส่วนราชการฯ ทุกวัน\ฟุตซอล ชาวนา โซล่าเซลล์\โซล่าเซลล์\14098232691409823389l.jpg"/>
          <p:cNvPicPr>
            <a:picLocks noChangeAspect="1" noChangeArrowheads="1"/>
          </p:cNvPicPr>
          <p:nvPr/>
        </p:nvPicPr>
        <p:blipFill>
          <a:blip r:embed="rId2" cstate="print"/>
          <a:srcRect l="23376" r="16884" b="28358"/>
          <a:stretch>
            <a:fillRect/>
          </a:stretch>
        </p:blipFill>
        <p:spPr bwMode="auto">
          <a:xfrm>
            <a:off x="5357818" y="5214926"/>
            <a:ext cx="3786182" cy="164307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7411" name="Picture 3" descr="C:\Users\nb190\Pictures\ผลงาน.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857496"/>
            <a:ext cx="4143372" cy="22860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5" name="Picture 2" descr="http://mpics.manager.co.th/pics/Images/557000011379003.JPE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0034" y="4714884"/>
            <a:ext cx="4214842" cy="221457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6" name="รูปห้าเหลี่ยม 25"/>
          <p:cNvSpPr/>
          <p:nvPr/>
        </p:nvSpPr>
        <p:spPr bwMode="auto">
          <a:xfrm rot="5400000">
            <a:off x="6654868" y="1154149"/>
            <a:ext cx="477734" cy="4214842"/>
          </a:xfrm>
          <a:prstGeom prst="homePlate">
            <a:avLst/>
          </a:prstGeom>
          <a:solidFill>
            <a:srgbClr val="6633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th-TH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5786478" y="2977218"/>
            <a:ext cx="235745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ข้อสังเกต</a:t>
            </a:r>
            <a:endParaRPr lang="en-US" sz="28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4714908" y="3429000"/>
            <a:ext cx="4357686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800" dirty="0" smtClean="0">
                <a:ln>
                  <a:solidFill>
                    <a:sysClr val="windowText" lastClr="000000"/>
                  </a:solidFill>
                </a:ln>
                <a:latin typeface="TH SarabunPSK" pitchFamily="34" charset="-34"/>
                <a:cs typeface="TH SarabunPSK" pitchFamily="34" charset="-34"/>
                <a:sym typeface="Wingdings 2"/>
              </a:rPr>
              <a:t></a:t>
            </a:r>
            <a:r>
              <a:rPr lang="th-TH" sz="2800" dirty="0" smtClean="0">
                <a:ln>
                  <a:solidFill>
                    <a:sysClr val="windowText" lastClr="000000"/>
                  </a:solidFill>
                </a:ln>
                <a:latin typeface="TH SarabunPSK" pitchFamily="34" charset="-34"/>
                <a:cs typeface="TH SarabunPSK" pitchFamily="34" charset="-34"/>
              </a:rPr>
              <a:t>แผงโซล่าเซลล์ราคาในแต่ละแห่งไม่เท่ากัน ไม่มีราคากลางกำหนด โดยมีราคาตั้งแต่ 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latin typeface="TH SarabunPSK" pitchFamily="34" charset="-34"/>
                <a:cs typeface="TH SarabunPSK" pitchFamily="34" charset="-34"/>
              </a:rPr>
              <a:t>42,000 </a:t>
            </a:r>
            <a:r>
              <a:rPr lang="th-TH" sz="2800" dirty="0" smtClean="0">
                <a:ln>
                  <a:solidFill>
                    <a:sysClr val="windowText" lastClr="000000"/>
                  </a:solidFill>
                </a:ln>
                <a:latin typeface="TH SarabunPSK" pitchFamily="34" charset="-34"/>
                <a:cs typeface="TH SarabunPSK" pitchFamily="34" charset="-34"/>
              </a:rPr>
              <a:t>ถึง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latin typeface="TH SarabunPSK" pitchFamily="34" charset="-34"/>
                <a:cs typeface="TH SarabunPSK" pitchFamily="34" charset="-34"/>
              </a:rPr>
              <a:t> 114,000 </a:t>
            </a:r>
            <a:r>
              <a:rPr lang="th-TH" sz="2800" dirty="0" smtClean="0">
                <a:ln>
                  <a:solidFill>
                    <a:sysClr val="windowText" lastClr="000000"/>
                  </a:solidFill>
                </a:ln>
                <a:latin typeface="TH SarabunPSK" pitchFamily="34" charset="-34"/>
                <a:cs typeface="TH SarabunPSK" pitchFamily="34" charset="-34"/>
              </a:rPr>
              <a:t>บาท</a:t>
            </a:r>
          </a:p>
          <a:p>
            <a:r>
              <a:rPr lang="th-TH" sz="2800" dirty="0" smtClean="0">
                <a:ln>
                  <a:solidFill>
                    <a:sysClr val="windowText" lastClr="000000"/>
                  </a:solidFill>
                </a:ln>
                <a:latin typeface="TH SarabunPSK" pitchFamily="34" charset="-34"/>
                <a:cs typeface="TH SarabunPSK" pitchFamily="34" charset="-34"/>
                <a:sym typeface="Wingdings 2"/>
              </a:rPr>
              <a:t></a:t>
            </a:r>
            <a:r>
              <a:rPr lang="th-TH" sz="2800" dirty="0" smtClean="0">
                <a:ln>
                  <a:solidFill>
                    <a:sysClr val="windowText" lastClr="000000"/>
                  </a:solidFill>
                </a:ln>
                <a:latin typeface="TH SarabunPSK" pitchFamily="34" charset="-34"/>
                <a:cs typeface="TH SarabunPSK" pitchFamily="34" charset="-34"/>
              </a:rPr>
              <a:t>การจัดซื้อจัดจ้างไม่เป็นไปตามระเบียบที่กำหนด</a:t>
            </a:r>
            <a:endParaRPr lang="en-US" sz="2800" dirty="0" smtClean="0">
              <a:ln>
                <a:solidFill>
                  <a:sysClr val="windowText" lastClr="000000"/>
                </a:solidFill>
              </a:ln>
              <a:latin typeface="TH SarabunPSK" pitchFamily="34" charset="-34"/>
              <a:cs typeface="TH SarabunPSK" pitchFamily="34" charset="-3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สี่เหลี่ยมผืนผ้า 3"/>
          <p:cNvSpPr/>
          <p:nvPr/>
        </p:nvSpPr>
        <p:spPr>
          <a:xfrm>
            <a:off x="500034" y="558209"/>
            <a:ext cx="8643966" cy="584775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th-TH" sz="3200" b="1" dirty="0" smtClean="0">
                <a:ln>
                  <a:solidFill>
                    <a:sysClr val="windowText" lastClr="000000"/>
                  </a:solidFill>
                </a:ln>
                <a:latin typeface="TH SarabunPSK" pitchFamily="34" charset="-34"/>
                <a:cs typeface="TH SarabunPSK" pitchFamily="34" charset="-34"/>
              </a:rPr>
              <a:t>  (การจัดซื้อเครื่องออกกำลังกาย)</a:t>
            </a:r>
            <a:endParaRPr lang="th-TH" sz="3200" b="1" dirty="0">
              <a:ln>
                <a:solidFill>
                  <a:sysClr val="windowText" lastClr="000000"/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2" name="กลุ่ม 4"/>
          <p:cNvGrpSpPr/>
          <p:nvPr/>
        </p:nvGrpSpPr>
        <p:grpSpPr>
          <a:xfrm>
            <a:off x="29980" y="56448"/>
            <a:ext cx="913672" cy="1004955"/>
            <a:chOff x="14990" y="14966"/>
            <a:chExt cx="1071538" cy="1159593"/>
          </a:xfrm>
        </p:grpSpPr>
        <p:sp>
          <p:nvSpPr>
            <p:cNvPr id="6" name="วงรี 5"/>
            <p:cNvSpPr/>
            <p:nvPr/>
          </p:nvSpPr>
          <p:spPr bwMode="auto">
            <a:xfrm>
              <a:off x="14990" y="14966"/>
              <a:ext cx="1071538" cy="1071570"/>
            </a:xfrm>
            <a:prstGeom prst="ellipse">
              <a:avLst/>
            </a:prstGeom>
            <a:solidFill>
              <a:srgbClr val="6633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th-TH" sz="2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259252" y="109151"/>
              <a:ext cx="500066" cy="10654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5400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4</a:t>
              </a:r>
              <a:endParaRPr lang="th-TH" sz="5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</p:grpSp>
      <p:pic>
        <p:nvPicPr>
          <p:cNvPr id="9" name="Picture 2" descr="D:\desktop\รายงานผลการปฏิบัติงานของส่วนราชการฯ ทุกวัน\เครื่องเล่น\936425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86512" y="5105364"/>
            <a:ext cx="2816756" cy="17526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รูปห้าเหลี่ยม 9"/>
          <p:cNvSpPr/>
          <p:nvPr/>
        </p:nvSpPr>
        <p:spPr bwMode="auto">
          <a:xfrm rot="5400000">
            <a:off x="607206" y="535780"/>
            <a:ext cx="3143273" cy="4357686"/>
          </a:xfrm>
          <a:prstGeom prst="homePlate">
            <a:avLst>
              <a:gd name="adj" fmla="val 0"/>
            </a:avLst>
          </a:prstGeom>
          <a:solidFill>
            <a:srgbClr val="0066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th-TH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4" name="รูปห้าเหลี่ยม 13"/>
          <p:cNvSpPr/>
          <p:nvPr/>
        </p:nvSpPr>
        <p:spPr bwMode="auto">
          <a:xfrm rot="5400000">
            <a:off x="6654868" y="-678523"/>
            <a:ext cx="477734" cy="4214842"/>
          </a:xfrm>
          <a:prstGeom prst="homePlate">
            <a:avLst/>
          </a:prstGeom>
          <a:solidFill>
            <a:srgbClr val="0066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th-TH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357950" y="1142984"/>
            <a:ext cx="235745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ข้อสังเกต</a:t>
            </a:r>
            <a:endParaRPr lang="en-US" sz="28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714876" y="1571612"/>
            <a:ext cx="4357718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th-TH" sz="2800" dirty="0" smtClean="0">
                <a:ln>
                  <a:solidFill>
                    <a:sysClr val="windowText" lastClr="000000"/>
                  </a:solidFill>
                </a:ln>
                <a:latin typeface="TH SarabunPSK" pitchFamily="34" charset="-34"/>
                <a:cs typeface="TH SarabunPSK" pitchFamily="34" charset="-34"/>
              </a:rPr>
              <a:t>ไม่เป็นไปตามวัตถุประสงค์</a:t>
            </a:r>
          </a:p>
          <a:p>
            <a:pPr>
              <a:buFont typeface="Arial" pitchFamily="34" charset="0"/>
              <a:buChar char="•"/>
            </a:pPr>
            <a:r>
              <a:rPr lang="th-TH" sz="2800" dirty="0" smtClean="0">
                <a:ln>
                  <a:solidFill>
                    <a:sysClr val="windowText" lastClr="000000"/>
                  </a:solidFill>
                </a:ln>
                <a:latin typeface="TH SarabunPSK" pitchFamily="34" charset="-34"/>
                <a:cs typeface="TH SarabunPSK" pitchFamily="34" charset="-34"/>
              </a:rPr>
              <a:t>ไม่เหมาะสมกับพื้นที่ ไม่คุ้มค่า</a:t>
            </a:r>
          </a:p>
          <a:p>
            <a:pPr>
              <a:buFont typeface="Arial" pitchFamily="34" charset="0"/>
              <a:buChar char="•"/>
            </a:pPr>
            <a:r>
              <a:rPr lang="th-TH" sz="2800" dirty="0" smtClean="0">
                <a:ln>
                  <a:solidFill>
                    <a:sysClr val="windowText" lastClr="000000"/>
                  </a:solidFill>
                </a:ln>
                <a:latin typeface="TH SarabunPSK" pitchFamily="34" charset="-34"/>
                <a:cs typeface="TH SarabunPSK" pitchFamily="34" charset="-34"/>
              </a:rPr>
              <a:t>ราคาแพงเกินจริง ไม่ปฏิบัติตามแนวทางการเปิดเผยราคากลางและการคำนวณการจัดซื้อจัดจ้างของ ปปช.</a:t>
            </a:r>
          </a:p>
          <a:p>
            <a:pPr>
              <a:buFont typeface="Arial" pitchFamily="34" charset="0"/>
              <a:buChar char="•"/>
            </a:pPr>
            <a:r>
              <a:rPr lang="th-TH" sz="2800" dirty="0" smtClean="0">
                <a:ln>
                  <a:solidFill>
                    <a:sysClr val="windowText" lastClr="000000"/>
                  </a:solidFill>
                </a:ln>
                <a:latin typeface="TH SarabunPSK" pitchFamily="34" charset="-34"/>
                <a:cs typeface="TH SarabunPSK" pitchFamily="34" charset="-34"/>
              </a:rPr>
              <a:t>การกำหนดคุณลักษณะครุภัณฑ์เข้าข่ายกีดกันผู้ผลิตและผู้ขายรายอื่น</a:t>
            </a:r>
          </a:p>
          <a:p>
            <a:pPr>
              <a:buFont typeface="Arial" pitchFamily="34" charset="0"/>
              <a:buChar char="•"/>
            </a:pPr>
            <a:r>
              <a:rPr lang="th-TH" sz="2800" dirty="0" smtClean="0">
                <a:ln>
                  <a:solidFill>
                    <a:sysClr val="windowText" lastClr="000000"/>
                  </a:solidFill>
                </a:ln>
                <a:latin typeface="TH SarabunPSK" pitchFamily="34" charset="-34"/>
                <a:cs typeface="TH SarabunPSK" pitchFamily="34" charset="-34"/>
              </a:rPr>
              <a:t>การจัดซื้อจัดจ้างไม่เป็นไปตามระเบียบ</a:t>
            </a:r>
          </a:p>
          <a:p>
            <a:r>
              <a:rPr lang="th-TH" sz="2800" dirty="0" smtClean="0">
                <a:ln>
                  <a:solidFill>
                    <a:sysClr val="windowText" lastClr="000000"/>
                  </a:solidFill>
                </a:ln>
                <a:latin typeface="TH SarabunPSK" pitchFamily="34" charset="-34"/>
                <a:cs typeface="TH SarabunPSK" pitchFamily="34" charset="-34"/>
              </a:rPr>
              <a:t>ที่กำหนด</a:t>
            </a:r>
            <a:endParaRPr lang="en-US" sz="2800" dirty="0" smtClean="0">
              <a:ln>
                <a:solidFill>
                  <a:sysClr val="windowText" lastClr="000000"/>
                </a:solidFill>
              </a:ln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18" name="TextBox 17">
            <a:hlinkClick r:id="rId3" action="ppaction://hlinksldjump"/>
          </p:cNvPr>
          <p:cNvSpPr txBox="1"/>
          <p:nvPr/>
        </p:nvSpPr>
        <p:spPr>
          <a:xfrm>
            <a:off x="1071538" y="0"/>
            <a:ext cx="7315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4000" dirty="0" smtClean="0">
                <a:ln>
                  <a:solidFill>
                    <a:sysClr val="windowText" lastClr="000000"/>
                  </a:solidFill>
                </a:ln>
                <a:latin typeface="TH SarabunPSK" pitchFamily="34" charset="-34"/>
                <a:cs typeface="TH SarabunPSK" pitchFamily="34" charset="-34"/>
              </a:rPr>
              <a:t>โครงการพัฒนาแหล่งท่องเที่ยวเชิงนันทนาการ</a:t>
            </a:r>
            <a:endParaRPr lang="en-US" sz="4000" dirty="0">
              <a:ln>
                <a:solidFill>
                  <a:sysClr val="windowText" lastClr="000000"/>
                </a:solidFill>
              </a:ln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00034" y="1214422"/>
            <a:ext cx="3714776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งบประมาณ </a:t>
            </a:r>
            <a:r>
              <a:rPr lang="en-US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:</a:t>
            </a:r>
            <a:r>
              <a:rPr lang="th-TH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 งบแปรญัตติ  </a:t>
            </a:r>
            <a:r>
              <a:rPr lang="en-US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699 </a:t>
            </a:r>
            <a:r>
              <a:rPr lang="th-TH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ลบ. </a:t>
            </a:r>
          </a:p>
          <a:p>
            <a:r>
              <a:rPr lang="th-TH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            ปี </a:t>
            </a:r>
            <a:r>
              <a:rPr lang="en-US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25556  </a:t>
            </a:r>
            <a:r>
              <a:rPr lang="th-TH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วงเงิน </a:t>
            </a:r>
            <a:r>
              <a:rPr lang="en-US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361 </a:t>
            </a:r>
            <a:r>
              <a:rPr lang="th-TH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ลบ.</a:t>
            </a:r>
            <a:endParaRPr lang="en-US" sz="28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H SarabunPSK" pitchFamily="34" charset="-34"/>
              <a:cs typeface="TH SarabunPSK" pitchFamily="34" charset="-34"/>
            </a:endParaRPr>
          </a:p>
          <a:p>
            <a:r>
              <a:rPr lang="th-TH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            ปี </a:t>
            </a:r>
            <a:r>
              <a:rPr lang="en-US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2556  </a:t>
            </a:r>
            <a:r>
              <a:rPr lang="th-TH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  วงเงิน </a:t>
            </a:r>
            <a:r>
              <a:rPr lang="en-US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338 </a:t>
            </a:r>
            <a:r>
              <a:rPr lang="th-TH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ลบ.</a:t>
            </a:r>
          </a:p>
          <a:p>
            <a:r>
              <a:rPr lang="th-TH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ส่วนราชการ </a:t>
            </a:r>
            <a:r>
              <a:rPr lang="en-US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: </a:t>
            </a:r>
            <a:r>
              <a:rPr lang="th-TH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กรมพลศึกษา</a:t>
            </a:r>
          </a:p>
          <a:p>
            <a:r>
              <a:rPr lang="th-TH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           กระทรวงการท่องเที่ยวฯ </a:t>
            </a:r>
          </a:p>
          <a:p>
            <a:r>
              <a:rPr lang="th-TH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วัตถุประสงค์ </a:t>
            </a:r>
            <a:r>
              <a:rPr lang="en-US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:</a:t>
            </a:r>
            <a:r>
              <a:rPr lang="th-TH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 เพื่อพัฒนาแหล่ง-</a:t>
            </a:r>
          </a:p>
          <a:p>
            <a:r>
              <a:rPr lang="th-TH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                  ท่องเที่ยวของชุมชน</a:t>
            </a:r>
            <a:endParaRPr lang="en-US" sz="28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H SarabunPSK" pitchFamily="34" charset="-34"/>
              <a:cs typeface="TH SarabunPSK" pitchFamily="34" charset="-34"/>
            </a:endParaRPr>
          </a:p>
        </p:txBody>
      </p:sp>
      <p:pic>
        <p:nvPicPr>
          <p:cNvPr id="16385" name="Picture 1" descr="C:\Users\nb190\Pictures\ผลงาน.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86248" y="5500703"/>
            <a:ext cx="2143140" cy="135729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6386" name="Picture 2" descr="C:\Users\nb190\Pictures\ผลงาน.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" y="4286256"/>
            <a:ext cx="4429123" cy="26431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76578" name="Picture 2" descr="pacc_logo_b"/>
          <p:cNvPicPr>
            <a:picLocks noChangeAspect="1" noChangeArrowheads="1"/>
          </p:cNvPicPr>
          <p:nvPr/>
        </p:nvPicPr>
        <p:blipFill>
          <a:blip r:embed="rId2" cstate="print">
            <a:lum bright="30000" contrast="50000"/>
          </a:blip>
          <a:srcRect/>
          <a:stretch>
            <a:fillRect/>
          </a:stretch>
        </p:blipFill>
        <p:spPr bwMode="auto">
          <a:xfrm>
            <a:off x="250825" y="115888"/>
            <a:ext cx="858838" cy="811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76580" name="Text Box 4"/>
          <p:cNvSpPr txBox="1">
            <a:spLocks noChangeArrowheads="1"/>
          </p:cNvSpPr>
          <p:nvPr/>
        </p:nvSpPr>
        <p:spPr bwMode="auto">
          <a:xfrm>
            <a:off x="785786" y="1071546"/>
            <a:ext cx="7848600" cy="3046988"/>
          </a:xfrm>
          <a:prstGeom prst="rect">
            <a:avLst/>
          </a:prstGeom>
          <a:solidFill>
            <a:schemeClr val="bg2">
              <a:lumMod val="20000"/>
              <a:lumOff val="80000"/>
              <a:alpha val="8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thaiDist" eaLnBrk="1" hangingPunct="1"/>
            <a:r>
              <a:rPr lang="th-TH" sz="3200" dirty="0"/>
              <a:t> พระราชบัญญัติมาตรการของฝ่ายบริหารในการป้องกันและปราบปรามการทุจริต  พ.ศ. </a:t>
            </a:r>
            <a:r>
              <a:rPr lang="th-TH" sz="3200" dirty="0" smtClean="0"/>
              <a:t>๒๕๕๑</a:t>
            </a:r>
            <a:r>
              <a:rPr lang="en-US" sz="3200" dirty="0" smtClean="0"/>
              <a:t>  </a:t>
            </a:r>
            <a:r>
              <a:rPr lang="th-TH" sz="3200" dirty="0"/>
              <a:t>มาตรา </a:t>
            </a:r>
            <a:r>
              <a:rPr lang="th-TH" sz="3200" dirty="0" smtClean="0"/>
              <a:t>๓</a:t>
            </a:r>
            <a:r>
              <a:rPr lang="en-US" sz="3200" dirty="0" smtClean="0"/>
              <a:t>  </a:t>
            </a:r>
            <a:r>
              <a:rPr lang="th-TH" sz="3200" dirty="0"/>
              <a:t>กำหนดไว้ว่า</a:t>
            </a:r>
            <a:endParaRPr lang="en-US" sz="3200" dirty="0"/>
          </a:p>
          <a:p>
            <a:pPr algn="thaiDist" eaLnBrk="1" hangingPunct="1"/>
            <a:r>
              <a:rPr lang="th-TH" sz="3200" dirty="0"/>
              <a:t>       “ทุจริตในภาครัฐ” หมายความว่า ทุจริตต่อหน้าที่ หรือประพฤติมิชอบในภาครัฐ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6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765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765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1765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76580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67544" y="44624"/>
            <a:ext cx="8208912" cy="954107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th-TH" sz="2800" dirty="0" smtClean="0">
                <a:ea typeface="Tahoma" pitchFamily="34" charset="0"/>
              </a:rPr>
              <a:t>เปรียบเทียบความหมายทุจริตในภาครัฐกับกฎหมายที่เกี่ยวข้อง</a:t>
            </a:r>
            <a:endParaRPr lang="th-TH" sz="2800" dirty="0">
              <a:ea typeface="Tahoma" pitchFamily="34" charset="0"/>
            </a:endParaRPr>
          </a:p>
        </p:txBody>
      </p:sp>
      <p:graphicFrame>
        <p:nvGraphicFramePr>
          <p:cNvPr id="5" name="ตาราง 4"/>
          <p:cNvGraphicFramePr>
            <a:graphicFrameLocks noGrp="1"/>
          </p:cNvGraphicFramePr>
          <p:nvPr/>
        </p:nvGraphicFramePr>
        <p:xfrm>
          <a:off x="63501" y="1022896"/>
          <a:ext cx="8964487" cy="5669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24643"/>
                <a:gridCol w="2678344"/>
                <a:gridCol w="4761500"/>
              </a:tblGrid>
              <a:tr h="1179862">
                <a:tc>
                  <a:txBody>
                    <a:bodyPr/>
                    <a:lstStyle/>
                    <a:p>
                      <a:pPr algn="l"/>
                      <a:r>
                        <a:rPr lang="th-TH" sz="18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ประมวลกฎหมายอาญา</a:t>
                      </a:r>
                      <a:endParaRPr lang="th-TH" sz="1800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th-TH" sz="1800" dirty="0" err="1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พรบ.</a:t>
                      </a:r>
                      <a:r>
                        <a:rPr lang="th-TH" sz="18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ประกอบรัฐธรรมนูญว่าด้วยการป้องกันและปราบปรามการทุจริต</a:t>
                      </a:r>
                      <a:r>
                        <a:rPr lang="th-TH" sz="1800" baseline="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พ.ศ.๒๕๔๒</a:t>
                      </a:r>
                      <a:endParaRPr lang="th-TH" sz="1800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th-TH" sz="1800" dirty="0" err="1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พรบ.</a:t>
                      </a:r>
                      <a:r>
                        <a:rPr lang="th-TH" sz="18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มาตรการของฝ่ายบริหารในการป้องกันและปราบปรามการทุจริต</a:t>
                      </a:r>
                      <a:r>
                        <a:rPr lang="th-TH" sz="1800" baseline="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พ.ศ.๒๕๕๑</a:t>
                      </a:r>
                      <a:endParaRPr lang="th-TH" sz="1800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FF"/>
                    </a:solidFill>
                  </a:tcPr>
                </a:tc>
              </a:tr>
              <a:tr h="4447170">
                <a:tc>
                  <a:txBody>
                    <a:bodyPr/>
                    <a:lstStyle/>
                    <a:p>
                      <a:pPr algn="l"/>
                      <a:r>
                        <a:rPr lang="th-TH" sz="1600" b="1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มาตรา ๑</a:t>
                      </a:r>
                      <a:endParaRPr lang="en-US" sz="1600" b="1" dirty="0" smtClean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  <a:p>
                      <a:pPr algn="l"/>
                      <a:r>
                        <a:rPr lang="th-TH" sz="1600" b="1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“โดยทุจริต” หมายความว่าเพื่อแสวงหาประโยชน์ที่มิควรได้โดยชอบด้วยกฎหมายสำหรับตนเองหรือผู้อื่น</a:t>
                      </a:r>
                      <a:endParaRPr lang="th-TH" sz="1600" b="1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th-TH" sz="1600" b="1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มาตรา ๔</a:t>
                      </a:r>
                      <a:endParaRPr lang="en-US" sz="1600" b="1" dirty="0" smtClean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  <a:p>
                      <a:pPr algn="l"/>
                      <a:r>
                        <a:rPr lang="th-TH" sz="1600" b="1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“ทุจริตต่อหน้าที่” หมายความว่า ปฏิบัติหรือละเว้นการปฏิบัติอย่างใดในพฤติการณ์ที่อาจทำให้ผู้อื่นเชื่อว่ามีตำแหน่งหรือหน้าที่</a:t>
                      </a:r>
                      <a:r>
                        <a:rPr lang="th-TH" sz="1600" b="1" baseline="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ทั้งที่ตนมิได้มีตำแหน่งหรือหน้าที่นั้น หรือใช้อำนาจในตำแหน่งหน้าที่ ทั้งนี้ เพื่อแสวงหาประโยชน์ที่มิควรได้โดยชอบสำหรับตนเองหรือผู้อื่น</a:t>
                      </a:r>
                      <a:endParaRPr lang="th-TH" sz="1600" b="1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th-TH" sz="1600" b="1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มาตรา ๓</a:t>
                      </a:r>
                      <a:endParaRPr lang="en-US" sz="1600" b="1" dirty="0" smtClean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  <a:p>
                      <a:pPr algn="l"/>
                      <a:r>
                        <a:rPr lang="th-TH" sz="1600" b="1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“ทุจริตในภาครัฐ” หมายความว่า ทุจริตต่อหน้าที่หรือประพฤติมิชอบในภาครัฐ</a:t>
                      </a:r>
                    </a:p>
                    <a:p>
                      <a:pPr algn="l"/>
                      <a:r>
                        <a:rPr lang="th-TH" sz="1600" b="1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“ทุจริตต่อหน้าที่” หมายความว่า  ปฏิบัติหรือละเว้นการปฏิบัติอย่างใดในตำแหน่งหรือหน้าที่หรือปฏิบัติหรือละเว้นการปฏิบัติอย่างใดในพฤติการณ์ที่อาจทำให้ผู้อื่นเชื่อว่ามีตำแหน่งหรือหน้าที่</a:t>
                      </a:r>
                      <a:r>
                        <a:rPr lang="th-TH" sz="1600" b="1" baseline="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ทั้งที่ตนมิได้มีตำแหน่งหรือหน้าที่นั้น หรือใช้อำนาจในตำแหน่งหรือหน้าที่ ทั้งนี้เพื่อแสวงหาประโยชน์ที่มิควรได้โดยชอบสำหรับตนเองหรือผู้อื่น </a:t>
                      </a:r>
                      <a:r>
                        <a:rPr lang="th-TH" sz="1600" b="1" u="sng" baseline="0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หรือกระทำการอันเป็นความผิดต่อตำแหน่งหน้าที่ราชการหรือความผิดต่อตำแหน่งหน้าที่ในการยุติธรรมตามประมวลกฎหมายอาญาหรือตามกฎหมายอื่น</a:t>
                      </a:r>
                    </a:p>
                    <a:p>
                      <a:pPr algn="l"/>
                      <a:r>
                        <a:rPr lang="th-TH" sz="1600" b="1" baseline="0" dirty="0" smtClean="0">
                          <a:solidFill>
                            <a:srgbClr val="FF00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“ประพฤติมิชอบ” หมายความว่า ใช้อำนาจในตำแหน่งหรือหน้าที่อันเป็นการฝ่าฝืนกฎหมาย ระเบียบ คำสั่ง หรือมติคณะรัฐมนตรีที่มุ่งหมายจะควบคุมดูแลการรับ การเก็บรักษาหรือการใช้เงินหรือทรัพย์สินของแผ่นดิน</a:t>
                      </a:r>
                      <a:endParaRPr lang="th-TH" sz="1600" b="1" dirty="0">
                        <a:solidFill>
                          <a:srgbClr val="FF0000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77602" name="Picture 2" descr="pacc_logo_b"/>
          <p:cNvPicPr>
            <a:picLocks noChangeAspect="1" noChangeArrowheads="1"/>
          </p:cNvPicPr>
          <p:nvPr/>
        </p:nvPicPr>
        <p:blipFill>
          <a:blip r:embed="rId2" cstate="print">
            <a:lum bright="30000" contrast="50000"/>
          </a:blip>
          <a:srcRect/>
          <a:stretch>
            <a:fillRect/>
          </a:stretch>
        </p:blipFill>
        <p:spPr bwMode="auto">
          <a:xfrm>
            <a:off x="395288" y="44624"/>
            <a:ext cx="858837" cy="811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77603" name="Text Box 3"/>
          <p:cNvSpPr txBox="1">
            <a:spLocks noChangeArrowheads="1"/>
          </p:cNvSpPr>
          <p:nvPr/>
        </p:nvSpPr>
        <p:spPr bwMode="auto">
          <a:xfrm>
            <a:off x="467544" y="836711"/>
            <a:ext cx="8281169" cy="5755323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 eaLnBrk="1" hangingPunct="1"/>
            <a:r>
              <a:rPr lang="th-TH" sz="2800" dirty="0"/>
              <a:t>มาตรา </a:t>
            </a:r>
            <a:r>
              <a:rPr lang="th-TH" sz="2800" dirty="0" smtClean="0"/>
              <a:t>๓</a:t>
            </a:r>
            <a:endParaRPr lang="th-TH" sz="2800" dirty="0"/>
          </a:p>
          <a:p>
            <a:pPr algn="l" eaLnBrk="1" hangingPunct="1"/>
            <a:r>
              <a:rPr lang="th-TH" sz="2800" dirty="0"/>
              <a:t>   </a:t>
            </a:r>
            <a:r>
              <a:rPr lang="th-TH" sz="2400" dirty="0"/>
              <a:t>“ทุจริตต่อหน้าที่” หมายความว่า </a:t>
            </a:r>
          </a:p>
          <a:p>
            <a:pPr algn="thaiDist" eaLnBrk="1" hangingPunct="1"/>
            <a:r>
              <a:rPr lang="th-TH" sz="2400" dirty="0"/>
              <a:t>	ปฏิบัติหรือละเว้นการปฏิบัติอย่างใดในตำแหน่งหรือหน้าที่  ทั้งนี้ เพื่อแสวงหาประโยชน์ที่มิควรได้โดยชอบสำหรับตนเองหรือผู้อื่น </a:t>
            </a:r>
          </a:p>
          <a:p>
            <a:pPr algn="thaiDist" eaLnBrk="1" hangingPunct="1"/>
            <a:r>
              <a:rPr lang="th-TH" sz="2400" dirty="0"/>
              <a:t>	</a:t>
            </a:r>
            <a:r>
              <a:rPr lang="th-TH" sz="2400" dirty="0">
                <a:solidFill>
                  <a:srgbClr val="0000CC"/>
                </a:solidFill>
              </a:rPr>
              <a:t>หรือปฏิบัติหรือละเว้นการปฏิบัติอย่างใดใน</a:t>
            </a:r>
            <a:r>
              <a:rPr lang="th-TH" sz="2400" dirty="0">
                <a:solidFill>
                  <a:srgbClr val="0000CC"/>
                </a:solidFill>
                <a:latin typeface="Arial" pitchFamily="34" charset="0"/>
              </a:rPr>
              <a:t>พฤติการณ์</a:t>
            </a:r>
            <a:r>
              <a:rPr lang="th-TH" sz="2400" dirty="0">
                <a:solidFill>
                  <a:srgbClr val="0000CC"/>
                </a:solidFill>
              </a:rPr>
              <a:t>ที่อาจทำให้ผู้อื่นเชื่อว่ามีตำแหน่งหรือหน้าที่ทั้งที่ตนมิได้มีตำแหน่งหรือหน้าที่นั้น  ทั้งนี้ เพื่อแสวงหาประโยชน์ที่มิควรได้โดยชอบสำหรับตนเองหรือผู้อื่น  </a:t>
            </a:r>
          </a:p>
          <a:p>
            <a:pPr algn="thaiDist" eaLnBrk="1" hangingPunct="1"/>
            <a:r>
              <a:rPr lang="th-TH" sz="2400" dirty="0"/>
              <a:t>	หรือใช้อำนาจในตำแหน่งหรือหน้าที่นั้น ทั้งนี้ เพื่อแสวงหาประโยชน์ที่มิควรได้โดยชอบสำหรับตนเองหรือผู้อื่น  </a:t>
            </a:r>
          </a:p>
          <a:p>
            <a:pPr algn="thaiDist" eaLnBrk="1" hangingPunct="1"/>
            <a:r>
              <a:rPr lang="th-TH" sz="2400" dirty="0"/>
              <a:t>	</a:t>
            </a:r>
            <a:r>
              <a:rPr lang="th-TH" sz="2400" dirty="0">
                <a:solidFill>
                  <a:srgbClr val="0000CC"/>
                </a:solidFill>
              </a:rPr>
              <a:t>หรือกระทำการอันเป็นความผิดต่อตำแหน่งหน้าที่</a:t>
            </a:r>
            <a:r>
              <a:rPr lang="th-TH" sz="2400" dirty="0" smtClean="0">
                <a:solidFill>
                  <a:srgbClr val="0000CC"/>
                </a:solidFill>
              </a:rPr>
              <a:t>ราชการ</a:t>
            </a:r>
          </a:p>
          <a:p>
            <a:pPr algn="thaiDist" eaLnBrk="1" hangingPunct="1"/>
            <a:r>
              <a:rPr lang="th-TH" sz="2400" dirty="0" smtClean="0">
                <a:solidFill>
                  <a:srgbClr val="0000CC"/>
                </a:solidFill>
              </a:rPr>
              <a:t>	</a:t>
            </a:r>
            <a:r>
              <a:rPr lang="th-TH" sz="2400" dirty="0" smtClean="0"/>
              <a:t>หรือ</a:t>
            </a:r>
            <a:r>
              <a:rPr lang="th-TH" sz="2400" dirty="0"/>
              <a:t>ความผิดต่อตำแหน่งหน้าที่ในการยุติธรรมตามประมวลกฎหมายอาญาหรือตามกฎหมายอื่น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776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776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1776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77603" grpId="0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4210" name="Picture 2" descr="pacc_logo_b"/>
          <p:cNvPicPr>
            <a:picLocks noChangeAspect="1" noChangeArrowheads="1"/>
          </p:cNvPicPr>
          <p:nvPr/>
        </p:nvPicPr>
        <p:blipFill>
          <a:blip r:embed="rId2" cstate="print">
            <a:lum bright="30000" contrast="50000"/>
          </a:blip>
          <a:srcRect/>
          <a:stretch>
            <a:fillRect/>
          </a:stretch>
        </p:blipFill>
        <p:spPr bwMode="auto">
          <a:xfrm>
            <a:off x="35496" y="333375"/>
            <a:ext cx="858837" cy="811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34211" name="Text Box 3">
            <a:hlinkClick r:id="" action="ppaction://noaction"/>
          </p:cNvPr>
          <p:cNvSpPr txBox="1">
            <a:spLocks noChangeArrowheads="1"/>
          </p:cNvSpPr>
          <p:nvPr/>
        </p:nvSpPr>
        <p:spPr bwMode="auto">
          <a:xfrm>
            <a:off x="971600" y="428471"/>
            <a:ext cx="7848872" cy="707886"/>
          </a:xfrm>
          <a:prstGeom prst="rect">
            <a:avLst/>
          </a:prstGeom>
          <a:solidFill>
            <a:srgbClr val="0000FF">
              <a:alpha val="80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1" hangingPunct="1"/>
            <a:r>
              <a:rPr lang="th-TH" sz="4000" b="1" dirty="0" smtClean="0">
                <a:solidFill>
                  <a:srgbClr val="F8F8F8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ประมวลกฎหมายอาญา</a:t>
            </a:r>
            <a:endParaRPr lang="th-TH" sz="4000" b="1" dirty="0">
              <a:solidFill>
                <a:srgbClr val="FFFF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734212" name="Text Box 4"/>
          <p:cNvSpPr txBox="1">
            <a:spLocks noChangeArrowheads="1"/>
          </p:cNvSpPr>
          <p:nvPr/>
        </p:nvSpPr>
        <p:spPr bwMode="auto">
          <a:xfrm>
            <a:off x="539552" y="1412776"/>
            <a:ext cx="7992888" cy="2749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thaiDist"/>
            <a:r>
              <a:rPr lang="th-TH" sz="2800" dirty="0" smtClean="0">
                <a:solidFill>
                  <a:schemeClr val="tx2"/>
                </a:solidFill>
              </a:rPr>
              <a:t>	</a:t>
            </a:r>
            <a:r>
              <a:rPr lang="th-TH" sz="28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มาตรา ๑๕๗ ผู้ใดเป็นเจ้าพนักงาน ปฏิบัติหรือละเว้นการปฏิบัติหน้าที่โดยมิชอบ เพื่อให้เกิดความเสียหายแก่ผู้หนึ่งผู้ใด หรือปฏิบัติหรือละเว้นการปฏิบัติหน้าที่โดยทุจริต ต้องระวางโทษจำคุกตั้งแต่หนึ่งถึงสิบปี หรือปรับตั้งแต่สองพันบาทถึงสองหมื่นบาท หรือทั้งจำทั้งปรับ</a:t>
            </a:r>
            <a:endParaRPr lang="en-US" sz="28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4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342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342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342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4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342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342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7342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4211" grpId="0" animBg="1"/>
      <p:bldP spid="734212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6034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549275"/>
            <a:ext cx="8424862" cy="3600450"/>
          </a:xfrm>
          <a:solidFill>
            <a:srgbClr val="FFFF00"/>
          </a:solidFill>
        </p:spPr>
        <p:txBody>
          <a:bodyPr/>
          <a:lstStyle/>
          <a:p>
            <a:pPr algn="l"/>
            <a:r>
              <a:rPr lang="th-TH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ahoma" pitchFamily="34" charset="0"/>
                <a:cs typeface="Tahoma" pitchFamily="34" charset="0"/>
              </a:rPr>
              <a:t>   </a:t>
            </a:r>
            <a:r>
              <a:rPr lang="th-TH" sz="2800" b="1" dirty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พระราชบัญญัติข้าราชการ</a:t>
            </a:r>
            <a:r>
              <a:rPr lang="th-TH" sz="2800" b="1" dirty="0" err="1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พลเรือน</a:t>
            </a:r>
            <a:r>
              <a:rPr lang="th-TH" sz="2800" b="1" dirty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 พ.ศ. </a:t>
            </a:r>
            <a:r>
              <a:rPr lang="th-TH" sz="2800" b="1" dirty="0" smtClean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๒๕๕๑</a:t>
            </a:r>
            <a:r>
              <a:rPr lang="th-TH" sz="3200" b="1" dirty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/>
            </a:r>
            <a:br>
              <a:rPr lang="th-TH" sz="3200" b="1" dirty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</a:br>
            <a:r>
              <a:rPr lang="th-TH" sz="3200" b="1" dirty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	</a:t>
            </a:r>
            <a:r>
              <a:rPr lang="th-TH" sz="2400" b="1" dirty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มาตรา </a:t>
            </a:r>
            <a:r>
              <a:rPr lang="th-TH" altLang="ko-KR" sz="2400" b="1" dirty="0" smtClean="0">
                <a:solidFill>
                  <a:schemeClr val="tx1"/>
                </a:solidFill>
                <a:latin typeface="Tahoma" pitchFamily="34" charset="0"/>
                <a:ea typeface="Gulim" pitchFamily="34" charset="-127"/>
                <a:cs typeface="Tahoma" pitchFamily="34" charset="0"/>
              </a:rPr>
              <a:t>๘๕</a:t>
            </a:r>
            <a:r>
              <a:rPr lang="th-TH" sz="2400" b="1" dirty="0" smtClean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th-TH" sz="2400" b="1" dirty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การกระทำผิดวินัยในลักษณะดังต่อไปนี้ </a:t>
            </a:r>
            <a:r>
              <a:rPr lang="th-TH" sz="2400" b="1" dirty="0" smtClean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/>
            </a:r>
            <a:br>
              <a:rPr lang="th-TH" sz="2400" b="1" dirty="0" smtClean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</a:br>
            <a:r>
              <a:rPr lang="th-TH" sz="2400" b="1" dirty="0" smtClean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เป็น</a:t>
            </a:r>
            <a:r>
              <a:rPr lang="th-TH" sz="2400" b="1" dirty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ความผิดวินัยอย่างร้ายแรง</a:t>
            </a:r>
            <a:br>
              <a:rPr lang="th-TH" sz="2400" b="1" dirty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</a:br>
            <a:r>
              <a:rPr lang="th-TH" sz="2400" b="1" dirty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	</a:t>
            </a:r>
            <a:r>
              <a:rPr lang="th-TH" sz="2400" b="1" dirty="0" smtClean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(</a:t>
            </a:r>
            <a:r>
              <a:rPr lang="th-TH" altLang="ko-KR" sz="2400" b="1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๑</a:t>
            </a:r>
            <a:r>
              <a:rPr lang="th-TH" sz="2400" b="1" dirty="0" smtClean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) </a:t>
            </a:r>
            <a:r>
              <a:rPr lang="th-TH" sz="2400" b="1" dirty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ปฏิบัติหรือละเว้นการปฏิบัติหน้าที่ราชการโดยมิชอบเพื่อให้เกิดความเสียหายอย่างร้ายแรงแก่ผู้หนึ่งผู้ใด </a:t>
            </a:r>
            <a:r>
              <a:rPr lang="th-TH" sz="2400" b="1" dirty="0" smtClean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/>
            </a:r>
            <a:br>
              <a:rPr lang="th-TH" sz="2400" b="1" dirty="0" smtClean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</a:br>
            <a:r>
              <a:rPr lang="th-TH" sz="2400" b="1" dirty="0" smtClean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หรือ</a:t>
            </a:r>
            <a:r>
              <a:rPr lang="th-TH" sz="2400" b="1" dirty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ปฏิบัติหรือละเว้นการปฏิบัติหน้าที่ราชการโดยทุจริต</a:t>
            </a:r>
            <a:endParaRPr lang="en-US" sz="2400" b="1" dirty="0">
              <a:solidFill>
                <a:schemeClr val="tx1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1196035" name="Rectangle 3"/>
          <p:cNvSpPr>
            <a:spLocks noChangeArrowheads="1"/>
          </p:cNvSpPr>
          <p:nvPr/>
        </p:nvSpPr>
        <p:spPr bwMode="auto">
          <a:xfrm>
            <a:off x="395288" y="4292600"/>
            <a:ext cx="8424862" cy="2087563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thaiDist" eaLnBrk="1" hangingPunct="1"/>
            <a:r>
              <a:rPr lang="en-US" sz="2400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	 </a:t>
            </a:r>
            <a:r>
              <a:rPr lang="en-US" sz="2400" dirty="0" err="1"/>
              <a:t>มาตรา</a:t>
            </a:r>
            <a:r>
              <a:rPr lang="en-US" sz="2400" dirty="0"/>
              <a:t> </a:t>
            </a:r>
            <a:r>
              <a:rPr lang="th-TH" sz="2400" dirty="0" smtClean="0"/>
              <a:t>๙๗</a:t>
            </a:r>
            <a:r>
              <a:rPr lang="en-US" sz="2400" dirty="0" smtClean="0"/>
              <a:t> </a:t>
            </a:r>
            <a:r>
              <a:rPr lang="en-US" sz="2400" dirty="0" err="1"/>
              <a:t>ภายใต้บังคับวรรคสอง</a:t>
            </a:r>
            <a:r>
              <a:rPr lang="en-US" sz="2400" dirty="0"/>
              <a:t> </a:t>
            </a:r>
            <a:r>
              <a:rPr lang="en-US" sz="2400" dirty="0" smtClean="0"/>
              <a:t>ข้าราชการพล</a:t>
            </a:r>
            <a:r>
              <a:rPr lang="en-US" sz="2400" dirty="0"/>
              <a:t>เรือนสามัญผู้ใดกระทำผิดวินัยอย่างร้ายแรงให้ลงโทษปลดออกหรือไล่ออกตามความร้ายแรงแห่งกรณี </a:t>
            </a:r>
            <a:r>
              <a:rPr lang="en-US" sz="2400" dirty="0" err="1"/>
              <a:t>ถ้ามีเหตุอันควร</a:t>
            </a:r>
            <a:r>
              <a:rPr lang="en-US" sz="2400" dirty="0" err="1" smtClean="0"/>
              <a:t>ลดหย่อนจะ</a:t>
            </a:r>
            <a:r>
              <a:rPr lang="en-US" sz="2400" dirty="0" err="1"/>
              <a:t>นำมาประกอบการพิจารณาลดโทษก็ได้</a:t>
            </a:r>
            <a:r>
              <a:rPr lang="en-US" sz="2400" dirty="0"/>
              <a:t> </a:t>
            </a:r>
            <a:r>
              <a:rPr lang="en-US" sz="2400" dirty="0" err="1"/>
              <a:t>แต่ห้ามมิให้ลดโทษลงต่ำกว่า</a:t>
            </a:r>
            <a:r>
              <a:rPr lang="th-TH" sz="2400" dirty="0"/>
              <a:t>ป</a:t>
            </a:r>
            <a:r>
              <a:rPr lang="en-US" sz="2400" dirty="0" err="1"/>
              <a:t>ลดออก</a:t>
            </a:r>
            <a:endParaRPr lang="en-US" sz="2400" dirty="0"/>
          </a:p>
        </p:txBody>
      </p:sp>
      <p:sp>
        <p:nvSpPr>
          <p:cNvPr id="1196036" name="AutoShape 4"/>
          <p:cNvSpPr>
            <a:spLocks noChangeArrowheads="1"/>
          </p:cNvSpPr>
          <p:nvPr/>
        </p:nvSpPr>
        <p:spPr bwMode="gray">
          <a:xfrm>
            <a:off x="8459788" y="6453188"/>
            <a:ext cx="215900" cy="144462"/>
          </a:xfrm>
          <a:prstGeom prst="flowChartExtra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th-TH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80674" name="Picture 2" descr="pacc_logo_b"/>
          <p:cNvPicPr>
            <a:picLocks noChangeAspect="1" noChangeArrowheads="1"/>
          </p:cNvPicPr>
          <p:nvPr/>
        </p:nvPicPr>
        <p:blipFill>
          <a:blip r:embed="rId2" cstate="print">
            <a:lum bright="30000" contrast="50000"/>
          </a:blip>
          <a:srcRect/>
          <a:stretch>
            <a:fillRect/>
          </a:stretch>
        </p:blipFill>
        <p:spPr bwMode="auto">
          <a:xfrm>
            <a:off x="395288" y="115888"/>
            <a:ext cx="858837" cy="811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80675" name="Text Box 3"/>
          <p:cNvSpPr txBox="1">
            <a:spLocks noChangeArrowheads="1"/>
          </p:cNvSpPr>
          <p:nvPr/>
        </p:nvSpPr>
        <p:spPr bwMode="auto">
          <a:xfrm>
            <a:off x="250825" y="1268413"/>
            <a:ext cx="8642350" cy="3170099"/>
          </a:xfrm>
          <a:prstGeom prst="rect">
            <a:avLst/>
          </a:prstGeom>
          <a:solidFill>
            <a:schemeClr val="bg2">
              <a:lumMod val="20000"/>
              <a:lumOff val="80000"/>
              <a:alpha val="8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eaLnBrk="1" hangingPunct="1"/>
            <a:r>
              <a:rPr lang="en-US" sz="4000" dirty="0">
                <a:latin typeface="EucrosiaUPC" pitchFamily="18" charset="-34"/>
                <a:cs typeface="EucrosiaUPC" pitchFamily="18" charset="-34"/>
              </a:rPr>
              <a:t>  </a:t>
            </a:r>
            <a:r>
              <a:rPr lang="th-TH" sz="3200" dirty="0"/>
              <a:t>มาตรา </a:t>
            </a:r>
            <a:r>
              <a:rPr lang="th-TH" sz="3200" dirty="0" smtClean="0"/>
              <a:t>๓  </a:t>
            </a:r>
            <a:endParaRPr lang="th-TH" sz="3200" dirty="0"/>
          </a:p>
          <a:p>
            <a:pPr algn="thaiDist" eaLnBrk="1" hangingPunct="1"/>
            <a:r>
              <a:rPr lang="th-TH" sz="3200" dirty="0"/>
              <a:t>    “ประพฤติมิชอบ” หมายความว่า  ใช้อำนาจในตำแหน่งหรือหน้าที่อันเป็นการฝ่าฝืนกฎหมาย  ระเบียบ  คำสั่ง  หรือมติคณะรัฐมนตรีที่มุ่งหมายจะควบคุมดูแลการรับ  การเก็บรักษา  หรือการใช้เงินหรือทรัพย์สินของแผ่นดิน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0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806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806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1806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80675" grpId="0" animBg="1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1698" name="Rectangle 2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250825" y="4365625"/>
            <a:ext cx="8569325" cy="2232025"/>
          </a:xfrm>
          <a:prstGeom prst="rect">
            <a:avLst/>
          </a:prstGeom>
          <a:solidFill>
            <a:srgbClr val="CCFF66"/>
          </a:solidFill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l" eaLnBrk="1" hangingPunct="1"/>
            <a:r>
              <a:rPr lang="en-US" sz="2400" dirty="0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	</a:t>
            </a:r>
            <a:r>
              <a:rPr lang="en-US" sz="2400" dirty="0" err="1">
                <a:solidFill>
                  <a:schemeClr val="tx2"/>
                </a:solidFill>
              </a:rPr>
              <a:t>มาตรา</a:t>
            </a:r>
            <a:r>
              <a:rPr lang="en-US" sz="2400" dirty="0">
                <a:solidFill>
                  <a:schemeClr val="tx2"/>
                </a:solidFill>
              </a:rPr>
              <a:t> </a:t>
            </a:r>
            <a:r>
              <a:rPr lang="th-TH" sz="2400" dirty="0" smtClean="0">
                <a:solidFill>
                  <a:schemeClr val="tx2"/>
                </a:solidFill>
              </a:rPr>
              <a:t>๘๕</a:t>
            </a:r>
            <a:r>
              <a:rPr lang="en-US" sz="2400" dirty="0" smtClean="0">
                <a:solidFill>
                  <a:schemeClr val="tx2"/>
                </a:solidFill>
              </a:rPr>
              <a:t> </a:t>
            </a:r>
            <a:r>
              <a:rPr lang="en-US" sz="2400" dirty="0" err="1">
                <a:solidFill>
                  <a:schemeClr val="tx2"/>
                </a:solidFill>
              </a:rPr>
              <a:t>การกระทำผิดวินัยในลักษณะดังต่อไปนี้</a:t>
            </a:r>
            <a:r>
              <a:rPr lang="en-US" sz="2400" dirty="0">
                <a:solidFill>
                  <a:schemeClr val="tx2"/>
                </a:solidFill>
              </a:rPr>
              <a:t> </a:t>
            </a:r>
            <a:r>
              <a:rPr lang="en-US" sz="2400" dirty="0" err="1">
                <a:solidFill>
                  <a:schemeClr val="tx2"/>
                </a:solidFill>
              </a:rPr>
              <a:t>เป็นความผิดวินัยอย่างร้ายแรง</a:t>
            </a:r>
            <a:r>
              <a:rPr lang="en-US" sz="2400" dirty="0">
                <a:solidFill>
                  <a:schemeClr val="tx2"/>
                </a:solidFill>
              </a:rPr>
              <a:t/>
            </a:r>
            <a:br>
              <a:rPr lang="en-US" sz="2400" dirty="0">
                <a:solidFill>
                  <a:schemeClr val="tx2"/>
                </a:solidFill>
              </a:rPr>
            </a:br>
            <a:r>
              <a:rPr lang="th-TH" sz="2400" dirty="0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	</a:t>
            </a:r>
            <a:r>
              <a:rPr lang="en-US" sz="2400" dirty="0" smtClean="0">
                <a:solidFill>
                  <a:schemeClr val="tx2"/>
                </a:solidFill>
              </a:rPr>
              <a:t>(</a:t>
            </a:r>
            <a:r>
              <a:rPr lang="th-TH" sz="2400" dirty="0" smtClean="0">
                <a:solidFill>
                  <a:schemeClr val="tx2"/>
                </a:solidFill>
              </a:rPr>
              <a:t>๗</a:t>
            </a:r>
            <a:r>
              <a:rPr lang="en-US" sz="2400" dirty="0" smtClean="0">
                <a:solidFill>
                  <a:schemeClr val="tx2"/>
                </a:solidFill>
              </a:rPr>
              <a:t>) </a:t>
            </a:r>
            <a:r>
              <a:rPr lang="en-US" sz="2400" dirty="0" err="1">
                <a:solidFill>
                  <a:schemeClr val="tx2"/>
                </a:solidFill>
              </a:rPr>
              <a:t>ละเว้นการกระทำหรือกระทำการใด</a:t>
            </a:r>
            <a:r>
              <a:rPr lang="en-US" sz="2400" dirty="0">
                <a:solidFill>
                  <a:schemeClr val="tx2"/>
                </a:solidFill>
              </a:rPr>
              <a:t> ๆ </a:t>
            </a:r>
            <a:r>
              <a:rPr lang="en-US" sz="2400" dirty="0" err="1">
                <a:solidFill>
                  <a:schemeClr val="tx2"/>
                </a:solidFill>
              </a:rPr>
              <a:t>อันเป็นการไม่ปฏิบัติตามมาตรา</a:t>
            </a:r>
            <a:r>
              <a:rPr lang="en-US" sz="2400" dirty="0">
                <a:solidFill>
                  <a:schemeClr val="tx2"/>
                </a:solidFill>
              </a:rPr>
              <a:t> </a:t>
            </a:r>
            <a:r>
              <a:rPr lang="th-TH" sz="2400" dirty="0" smtClean="0">
                <a:solidFill>
                  <a:schemeClr val="tx2"/>
                </a:solidFill>
              </a:rPr>
              <a:t>๘๒</a:t>
            </a:r>
            <a:r>
              <a:rPr lang="en-US" sz="2400" dirty="0" smtClean="0">
                <a:solidFill>
                  <a:schemeClr val="tx2"/>
                </a:solidFill>
              </a:rPr>
              <a:t> </a:t>
            </a:r>
            <a:r>
              <a:rPr lang="en-US" sz="2400" dirty="0" err="1">
                <a:solidFill>
                  <a:schemeClr val="tx2"/>
                </a:solidFill>
              </a:rPr>
              <a:t>หรือฝ่าฝืนข้อห้ามตามมาตรา</a:t>
            </a:r>
            <a:r>
              <a:rPr lang="en-US" sz="2400" dirty="0">
                <a:solidFill>
                  <a:schemeClr val="tx2"/>
                </a:solidFill>
              </a:rPr>
              <a:t> </a:t>
            </a:r>
            <a:r>
              <a:rPr lang="th-TH" sz="2400" dirty="0" smtClean="0">
                <a:solidFill>
                  <a:schemeClr val="tx2"/>
                </a:solidFill>
              </a:rPr>
              <a:t>๘๓</a:t>
            </a:r>
            <a:r>
              <a:rPr lang="en-US" sz="2400" dirty="0" smtClean="0">
                <a:solidFill>
                  <a:schemeClr val="tx2"/>
                </a:solidFill>
              </a:rPr>
              <a:t> </a:t>
            </a:r>
            <a:r>
              <a:rPr lang="en-US" sz="2400" dirty="0" err="1">
                <a:solidFill>
                  <a:schemeClr val="tx2"/>
                </a:solidFill>
              </a:rPr>
              <a:t>อันเป็นเหตุให้เสียหายแก่ราชการอย่างร้ายแรง</a:t>
            </a:r>
            <a:r>
              <a:rPr lang="en-US" sz="2400" dirty="0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	</a:t>
            </a:r>
          </a:p>
        </p:txBody>
      </p:sp>
      <p:sp>
        <p:nvSpPr>
          <p:cNvPr id="1181699" name="Rectangle 3"/>
          <p:cNvSpPr>
            <a:spLocks noGrp="1" noChangeArrowheads="1"/>
          </p:cNvSpPr>
          <p:nvPr>
            <p:ph type="title"/>
          </p:nvPr>
        </p:nvSpPr>
        <p:spPr>
          <a:xfrm>
            <a:off x="250825" y="115888"/>
            <a:ext cx="8569325" cy="2663825"/>
          </a:xfrm>
          <a:solidFill>
            <a:srgbClr val="FFFF00"/>
          </a:solidFill>
        </p:spPr>
        <p:txBody>
          <a:bodyPr/>
          <a:lstStyle/>
          <a:p>
            <a:pPr algn="l"/>
            <a:r>
              <a:rPr lang="th-TH" sz="28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Tahoma" pitchFamily="34" charset="0"/>
                <a:cs typeface="Tahoma" pitchFamily="34" charset="0"/>
              </a:rPr>
              <a:t>   </a:t>
            </a:r>
            <a:r>
              <a:rPr lang="th-TH" sz="2800" b="1" dirty="0">
                <a:latin typeface="Tahoma" pitchFamily="34" charset="0"/>
                <a:cs typeface="Tahoma" pitchFamily="34" charset="0"/>
              </a:rPr>
              <a:t>พระราชบัญญัติข้าราชการ</a:t>
            </a:r>
            <a:r>
              <a:rPr lang="th-TH" sz="2800" b="1" dirty="0" err="1">
                <a:latin typeface="Tahoma" pitchFamily="34" charset="0"/>
                <a:cs typeface="Tahoma" pitchFamily="34" charset="0"/>
              </a:rPr>
              <a:t>พลเรือน</a:t>
            </a:r>
            <a:r>
              <a:rPr lang="th-TH" sz="2800" b="1" dirty="0">
                <a:latin typeface="Tahoma" pitchFamily="34" charset="0"/>
                <a:cs typeface="Tahoma" pitchFamily="34" charset="0"/>
              </a:rPr>
              <a:t> พ.ศ. </a:t>
            </a:r>
            <a:r>
              <a:rPr lang="th-TH" sz="2800" b="1" dirty="0" smtClean="0">
                <a:latin typeface="Tahoma" pitchFamily="34" charset="0"/>
                <a:cs typeface="Tahoma" pitchFamily="34" charset="0"/>
              </a:rPr>
              <a:t>๒๕๕๑</a:t>
            </a:r>
            <a:r>
              <a:rPr lang="th-TH" sz="2400" b="1" dirty="0">
                <a:latin typeface="Tahoma" pitchFamily="34" charset="0"/>
                <a:cs typeface="Tahoma" pitchFamily="34" charset="0"/>
              </a:rPr>
              <a:t/>
            </a:r>
            <a:br>
              <a:rPr lang="th-TH" sz="2400" b="1" dirty="0">
                <a:latin typeface="Tahoma" pitchFamily="34" charset="0"/>
                <a:cs typeface="Tahoma" pitchFamily="34" charset="0"/>
              </a:rPr>
            </a:br>
            <a:r>
              <a:rPr lang="th-TH" sz="2800" b="1" dirty="0">
                <a:latin typeface="Tahoma" pitchFamily="34" charset="0"/>
                <a:cs typeface="Tahoma" pitchFamily="34" charset="0"/>
              </a:rPr>
              <a:t>	</a:t>
            </a:r>
            <a:r>
              <a:rPr lang="en-US" sz="2400" b="1" dirty="0" err="1">
                <a:latin typeface="Tahoma" pitchFamily="34" charset="0"/>
                <a:cs typeface="Tahoma" pitchFamily="34" charset="0"/>
              </a:rPr>
              <a:t>มาตรา</a:t>
            </a:r>
            <a:r>
              <a:rPr lang="en-US" sz="2400" b="1" dirty="0">
                <a:latin typeface="Tahoma" pitchFamily="34" charset="0"/>
                <a:cs typeface="Tahoma" pitchFamily="34" charset="0"/>
              </a:rPr>
              <a:t> </a:t>
            </a:r>
            <a:r>
              <a:rPr lang="th-TH" sz="2400" b="1" dirty="0" smtClean="0">
                <a:latin typeface="Tahoma" pitchFamily="34" charset="0"/>
                <a:cs typeface="Tahoma" pitchFamily="34" charset="0"/>
              </a:rPr>
              <a:t>๘๒</a:t>
            </a:r>
            <a:r>
              <a:rPr lang="en-US" sz="2400" b="1" dirty="0" smtClean="0">
                <a:latin typeface="Tahoma" pitchFamily="34" charset="0"/>
                <a:cs typeface="Tahoma" pitchFamily="34" charset="0"/>
              </a:rPr>
              <a:t>  </a:t>
            </a:r>
            <a:r>
              <a:rPr lang="en-US" sz="2400" b="1" dirty="0" err="1" smtClean="0">
                <a:latin typeface="Tahoma" pitchFamily="34" charset="0"/>
                <a:cs typeface="Tahoma" pitchFamily="34" charset="0"/>
              </a:rPr>
              <a:t>ข้าราชการ</a:t>
            </a:r>
            <a:r>
              <a:rPr lang="en-US" sz="2400" b="1" dirty="0" err="1">
                <a:latin typeface="Tahoma" pitchFamily="34" charset="0"/>
                <a:cs typeface="Tahoma" pitchFamily="34" charset="0"/>
              </a:rPr>
              <a:t>พลเรือนสามัญต้องกระทำการอันเป็นข้อปฏิบัติดังต่อไปนี้</a:t>
            </a:r>
            <a:r>
              <a:rPr lang="en-US" sz="2400" b="1" dirty="0">
                <a:latin typeface="Tahoma" pitchFamily="34" charset="0"/>
                <a:cs typeface="Tahoma" pitchFamily="34" charset="0"/>
              </a:rPr>
              <a:t/>
            </a:r>
            <a:br>
              <a:rPr lang="en-US" sz="2400" b="1" dirty="0">
                <a:latin typeface="Tahoma" pitchFamily="34" charset="0"/>
                <a:cs typeface="Tahoma" pitchFamily="34" charset="0"/>
              </a:rPr>
            </a:br>
            <a:r>
              <a:rPr lang="en-US" sz="24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Tahoma" pitchFamily="34" charset="0"/>
                <a:cs typeface="Tahoma" pitchFamily="34" charset="0"/>
              </a:rPr>
              <a:t> 	</a:t>
            </a:r>
            <a:r>
              <a:rPr lang="en-US" sz="2400" b="1" dirty="0" smtClean="0">
                <a:latin typeface="Tahoma" pitchFamily="34" charset="0"/>
                <a:cs typeface="Tahoma" pitchFamily="34" charset="0"/>
              </a:rPr>
              <a:t>(</a:t>
            </a:r>
            <a:r>
              <a:rPr lang="th-TH" sz="2400" b="1" dirty="0" smtClean="0">
                <a:latin typeface="Tahoma" pitchFamily="34" charset="0"/>
                <a:cs typeface="Tahoma" pitchFamily="34" charset="0"/>
              </a:rPr>
              <a:t>๒</a:t>
            </a:r>
            <a:r>
              <a:rPr lang="en-US" sz="2400" b="1" dirty="0" smtClean="0">
                <a:latin typeface="Tahoma" pitchFamily="34" charset="0"/>
                <a:cs typeface="Tahoma" pitchFamily="34" charset="0"/>
              </a:rPr>
              <a:t>) </a:t>
            </a:r>
            <a:r>
              <a:rPr lang="en-US" sz="2400" b="1" dirty="0" err="1">
                <a:latin typeface="Tahoma" pitchFamily="34" charset="0"/>
                <a:cs typeface="Tahoma" pitchFamily="34" charset="0"/>
              </a:rPr>
              <a:t>ต้องปฏิบัติหน้าที่ราชการให้เป็นไปตามกฎหมาย</a:t>
            </a:r>
            <a:r>
              <a:rPr lang="en-US" sz="2400" b="1" dirty="0">
                <a:latin typeface="Tahoma" pitchFamily="34" charset="0"/>
                <a:cs typeface="Tahoma" pitchFamily="34" charset="0"/>
              </a:rPr>
              <a:t> </a:t>
            </a:r>
            <a:r>
              <a:rPr lang="en-US" sz="2400" b="1" dirty="0" err="1">
                <a:latin typeface="Tahoma" pitchFamily="34" charset="0"/>
                <a:cs typeface="Tahoma" pitchFamily="34" charset="0"/>
              </a:rPr>
              <a:t>กฎ</a:t>
            </a:r>
            <a:r>
              <a:rPr lang="en-US" sz="2400" b="1" dirty="0">
                <a:latin typeface="Tahoma" pitchFamily="34" charset="0"/>
                <a:cs typeface="Tahoma" pitchFamily="34" charset="0"/>
              </a:rPr>
              <a:t> </a:t>
            </a:r>
            <a:r>
              <a:rPr lang="en-US" sz="2400" b="1" dirty="0" err="1">
                <a:latin typeface="Tahoma" pitchFamily="34" charset="0"/>
                <a:cs typeface="Tahoma" pitchFamily="34" charset="0"/>
              </a:rPr>
              <a:t>ระเบียบของทางราชการ</a:t>
            </a:r>
            <a:r>
              <a:rPr lang="en-US" sz="2400" b="1" dirty="0">
                <a:latin typeface="Tahoma" pitchFamily="34" charset="0"/>
                <a:cs typeface="Tahoma" pitchFamily="34" charset="0"/>
              </a:rPr>
              <a:t> </a:t>
            </a:r>
            <a:r>
              <a:rPr lang="en-US" sz="2400" b="1" dirty="0" err="1">
                <a:latin typeface="Tahoma" pitchFamily="34" charset="0"/>
                <a:cs typeface="Tahoma" pitchFamily="34" charset="0"/>
              </a:rPr>
              <a:t>มติของคณะรัฐมนตรี</a:t>
            </a:r>
            <a:r>
              <a:rPr lang="en-US" sz="2400" b="1" dirty="0">
                <a:latin typeface="Tahoma" pitchFamily="34" charset="0"/>
                <a:cs typeface="Tahoma" pitchFamily="34" charset="0"/>
              </a:rPr>
              <a:t> </a:t>
            </a:r>
            <a:r>
              <a:rPr lang="en-US" sz="2400" b="1" dirty="0" err="1">
                <a:latin typeface="Tahoma" pitchFamily="34" charset="0"/>
                <a:cs typeface="Tahoma" pitchFamily="34" charset="0"/>
              </a:rPr>
              <a:t>นโยบายของรัฐบาล</a:t>
            </a:r>
            <a:r>
              <a:rPr lang="en-US" sz="2400" b="1" dirty="0">
                <a:latin typeface="Tahoma" pitchFamily="34" charset="0"/>
                <a:cs typeface="Tahoma" pitchFamily="34" charset="0"/>
              </a:rPr>
              <a:t> </a:t>
            </a:r>
            <a:r>
              <a:rPr lang="en-US" sz="2400" b="1" dirty="0" err="1">
                <a:latin typeface="Tahoma" pitchFamily="34" charset="0"/>
                <a:cs typeface="Tahoma" pitchFamily="34" charset="0"/>
              </a:rPr>
              <a:t>และปฏิบัติตามระเบียบแบบแผนของทางราชการ</a:t>
            </a:r>
            <a:endParaRPr lang="en-US" sz="2400" b="1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1181700" name="Rectangle 4"/>
          <p:cNvSpPr>
            <a:spLocks noChangeArrowheads="1"/>
          </p:cNvSpPr>
          <p:nvPr/>
        </p:nvSpPr>
        <p:spPr bwMode="auto">
          <a:xfrm>
            <a:off x="250825" y="2924175"/>
            <a:ext cx="8569325" cy="1368425"/>
          </a:xfrm>
          <a:prstGeom prst="rect">
            <a:avLst/>
          </a:prstGeom>
          <a:solidFill>
            <a:srgbClr val="FF7C80"/>
          </a:solidFill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l" eaLnBrk="1" hangingPunct="1"/>
            <a:r>
              <a:rPr lang="en-US" sz="2400" dirty="0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	</a:t>
            </a:r>
            <a:r>
              <a:rPr lang="en-US" sz="2400" dirty="0" err="1">
                <a:solidFill>
                  <a:schemeClr val="tx2"/>
                </a:solidFill>
              </a:rPr>
              <a:t>มาตรา</a:t>
            </a:r>
            <a:r>
              <a:rPr lang="en-US" sz="2400" dirty="0">
                <a:solidFill>
                  <a:schemeClr val="tx2"/>
                </a:solidFill>
              </a:rPr>
              <a:t> </a:t>
            </a:r>
            <a:r>
              <a:rPr lang="th-TH" sz="2400" dirty="0" smtClean="0">
                <a:solidFill>
                  <a:schemeClr val="tx2"/>
                </a:solidFill>
              </a:rPr>
              <a:t>๘๔</a:t>
            </a:r>
            <a:r>
              <a:rPr lang="en-US" sz="2400" dirty="0" smtClean="0">
                <a:solidFill>
                  <a:schemeClr val="tx2"/>
                </a:solidFill>
              </a:rPr>
              <a:t> </a:t>
            </a:r>
            <a:r>
              <a:rPr lang="en-US" sz="2400" dirty="0" err="1">
                <a:solidFill>
                  <a:schemeClr val="tx2"/>
                </a:solidFill>
              </a:rPr>
              <a:t>ข้าราชการพลเรือนสามัญผู้ใดไม่ปฏิบัติตามข้อปฏิบัติตามมาตรา</a:t>
            </a:r>
            <a:r>
              <a:rPr lang="en-US" sz="2400" dirty="0">
                <a:solidFill>
                  <a:schemeClr val="tx2"/>
                </a:solidFill>
              </a:rPr>
              <a:t> </a:t>
            </a:r>
            <a:r>
              <a:rPr lang="th-TH" sz="2400" dirty="0" smtClean="0">
                <a:solidFill>
                  <a:schemeClr val="tx2"/>
                </a:solidFill>
              </a:rPr>
              <a:t>๘๑</a:t>
            </a:r>
            <a:r>
              <a:rPr lang="en-US" sz="2400" dirty="0" smtClean="0">
                <a:solidFill>
                  <a:schemeClr val="tx2"/>
                </a:solidFill>
              </a:rPr>
              <a:t> </a:t>
            </a:r>
            <a:r>
              <a:rPr lang="en-US" sz="2400" dirty="0" err="1">
                <a:solidFill>
                  <a:schemeClr val="tx2"/>
                </a:solidFill>
              </a:rPr>
              <a:t>และมาตรา</a:t>
            </a:r>
            <a:r>
              <a:rPr lang="en-US" sz="2400" dirty="0">
                <a:solidFill>
                  <a:schemeClr val="tx2"/>
                </a:solidFill>
              </a:rPr>
              <a:t> </a:t>
            </a:r>
            <a:r>
              <a:rPr lang="th-TH" sz="2400" dirty="0" smtClean="0">
                <a:solidFill>
                  <a:schemeClr val="tx2"/>
                </a:solidFill>
              </a:rPr>
              <a:t>๘๒</a:t>
            </a:r>
            <a:r>
              <a:rPr lang="en-US" sz="2400" dirty="0" smtClean="0">
                <a:solidFill>
                  <a:schemeClr val="tx2"/>
                </a:solidFill>
              </a:rPr>
              <a:t> </a:t>
            </a:r>
            <a:r>
              <a:rPr lang="en-US" sz="2400" dirty="0" err="1">
                <a:solidFill>
                  <a:schemeClr val="tx2"/>
                </a:solidFill>
              </a:rPr>
              <a:t>หรือฝ่าฝืนข้อห้ามตามมาตรา</a:t>
            </a:r>
            <a:r>
              <a:rPr lang="en-US" sz="2400" dirty="0">
                <a:solidFill>
                  <a:schemeClr val="tx2"/>
                </a:solidFill>
              </a:rPr>
              <a:t> </a:t>
            </a:r>
            <a:r>
              <a:rPr lang="th-TH" sz="2400" dirty="0" smtClean="0">
                <a:solidFill>
                  <a:schemeClr val="tx2"/>
                </a:solidFill>
              </a:rPr>
              <a:t>๘๓</a:t>
            </a:r>
            <a:r>
              <a:rPr lang="en-US" sz="2400" dirty="0" smtClean="0">
                <a:solidFill>
                  <a:schemeClr val="tx2"/>
                </a:solidFill>
              </a:rPr>
              <a:t> </a:t>
            </a:r>
            <a:r>
              <a:rPr lang="en-US" sz="2400" dirty="0" err="1">
                <a:solidFill>
                  <a:schemeClr val="tx2"/>
                </a:solidFill>
              </a:rPr>
              <a:t>ผู้นั้นเป็นผู้กระทำผิดวินัย</a:t>
            </a:r>
            <a:r>
              <a:rPr lang="en-US" sz="2400" dirty="0">
                <a:solidFill>
                  <a:schemeClr val="tx2"/>
                </a:solidFill>
              </a:rPr>
              <a:t>	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3602" name="Text Box 2">
            <a:hlinkClick r:id="rId2" action="ppaction://hlinksldjump"/>
          </p:cNvPr>
          <p:cNvSpPr txBox="1">
            <a:spLocks noChangeArrowheads="1"/>
          </p:cNvSpPr>
          <p:nvPr/>
        </p:nvSpPr>
        <p:spPr bwMode="auto">
          <a:xfrm>
            <a:off x="395288" y="476250"/>
            <a:ext cx="8353425" cy="1187450"/>
          </a:xfrm>
          <a:prstGeom prst="rect">
            <a:avLst/>
          </a:prstGeom>
          <a:solidFill>
            <a:srgbClr val="CCFF66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thaiDist" eaLnBrk="1" hangingPunct="1">
              <a:spcBef>
                <a:spcPct val="50000"/>
              </a:spcBef>
            </a:pPr>
            <a:r>
              <a:rPr lang="th-TH" sz="2400"/>
              <a:t>ตาราง  แสดงค่าร้อยละของกลุ่มประชาชนตัวอย่างที่ระบุ ความคิดเห็นกรณีการเลี้ยงดูปูเสื่อคณะกรรมการจัดซื้อจัดจ้างเป็นเรื่องปกติธรรมดาที่ยอมรับได้ จำแนกตามช่วงอายุ</a:t>
            </a:r>
          </a:p>
        </p:txBody>
      </p:sp>
      <p:graphicFrame>
        <p:nvGraphicFramePr>
          <p:cNvPr id="793603" name="Group 3"/>
          <p:cNvGraphicFramePr>
            <a:graphicFrameLocks noGrp="1"/>
          </p:cNvGraphicFramePr>
          <p:nvPr/>
        </p:nvGraphicFramePr>
        <p:xfrm>
          <a:off x="796952" y="2133600"/>
          <a:ext cx="7632700" cy="2978151"/>
        </p:xfrm>
        <a:graphic>
          <a:graphicData uri="http://schemas.openxmlformats.org/drawingml/2006/table">
            <a:tbl>
              <a:tblPr/>
              <a:tblGrid>
                <a:gridCol w="2232025"/>
                <a:gridCol w="1081087"/>
                <a:gridCol w="1079500"/>
                <a:gridCol w="1081088"/>
                <a:gridCol w="1079500"/>
                <a:gridCol w="1079500"/>
              </a:tblGrid>
              <a:tr h="7191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ความเห็นของประชาชน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FDA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ต่ำกว่า </a:t>
                      </a: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20</a:t>
                      </a:r>
                      <a:r>
                        <a:rPr kumimoji="0" lang="th-TH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 ปี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FDA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20-29 </a:t>
                      </a:r>
                      <a:r>
                        <a:rPr kumimoji="0" lang="th-TH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ปี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FDA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30-39 </a:t>
                      </a:r>
                      <a:r>
                        <a:rPr kumimoji="0" lang="th-TH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ปี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FDA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40-49 </a:t>
                      </a:r>
                      <a:r>
                        <a:rPr kumimoji="0" lang="th-TH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ปี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FDA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50 </a:t>
                      </a:r>
                      <a:r>
                        <a:rPr kumimoji="0" lang="th-TH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ปีขึ้นไป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FDA1"/>
                    </a:solidFill>
                  </a:tcPr>
                </a:tc>
              </a:tr>
              <a:tr h="762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ยอมรับได้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FDA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61.7</a:t>
                      </a:r>
                      <a:endParaRPr kumimoji="0" lang="th-TH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FDA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62.5</a:t>
                      </a:r>
                      <a:endParaRPr kumimoji="0" lang="th-TH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FDA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55.6</a:t>
                      </a:r>
                      <a:endParaRPr kumimoji="0" lang="th-TH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FDA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51.0</a:t>
                      </a:r>
                      <a:endParaRPr kumimoji="0" lang="th-TH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FDA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56.8</a:t>
                      </a:r>
                      <a:endParaRPr kumimoji="0" lang="th-TH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FDA1"/>
                    </a:solidFill>
                  </a:tcPr>
                </a:tc>
              </a:tr>
              <a:tr h="7921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ไม่ยอมรับ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FDA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38.3</a:t>
                      </a:r>
                      <a:endParaRPr kumimoji="0" lang="th-TH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FDA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37.5</a:t>
                      </a:r>
                      <a:endParaRPr kumimoji="0" lang="th-TH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FDA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44.4</a:t>
                      </a:r>
                      <a:endParaRPr kumimoji="0" lang="th-TH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FDA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49.0</a:t>
                      </a:r>
                      <a:endParaRPr kumimoji="0" lang="th-TH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FDA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43.2</a:t>
                      </a:r>
                      <a:endParaRPr kumimoji="0" lang="th-TH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FDA1"/>
                    </a:solidFill>
                  </a:tcPr>
                </a:tc>
              </a:tr>
              <a:tr h="7048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h-TH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FDA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รวมทั้งสิ้น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FDA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100.0</a:t>
                      </a:r>
                      <a:endParaRPr kumimoji="0" lang="th-TH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FDA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100.0</a:t>
                      </a:r>
                      <a:endParaRPr kumimoji="0" lang="th-TH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FDA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100.0</a:t>
                      </a:r>
                      <a:endParaRPr kumimoji="0" lang="th-TH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FDA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100.0</a:t>
                      </a:r>
                      <a:endParaRPr kumimoji="0" lang="th-TH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FDA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3224724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 descr="pacc_logo_b"/>
          <p:cNvPicPr>
            <a:picLocks noChangeAspect="1" noChangeArrowheads="1"/>
          </p:cNvPicPr>
          <p:nvPr/>
        </p:nvPicPr>
        <p:blipFill>
          <a:blip r:embed="rId2" cstate="print">
            <a:lum bright="30000" contrast="50000"/>
          </a:blip>
          <a:srcRect/>
          <a:stretch>
            <a:fillRect/>
          </a:stretch>
        </p:blipFill>
        <p:spPr bwMode="auto">
          <a:xfrm>
            <a:off x="179512" y="116633"/>
            <a:ext cx="864096" cy="720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59523" name="Text Box 3"/>
          <p:cNvSpPr txBox="1">
            <a:spLocks noChangeArrowheads="1"/>
          </p:cNvSpPr>
          <p:nvPr/>
        </p:nvSpPr>
        <p:spPr bwMode="auto">
          <a:xfrm>
            <a:off x="1331640" y="188640"/>
            <a:ext cx="7416824" cy="646331"/>
          </a:xfrm>
          <a:prstGeom prst="rect">
            <a:avLst/>
          </a:prstGeom>
          <a:solidFill>
            <a:srgbClr val="0000FF">
              <a:alpha val="79999"/>
            </a:srgb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/>
            <a:r>
              <a:rPr lang="th-TH" sz="3600" dirty="0" smtClean="0">
                <a:solidFill>
                  <a:srgbClr val="FFFFFF"/>
                </a:solidFill>
              </a:rPr>
              <a:t>ตัวอย่างการกระทำทุจริตในภาครัฐ</a:t>
            </a:r>
            <a:endParaRPr lang="th-TH" sz="3600" dirty="0">
              <a:solidFill>
                <a:srgbClr val="FFFFFF"/>
              </a:solidFill>
            </a:endParaRPr>
          </a:p>
        </p:txBody>
      </p:sp>
      <p:sp>
        <p:nvSpPr>
          <p:cNvPr id="1259524" name="Text Box 4"/>
          <p:cNvSpPr txBox="1">
            <a:spLocks noChangeArrowheads="1"/>
          </p:cNvSpPr>
          <p:nvPr/>
        </p:nvSpPr>
        <p:spPr bwMode="auto">
          <a:xfrm>
            <a:off x="107504" y="908720"/>
            <a:ext cx="8879779" cy="5016758"/>
          </a:xfrm>
          <a:prstGeom prst="rect">
            <a:avLst/>
          </a:prstGeom>
          <a:solidFill>
            <a:schemeClr val="accent3">
              <a:lumMod val="95000"/>
              <a:alpha val="79999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533400" indent="-533400" algn="l" eaLnBrk="1" hangingPunct="1"/>
            <a:endParaRPr lang="th-TH" sz="3200" dirty="0" smtClean="0"/>
          </a:p>
          <a:p>
            <a:pPr marL="533400" indent="-533400" algn="thaiDist" eaLnBrk="1" hangingPunct="1"/>
            <a:r>
              <a:rPr lang="th-TH" sz="3200" dirty="0" smtClean="0"/>
              <a:t>	เมื่อวันที่ ๒๗ ก.พ. ๒๕๔๙ น.ส. รื่นฤดี ฯ</a:t>
            </a:r>
          </a:p>
          <a:p>
            <a:pPr algn="l" eaLnBrk="1" hangingPunct="1"/>
            <a:r>
              <a:rPr lang="th-TH" sz="3200" dirty="0" smtClean="0"/>
              <a:t>เจ้าหน้าที่จัดเก็บรายได้ ๕</a:t>
            </a:r>
            <a:r>
              <a:rPr lang="en-US" sz="3200" dirty="0" smtClean="0"/>
              <a:t> </a:t>
            </a:r>
            <a:r>
              <a:rPr lang="th-TH" sz="3200" dirty="0" smtClean="0"/>
              <a:t>ของเทศบาลแห่งหนึ่ง ผู้ถูกกล่าวหา ได้รับเงินและออกใบเสร็จรับเงินภาษีโรงเรือนและที่ดิน ให้แก่ราษฎร ๔</a:t>
            </a:r>
            <a:r>
              <a:rPr lang="en-US" sz="3200" dirty="0" smtClean="0"/>
              <a:t> </a:t>
            </a:r>
            <a:r>
              <a:rPr lang="th-TH" sz="3200" dirty="0" smtClean="0"/>
              <a:t>ราย ที่มายื่นแบบขอชำระฯ จำนวน ๔ ฉบับ เป็นเงิน ๒๘,๘๐๘ บาท แล้วไม่นำเงินส่งกองคลัง     </a:t>
            </a:r>
          </a:p>
          <a:p>
            <a:pPr algn="l" eaLnBrk="1" hangingPunct="1"/>
            <a:r>
              <a:rPr lang="th-TH" sz="3200" dirty="0" smtClean="0"/>
              <a:t>แต่กลับครอบครองเงินดังกล่าวอยู่กับตนเป็นเวลา ๕ เดือน และเมื่อ </a:t>
            </a:r>
            <a:r>
              <a:rPr lang="th-TH" sz="3200" dirty="0" err="1" smtClean="0"/>
              <a:t>สตง.</a:t>
            </a:r>
            <a:r>
              <a:rPr lang="th-TH" sz="3200" dirty="0" smtClean="0"/>
              <a:t> เข้าตรวจสอบพบ จึงนำเงินมาคืน  </a:t>
            </a:r>
            <a:endParaRPr lang="th-TH" sz="3200" dirty="0"/>
          </a:p>
        </p:txBody>
      </p:sp>
      <p:sp>
        <p:nvSpPr>
          <p:cNvPr id="5" name="สามเหลี่ยมหน้าจั่ว 4">
            <a:hlinkClick r:id="rId3" action="ppaction://hlinksldjump"/>
          </p:cNvPr>
          <p:cNvSpPr/>
          <p:nvPr/>
        </p:nvSpPr>
        <p:spPr bwMode="auto">
          <a:xfrm>
            <a:off x="7380312" y="4077072"/>
            <a:ext cx="72008" cy="144016"/>
          </a:xfrm>
          <a:prstGeom prst="triangle">
            <a:avLst/>
          </a:prstGeom>
          <a:solidFill>
            <a:srgbClr val="0000CC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th-TH" sz="36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cs typeface="Tahoma" pitchFamily="34" charset="0"/>
            </a:endParaRPr>
          </a:p>
        </p:txBody>
      </p:sp>
      <p:sp>
        <p:nvSpPr>
          <p:cNvPr id="7" name="สามเหลี่ยมหน้าจั่ว 6">
            <a:hlinkClick r:id="rId4" action="ppaction://hlinksldjump"/>
          </p:cNvPr>
          <p:cNvSpPr/>
          <p:nvPr/>
        </p:nvSpPr>
        <p:spPr bwMode="auto">
          <a:xfrm>
            <a:off x="2142571" y="5549131"/>
            <a:ext cx="72008" cy="144016"/>
          </a:xfrm>
          <a:prstGeom prst="triangle">
            <a:avLst/>
          </a:prstGeom>
          <a:solidFill>
            <a:srgbClr val="0000CC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th-TH" sz="36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5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595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595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2595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5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595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595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2595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59523" grpId="0" animBg="1"/>
      <p:bldP spid="1259524" grpId="0" animBg="1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4210" name="Picture 2" descr="pacc_logo_b"/>
          <p:cNvPicPr>
            <a:picLocks noChangeAspect="1" noChangeArrowheads="1"/>
          </p:cNvPicPr>
          <p:nvPr/>
        </p:nvPicPr>
        <p:blipFill>
          <a:blip r:embed="rId2" cstate="print">
            <a:lum bright="30000" contrast="50000"/>
          </a:blip>
          <a:srcRect/>
          <a:stretch>
            <a:fillRect/>
          </a:stretch>
        </p:blipFill>
        <p:spPr bwMode="auto">
          <a:xfrm>
            <a:off x="35496" y="333375"/>
            <a:ext cx="858837" cy="811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34211" name="Text Box 3"/>
          <p:cNvSpPr txBox="1">
            <a:spLocks noChangeArrowheads="1"/>
          </p:cNvSpPr>
          <p:nvPr/>
        </p:nvSpPr>
        <p:spPr bwMode="auto">
          <a:xfrm>
            <a:off x="899592" y="332656"/>
            <a:ext cx="7848872" cy="1815882"/>
          </a:xfrm>
          <a:prstGeom prst="rect">
            <a:avLst/>
          </a:prstGeom>
          <a:solidFill>
            <a:srgbClr val="0000FF">
              <a:alpha val="80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 eaLnBrk="1" hangingPunct="1"/>
            <a:r>
              <a:rPr lang="th-TH" sz="2800" dirty="0" smtClean="0">
                <a:solidFill>
                  <a:srgbClr val="F8F8F8"/>
                </a:solidFill>
              </a:rPr>
              <a:t>ระเบียบกระทรวงมหาดไทย ว่าด้วย</a:t>
            </a:r>
            <a:r>
              <a:rPr lang="th-TH" sz="2800" dirty="0" smtClean="0">
                <a:solidFill>
                  <a:schemeClr val="bg1"/>
                </a:solidFill>
              </a:rPr>
              <a:t>การรับเงิน การเบิกจ่ายเงิน การฝากเงิน การเก็บรักษาเงิน และการตรวจเงินขององค์กรปกครองส่วนท้องถิ่น พ.ศ. ๒๕๔๗ ข้อ ๑๑ กำหนดไว้ว่า</a:t>
            </a:r>
            <a:endParaRPr lang="th-TH" sz="2800" dirty="0">
              <a:solidFill>
                <a:schemeClr val="bg1"/>
              </a:solidFill>
            </a:endParaRPr>
          </a:p>
        </p:txBody>
      </p:sp>
      <p:sp>
        <p:nvSpPr>
          <p:cNvPr id="734212" name="Text Box 4">
            <a:hlinkClick r:id="" action="ppaction://noaction"/>
          </p:cNvPr>
          <p:cNvSpPr txBox="1">
            <a:spLocks noChangeArrowheads="1"/>
          </p:cNvSpPr>
          <p:nvPr/>
        </p:nvSpPr>
        <p:spPr bwMode="auto">
          <a:xfrm>
            <a:off x="611560" y="2564904"/>
            <a:ext cx="8208912" cy="2749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thaiDist" eaLnBrk="1" hangingPunct="1"/>
            <a:r>
              <a:rPr lang="th-TH" sz="2800" dirty="0" smtClean="0">
                <a:solidFill>
                  <a:schemeClr val="tx2"/>
                </a:solidFill>
              </a:rPr>
              <a:t>	</a:t>
            </a:r>
            <a:r>
              <a:rPr lang="th-TH" sz="2800" dirty="0" smtClean="0"/>
              <a:t>“เมื่อสิ้นเวลารับเงินให้เจ้าหน้าที่ผู้มีหน้าที่จัดเก็บหรือรับชำระเงิน นำเงินที่ได้รับพร้อมสำเนาใบเสร็จรับเงิน และเอกสารอื่นที่จัดเก็บในวันนั้นทั้งหมด ส่งต่อเจ้าหน้าที่การเงินขององค์กรปกครองส่วนท้องถิ่น เพื่อนำเงินฝากธนาคาร กรณีที่นำเงินฝากไม่ทันให้เก็บรักษาไว้ในตู้นิรภัย”</a:t>
            </a:r>
            <a:endParaRPr lang="en-US" sz="2800" dirty="0" smtClean="0"/>
          </a:p>
        </p:txBody>
      </p:sp>
      <p:sp>
        <p:nvSpPr>
          <p:cNvPr id="6" name="สามเหลี่ยมหน้าจั่ว 5"/>
          <p:cNvSpPr/>
          <p:nvPr/>
        </p:nvSpPr>
        <p:spPr bwMode="auto">
          <a:xfrm>
            <a:off x="7596336" y="5949280"/>
            <a:ext cx="72008" cy="72008"/>
          </a:xfrm>
          <a:prstGeom prst="triangle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th-TH" sz="36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4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342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342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342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4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342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342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7342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4211" grpId="0" animBg="1"/>
      <p:bldP spid="734212" grpId="0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4210" name="Picture 2" descr="pacc_logo_b"/>
          <p:cNvPicPr>
            <a:picLocks noChangeAspect="1" noChangeArrowheads="1"/>
          </p:cNvPicPr>
          <p:nvPr/>
        </p:nvPicPr>
        <p:blipFill>
          <a:blip r:embed="rId2" cstate="print">
            <a:lum bright="30000" contrast="50000"/>
          </a:blip>
          <a:srcRect/>
          <a:stretch>
            <a:fillRect/>
          </a:stretch>
        </p:blipFill>
        <p:spPr bwMode="auto">
          <a:xfrm>
            <a:off x="35496" y="333375"/>
            <a:ext cx="858837" cy="811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34211" name="Text Box 3"/>
          <p:cNvSpPr txBox="1">
            <a:spLocks noChangeArrowheads="1"/>
          </p:cNvSpPr>
          <p:nvPr/>
        </p:nvSpPr>
        <p:spPr bwMode="auto">
          <a:xfrm>
            <a:off x="899592" y="260648"/>
            <a:ext cx="7848872" cy="954107"/>
          </a:xfrm>
          <a:prstGeom prst="rect">
            <a:avLst/>
          </a:prstGeom>
          <a:solidFill>
            <a:srgbClr val="0000FF">
              <a:alpha val="80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 eaLnBrk="1" hangingPunct="1"/>
            <a:r>
              <a:rPr lang="th-TH" sz="2800" dirty="0" smtClean="0">
                <a:solidFill>
                  <a:srgbClr val="F8F8F8"/>
                </a:solidFill>
              </a:rPr>
              <a:t>ระเบียบ</a:t>
            </a:r>
            <a:r>
              <a:rPr lang="th-TH" sz="2800" dirty="0" smtClean="0">
                <a:solidFill>
                  <a:schemeClr val="bg1"/>
                </a:solidFill>
              </a:rPr>
              <a:t>การเบิกจ่ายเงิน การเก็บรักษาเงิน และการเงินส่งคลัง พ.ศ. ๒๕๕๑</a:t>
            </a:r>
            <a:endParaRPr lang="th-TH" sz="2800" dirty="0">
              <a:solidFill>
                <a:schemeClr val="bg1"/>
              </a:solidFill>
            </a:endParaRPr>
          </a:p>
        </p:txBody>
      </p:sp>
      <p:sp>
        <p:nvSpPr>
          <p:cNvPr id="734212" name="Text Box 4">
            <a:hlinkClick r:id="" action="ppaction://noaction"/>
          </p:cNvPr>
          <p:cNvSpPr txBox="1">
            <a:spLocks noChangeArrowheads="1"/>
          </p:cNvSpPr>
          <p:nvPr/>
        </p:nvSpPr>
        <p:spPr bwMode="auto">
          <a:xfrm>
            <a:off x="611560" y="1412776"/>
            <a:ext cx="8208912" cy="45858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thaiDist"/>
            <a:r>
              <a:rPr lang="th-TH" sz="2800" dirty="0" smtClean="0">
                <a:solidFill>
                  <a:schemeClr val="tx2"/>
                </a:solidFill>
              </a:rPr>
              <a:t>	</a:t>
            </a:r>
            <a:r>
              <a:rPr lang="th-TH" sz="2400" dirty="0" smtClean="0"/>
              <a:t>ข้อ ๗๗ เมื่อสิ้นเวลารับจ่ายเงิน ให้เจ้าหน้าที่ผู้มีหน้าที่จัดเก็บหรือรับชำระเงินนำเงินที่ได้รับพร้อมกับสำเนาใบเสร็จรับเงินและเอกสารอื่นที่จัดเก็บในวันนั้นทั้งหมดส่งต่อเจ้าหน้าที่การเงินของส่วนราชการนั้น</a:t>
            </a:r>
          </a:p>
          <a:p>
            <a:pPr algn="thaiDist"/>
            <a:r>
              <a:rPr lang="th-TH" sz="2400" dirty="0" smtClean="0"/>
              <a:t>	ข้อ ๗๘ ให้หัวหน้าส่วนราชการหรือผู้ที่ได้รับมอบหมายเป็นลายลักษณ์อักษร จากหัวหน้าส่วนราชการตรวจสอบจำนวนเงินที่เจ้าหน้าที่จัดเก็บและนำส่งกับหลักฐานและรายการที่บันทึกไว้ในระบบว่าถูกต้องครบถ้วนหรือไม่</a:t>
            </a:r>
          </a:p>
          <a:p>
            <a:pPr algn="thaiDist"/>
            <a:r>
              <a:rPr lang="th-TH" sz="2400" dirty="0" smtClean="0"/>
              <a:t>	เมื่อได้ตรวจสอบความถูกต้องตามวรรคหนึ่งแล้ว ให้ผู้ตรวจแสดงยอดรวมเงินรับตามใบเสร็จรับเงินทุกฉบับที่ได้รับในวันนั้นไว้ในสำเนาใบเสร็จรับเงินฉบับสุดท้าย และลงลายมือชื่อกำกับไว้ด้วย</a:t>
            </a:r>
            <a:endParaRPr lang="en-US" sz="2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4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342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342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342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4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342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342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7342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4211" grpId="0" animBg="1"/>
      <p:bldP spid="734212" grpId="0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4210" name="Picture 2" descr="pacc_logo_b"/>
          <p:cNvPicPr>
            <a:picLocks noChangeAspect="1" noChangeArrowheads="1"/>
          </p:cNvPicPr>
          <p:nvPr/>
        </p:nvPicPr>
        <p:blipFill>
          <a:blip r:embed="rId2" cstate="print">
            <a:lum bright="30000" contrast="50000"/>
          </a:blip>
          <a:srcRect/>
          <a:stretch>
            <a:fillRect/>
          </a:stretch>
        </p:blipFill>
        <p:spPr bwMode="auto">
          <a:xfrm>
            <a:off x="0" y="476672"/>
            <a:ext cx="858837" cy="811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34211" name="Text Box 3">
            <a:hlinkClick r:id="rId3" action="ppaction://hlinksldjump"/>
          </p:cNvPr>
          <p:cNvSpPr txBox="1">
            <a:spLocks noChangeArrowheads="1"/>
          </p:cNvSpPr>
          <p:nvPr/>
        </p:nvSpPr>
        <p:spPr bwMode="auto">
          <a:xfrm>
            <a:off x="899592" y="332656"/>
            <a:ext cx="7848872" cy="954107"/>
          </a:xfrm>
          <a:prstGeom prst="rect">
            <a:avLst/>
          </a:prstGeom>
          <a:solidFill>
            <a:srgbClr val="0000FF">
              <a:alpha val="80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 eaLnBrk="1" hangingPunct="1"/>
            <a:r>
              <a:rPr lang="th-TH" sz="2800" dirty="0" smtClean="0">
                <a:solidFill>
                  <a:srgbClr val="F8F8F8"/>
                </a:solidFill>
              </a:rPr>
              <a:t>ระเบียบ</a:t>
            </a:r>
            <a:r>
              <a:rPr lang="th-TH" sz="2800" dirty="0" smtClean="0">
                <a:solidFill>
                  <a:schemeClr val="bg1"/>
                </a:solidFill>
              </a:rPr>
              <a:t>การเบิกจ่ายเงิน การเก็บรักษาเงิน และการเงินส่งคลัง พ.ศ. ๒๕๕๑</a:t>
            </a:r>
            <a:endParaRPr lang="th-TH" sz="2800" dirty="0">
              <a:solidFill>
                <a:schemeClr val="bg1"/>
              </a:solidFill>
            </a:endParaRPr>
          </a:p>
        </p:txBody>
      </p:sp>
      <p:sp>
        <p:nvSpPr>
          <p:cNvPr id="734212" name="Text Box 4">
            <a:hlinkClick r:id="" action="ppaction://noaction"/>
          </p:cNvPr>
          <p:cNvSpPr txBox="1">
            <a:spLocks noChangeArrowheads="1"/>
          </p:cNvSpPr>
          <p:nvPr/>
        </p:nvSpPr>
        <p:spPr bwMode="auto">
          <a:xfrm>
            <a:off x="611560" y="1340768"/>
            <a:ext cx="8208912" cy="35498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thaiDist"/>
            <a:r>
              <a:rPr lang="th-TH" sz="2800" dirty="0" smtClean="0">
                <a:solidFill>
                  <a:schemeClr val="tx2"/>
                </a:solidFill>
              </a:rPr>
              <a:t>	</a:t>
            </a:r>
            <a:r>
              <a:rPr lang="th-TH" sz="2400" dirty="0" smtClean="0"/>
              <a:t>ข้อ ๘๙ เมื่อสิ้นเวลารับจ่ายเงินให้เจ้าหน้าที่การเงินนำเงินที่จะเก็บรักษา และรายงานเงินคงเหลือประจำวัน ส่งมอบให้คณะกรรมการเก็บรักษาเงิน</a:t>
            </a:r>
          </a:p>
          <a:p>
            <a:pPr algn="thaiDist"/>
            <a:r>
              <a:rPr lang="th-TH" sz="2400" dirty="0" smtClean="0"/>
              <a:t>	ให้คณะกรรมการเก็บรักษาเงินร่วมกันตรวจสอบ      ตัวเงินและเอกสารแทนตัวเงิน กับรายงานเงินคงเหลือประจำวัน เมื่อปรากฏว่าถูกต้องแล้ว ให้เจ้าหน้าที่การเงินนำเงิน และเอกสารแทนตัวเงินเก็บรักษาในตู้นิรภัย และให้กรรมการเก็บรักษาเงินทุกคนลงลายมือชื่อในรายงานเงินคงเหลือประจำวันไว้เป็นหลักฐาน</a:t>
            </a:r>
            <a:endParaRPr lang="en-US" sz="2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4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342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342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342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4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342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342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7342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4211" grpId="0" animBg="1"/>
      <p:bldP spid="734212" grpId="0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4210" name="Picture 2" descr="pacc_logo_b"/>
          <p:cNvPicPr>
            <a:picLocks noChangeAspect="1" noChangeArrowheads="1"/>
          </p:cNvPicPr>
          <p:nvPr/>
        </p:nvPicPr>
        <p:blipFill>
          <a:blip r:embed="rId2" cstate="print">
            <a:lum bright="30000" contrast="50000"/>
          </a:blip>
          <a:srcRect/>
          <a:stretch>
            <a:fillRect/>
          </a:stretch>
        </p:blipFill>
        <p:spPr bwMode="auto">
          <a:xfrm>
            <a:off x="35496" y="333375"/>
            <a:ext cx="858837" cy="811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34211" name="Text Box 3"/>
          <p:cNvSpPr txBox="1">
            <a:spLocks noChangeArrowheads="1"/>
          </p:cNvSpPr>
          <p:nvPr/>
        </p:nvSpPr>
        <p:spPr bwMode="auto">
          <a:xfrm>
            <a:off x="928662" y="357166"/>
            <a:ext cx="7848872" cy="707886"/>
          </a:xfrm>
          <a:prstGeom prst="rect">
            <a:avLst/>
          </a:prstGeom>
          <a:solidFill>
            <a:srgbClr val="0000FF">
              <a:alpha val="80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1" hangingPunct="1"/>
            <a:r>
              <a:rPr lang="th-TH" sz="4000" b="1" dirty="0" smtClean="0">
                <a:solidFill>
                  <a:srgbClr val="F8F8F8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ประมวลกฎหมายอาญา</a:t>
            </a:r>
            <a:endParaRPr lang="th-TH" sz="4000" b="1" dirty="0">
              <a:solidFill>
                <a:srgbClr val="FFFF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734212" name="Text Box 4"/>
          <p:cNvSpPr txBox="1">
            <a:spLocks noChangeArrowheads="1"/>
          </p:cNvSpPr>
          <p:nvPr/>
        </p:nvSpPr>
        <p:spPr bwMode="auto">
          <a:xfrm>
            <a:off x="467544" y="1412776"/>
            <a:ext cx="8064896" cy="3611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 eaLnBrk="1" hangingPunct="1"/>
            <a:r>
              <a:rPr lang="th-TH" sz="2800" dirty="0" smtClean="0">
                <a:solidFill>
                  <a:schemeClr val="tx2"/>
                </a:solidFill>
              </a:rPr>
              <a:t>	</a:t>
            </a:r>
            <a:r>
              <a:rPr lang="th-TH" sz="32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มาตรา ๑๔๗  ผู้ใดเป็นเจ้าพนักงาน</a:t>
            </a:r>
          </a:p>
          <a:p>
            <a:pPr algn="l" eaLnBrk="1" hangingPunct="1"/>
            <a:r>
              <a:rPr lang="th-TH" sz="32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มีหน้าที่ซื้อ ทำ จัดการ หรือรักษาทรัพย์ใด </a:t>
            </a:r>
          </a:p>
          <a:p>
            <a:pPr algn="l" eaLnBrk="1" hangingPunct="1"/>
            <a:r>
              <a:rPr lang="th-TH" sz="32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เบียดบังเอาทรัพย์นั้นเป็นของตนหรือผู้อื่นโดยทุจริต หรือโดยทุจริตยอมให้ผู้อื่นเอาทรัพย์นั้นไปเสีย ต้องระวางโทษจำคุกตั้งแต่ห้าปีถึงยี่สิบปี หรือจำคุกตลอดชีวิต และปรับตั้งแต่สองพันบาทถึงสี่หมื่นบาท</a:t>
            </a:r>
            <a:endParaRPr lang="en-US" sz="3200" b="1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4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342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342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342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4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342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342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7342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4211" grpId="0" animBg="1"/>
      <p:bldP spid="734212" grpId="0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 descr="pacc_logo_b"/>
          <p:cNvPicPr>
            <a:picLocks noChangeAspect="1" noChangeArrowheads="1"/>
          </p:cNvPicPr>
          <p:nvPr/>
        </p:nvPicPr>
        <p:blipFill>
          <a:blip r:embed="rId2" cstate="print">
            <a:lum bright="30000" contrast="50000"/>
          </a:blip>
          <a:srcRect/>
          <a:stretch>
            <a:fillRect/>
          </a:stretch>
        </p:blipFill>
        <p:spPr bwMode="auto">
          <a:xfrm>
            <a:off x="179388" y="332656"/>
            <a:ext cx="858837" cy="811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59523" name="Text Box 3">
            <a:hlinkClick r:id="" action="ppaction://noaction"/>
          </p:cNvPr>
          <p:cNvSpPr txBox="1">
            <a:spLocks noChangeArrowheads="1"/>
          </p:cNvSpPr>
          <p:nvPr/>
        </p:nvSpPr>
        <p:spPr bwMode="auto">
          <a:xfrm>
            <a:off x="1187450" y="347663"/>
            <a:ext cx="7561263" cy="954107"/>
          </a:xfrm>
          <a:prstGeom prst="rect">
            <a:avLst/>
          </a:prstGeom>
          <a:solidFill>
            <a:srgbClr val="0000FF">
              <a:alpha val="79999"/>
            </a:srgb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th-TH" sz="2800" dirty="0" smtClean="0">
                <a:solidFill>
                  <a:srgbClr val="FFFFFF"/>
                </a:solidFill>
              </a:rPr>
              <a:t>เรื่อง </a:t>
            </a:r>
            <a:r>
              <a:rPr lang="th-TH" sz="2800" dirty="0" smtClean="0">
                <a:solidFill>
                  <a:schemeClr val="bg1"/>
                </a:solidFill>
              </a:rPr>
              <a:t>ลูกจ้างประจำของเทศบาล รับเงิน </a:t>
            </a:r>
          </a:p>
          <a:p>
            <a:pPr eaLnBrk="1" hangingPunct="1"/>
            <a:r>
              <a:rPr lang="th-TH" sz="2800" dirty="0" smtClean="0">
                <a:solidFill>
                  <a:schemeClr val="bg1"/>
                </a:solidFill>
              </a:rPr>
              <a:t>ค่าน้ำประปาแล้วไม่ส่งเข้าบัญชีธนาคาร</a:t>
            </a:r>
            <a:endParaRPr lang="th-TH" sz="2800" dirty="0">
              <a:solidFill>
                <a:srgbClr val="FFFFFF"/>
              </a:solidFill>
            </a:endParaRPr>
          </a:p>
        </p:txBody>
      </p:sp>
      <p:sp>
        <p:nvSpPr>
          <p:cNvPr id="1259526" name="Text Box 6">
            <a:hlinkClick r:id="" action="ppaction://noaction"/>
          </p:cNvPr>
          <p:cNvSpPr txBox="1">
            <a:spLocks noChangeArrowheads="1"/>
          </p:cNvSpPr>
          <p:nvPr/>
        </p:nvSpPr>
        <p:spPr bwMode="auto">
          <a:xfrm>
            <a:off x="251520" y="1628800"/>
            <a:ext cx="8640960" cy="4647426"/>
          </a:xfrm>
          <a:prstGeom prst="rect">
            <a:avLst/>
          </a:prstGeom>
          <a:solidFill>
            <a:srgbClr val="FFCCFF">
              <a:alpha val="79999"/>
            </a:srgb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 eaLnBrk="1" hangingPunct="1"/>
            <a:r>
              <a:rPr lang="th-TH" sz="2800" u="sng" dirty="0" smtClean="0"/>
              <a:t>พฤติการณ์</a:t>
            </a:r>
            <a:endParaRPr lang="th-TH" sz="2800" dirty="0" smtClean="0"/>
          </a:p>
          <a:p>
            <a:pPr algn="thaiDist"/>
            <a:r>
              <a:rPr lang="th-TH" sz="2800" dirty="0" smtClean="0"/>
              <a:t>       </a:t>
            </a:r>
            <a:r>
              <a:rPr lang="th-TH" sz="2400" dirty="0" smtClean="0"/>
              <a:t>เมื่อวันที่ ๑๗ มิ.ย. ๒๕๔๗ เทศบาลตำบล...ฯ ได้ทำการตรวจสอบรายรับและรายจ่ายของเทศบาลพบข้อพิรุธในส่วนของยอดเงินค่าน้ำประปามียอดรายรับและรายจ่ายไม่เท่ากัน สงสัยว่าจะมีการทุจริต จึงตั้งคณะกรรมการเข้าไปทำการตรวจสอบเรื่องดังกล่าว ผลการสอบสวนพบว่า นางสาวสุดสวย ฯ ตำแหน่งลูกจ้างประจำของเทศบาล ผู้ถูกกล่าวหา ซึ่งมีหน้าที่จัดเก็บรายได้และค่าธรรมเนียมต่างๆ ของเทศบาล  ได้รับเงินมาจากพนักงานเก็บค่าน้ำประปาในช่วงเดือน ธ.ค. ๒๕๔๔ ถึงเดือน มิ.ย. ๒๕๔๗ จำนวน ๗ สาย มาแล้ว ก็ไม่ได้นำเงินส่งเข้าบัญชีธนาคารของเทศบาลฯ และนำเงินดังกล่าวไปใช้จ่ายประโยชน์ส่วนตน รวมเป็นยอดเงินทั้งสิ้น ๔๖๙,๕๘๘ บาท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5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595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595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2595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5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595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595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2595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59523" grpId="0" animBg="1"/>
      <p:bldP spid="1259526" grpId="0" animBg="1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4210" name="Picture 2" descr="pacc_logo_b"/>
          <p:cNvPicPr>
            <a:picLocks noChangeAspect="1" noChangeArrowheads="1"/>
          </p:cNvPicPr>
          <p:nvPr/>
        </p:nvPicPr>
        <p:blipFill>
          <a:blip r:embed="rId2" cstate="print">
            <a:lum bright="30000" contrast="50000"/>
          </a:blip>
          <a:srcRect/>
          <a:stretch>
            <a:fillRect/>
          </a:stretch>
        </p:blipFill>
        <p:spPr bwMode="auto">
          <a:xfrm>
            <a:off x="35496" y="529555"/>
            <a:ext cx="858837" cy="811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34211" name="Text Box 3">
            <a:hlinkClick r:id="" action="ppaction://noaction"/>
          </p:cNvPr>
          <p:cNvSpPr txBox="1">
            <a:spLocks noChangeArrowheads="1"/>
          </p:cNvSpPr>
          <p:nvPr/>
        </p:nvSpPr>
        <p:spPr bwMode="auto">
          <a:xfrm>
            <a:off x="971600" y="476672"/>
            <a:ext cx="7848872" cy="1569660"/>
          </a:xfrm>
          <a:prstGeom prst="rect">
            <a:avLst/>
          </a:prstGeom>
          <a:solidFill>
            <a:srgbClr val="0000FF">
              <a:alpha val="80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 eaLnBrk="1" hangingPunct="1"/>
            <a:r>
              <a:rPr lang="th-TH" sz="3200" b="1" dirty="0" smtClean="0">
                <a:solidFill>
                  <a:srgbClr val="F8F8F8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พระราชบัญญัติประกอบรัฐธรรมนูญว่าด้วย</a:t>
            </a:r>
          </a:p>
          <a:p>
            <a:pPr algn="l" eaLnBrk="1" hangingPunct="1"/>
            <a:r>
              <a:rPr lang="th-TH" sz="3200" b="1" dirty="0" smtClean="0">
                <a:solidFill>
                  <a:srgbClr val="F8F8F8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การป้องกันและปราบปรามการทุจริต</a:t>
            </a:r>
          </a:p>
          <a:p>
            <a:pPr algn="l" eaLnBrk="1" hangingPunct="1"/>
            <a:r>
              <a:rPr lang="th-TH" sz="3200" b="1" dirty="0" smtClean="0">
                <a:solidFill>
                  <a:srgbClr val="F8F8F8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พ.ศ. ๒๕๔๒ และที่แก้ไขเพิ่มเติม</a:t>
            </a:r>
            <a:endParaRPr lang="th-TH" sz="3200" b="1" dirty="0">
              <a:solidFill>
                <a:srgbClr val="FFFF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734212" name="Text Box 4"/>
          <p:cNvSpPr txBox="1">
            <a:spLocks noChangeArrowheads="1"/>
          </p:cNvSpPr>
          <p:nvPr/>
        </p:nvSpPr>
        <p:spPr bwMode="auto">
          <a:xfrm>
            <a:off x="467544" y="2113686"/>
            <a:ext cx="8136904" cy="31085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thaiDist"/>
            <a:r>
              <a:rPr lang="th-TH" sz="2800" dirty="0" smtClean="0"/>
              <a:t>     </a:t>
            </a:r>
            <a:r>
              <a:rPr lang="th-TH" sz="28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มาตรา ๑๒๓   เจ้าหน้าที่ของรัฐผู้ใดปฏิบัติหรือละเว้นการปฏิบัติอย่างใดในพฤติการณ์ที่อาจ</a:t>
            </a:r>
            <a:r>
              <a:rPr lang="th-TH" sz="2800" b="1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ทํา</a:t>
            </a:r>
            <a:r>
              <a:rPr lang="th-TH" sz="28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ให้ผู้อื่นเชื่อว่ามี</a:t>
            </a:r>
            <a:r>
              <a:rPr lang="th-TH" sz="2800" b="1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ตําแหน่ง</a:t>
            </a:r>
            <a:r>
              <a:rPr lang="th-TH" sz="28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หรือหน้าที่ทั้งที่ตนมิได้มี</a:t>
            </a:r>
            <a:r>
              <a:rPr lang="th-TH" sz="2800" b="1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ตําแหน่ง</a:t>
            </a:r>
            <a:r>
              <a:rPr lang="th-TH" sz="28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หรือหน้าที่นั้น เพื่อแสวงหาประโยชน์ที่      </a:t>
            </a:r>
            <a:r>
              <a:rPr lang="th-TH" sz="2800" b="1" spc="-18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มิควรได้โดยชอบด้วยกฎหมาย</a:t>
            </a:r>
            <a:r>
              <a:rPr lang="th-TH" sz="2800" b="1" spc="-18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สําหรับ</a:t>
            </a:r>
            <a:r>
              <a:rPr lang="th-TH" sz="2800" b="1" spc="-18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ตนเองหรือผู้อื่น </a:t>
            </a:r>
            <a:r>
              <a:rPr lang="th-TH" sz="2800" b="1" spc="-7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ต้องระวางโทษจำคุกตั้งแต่หนึ่งปี ถึงสิบปีหรือปรับ </a:t>
            </a:r>
            <a:r>
              <a:rPr lang="th-TH" sz="2800" b="1" spc="-15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ตั้งแต่สองพันบาทถึงสองหมื่นบาท หรือทั้งจำทั้งปรับ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4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342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342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342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4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342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342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7342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4211" grpId="0" animBg="1"/>
      <p:bldP spid="734212" grpId="0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4210" name="Picture 2" descr="pacc_logo_b"/>
          <p:cNvPicPr>
            <a:picLocks noChangeAspect="1" noChangeArrowheads="1"/>
          </p:cNvPicPr>
          <p:nvPr/>
        </p:nvPicPr>
        <p:blipFill>
          <a:blip r:embed="rId2" cstate="print">
            <a:lum bright="30000" contrast="50000"/>
          </a:blip>
          <a:srcRect/>
          <a:stretch>
            <a:fillRect/>
          </a:stretch>
        </p:blipFill>
        <p:spPr bwMode="auto">
          <a:xfrm>
            <a:off x="35496" y="333375"/>
            <a:ext cx="858837" cy="811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34211" name="Text Box 3">
            <a:hlinkClick r:id="rId3" action="ppaction://hlinksldjump"/>
          </p:cNvPr>
          <p:cNvSpPr txBox="1">
            <a:spLocks noChangeArrowheads="1"/>
          </p:cNvSpPr>
          <p:nvPr/>
        </p:nvSpPr>
        <p:spPr bwMode="auto">
          <a:xfrm>
            <a:off x="971600" y="428471"/>
            <a:ext cx="7848872" cy="1569660"/>
          </a:xfrm>
          <a:prstGeom prst="rect">
            <a:avLst/>
          </a:prstGeom>
          <a:solidFill>
            <a:srgbClr val="0000FF">
              <a:alpha val="80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 eaLnBrk="1" hangingPunct="1"/>
            <a:r>
              <a:rPr lang="th-TH" sz="3200" b="1" dirty="0" smtClean="0">
                <a:solidFill>
                  <a:srgbClr val="F8F8F8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พระราชบัญญัติประกอบรัฐธรรมนูญว่าด้วย</a:t>
            </a:r>
          </a:p>
          <a:p>
            <a:pPr algn="l" eaLnBrk="1" hangingPunct="1"/>
            <a:r>
              <a:rPr lang="th-TH" sz="3200" b="1" dirty="0" smtClean="0">
                <a:solidFill>
                  <a:srgbClr val="F8F8F8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การป้องกันและปราบปรามการทุจริต</a:t>
            </a:r>
          </a:p>
          <a:p>
            <a:pPr algn="l" eaLnBrk="1" hangingPunct="1"/>
            <a:r>
              <a:rPr lang="th-TH" sz="3200" b="1" dirty="0" smtClean="0">
                <a:solidFill>
                  <a:srgbClr val="F8F8F8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พ.ศ. ๒๕๔๒และที่แก้ไขเพิ่มเติม</a:t>
            </a:r>
            <a:endParaRPr lang="th-TH" sz="3200" b="1" dirty="0">
              <a:solidFill>
                <a:srgbClr val="FFFF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734212" name="Text Box 4">
            <a:hlinkClick r:id="" action="ppaction://noaction"/>
          </p:cNvPr>
          <p:cNvSpPr txBox="1">
            <a:spLocks noChangeArrowheads="1"/>
          </p:cNvSpPr>
          <p:nvPr/>
        </p:nvSpPr>
        <p:spPr bwMode="auto">
          <a:xfrm>
            <a:off x="467544" y="2113686"/>
            <a:ext cx="8136904" cy="3539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thaiDist"/>
            <a:r>
              <a:rPr lang="th-TH" sz="2800" dirty="0" smtClean="0"/>
              <a:t>     </a:t>
            </a:r>
            <a:r>
              <a:rPr lang="th-TH" sz="28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มาตรา ๑๒๓/๑ เจ้าหน้าที่ของรัฐผู้ใดปฏิบัติหรือละเว้นการปฏิบัติอย่างใดในตำแหน่งหรือหน้าที่ หรือใช้อำนาจในตำแหน่งหรือหน้าที่โดยมิชอบ เพื่อให้เกิดความเสียหายแก่ผู้หนึ่งผู้ใด หรือปฏิบัติ</a:t>
            </a:r>
            <a:r>
              <a:rPr lang="th-TH" sz="2800" b="1" spc="-1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หรือ    ละเว้นการปฏิบัติหน้าที่โดยทุจริต ต้องระวางโทษ</a:t>
            </a:r>
            <a:r>
              <a:rPr lang="th-TH" sz="2800" b="1" spc="-15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จำคุกตั้งแต่หนึ่งปีถึงสิบปี หรือปรับตั้งแต่สองหมื่นบาท</a:t>
            </a:r>
            <a:r>
              <a:rPr lang="th-TH" sz="28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ถึงสองแสนบาท หรือทั้งจำทั้งปรับ</a:t>
            </a:r>
            <a:endParaRPr lang="en-US" sz="2800" b="1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l"/>
            <a:r>
              <a:rPr lang="th-TH" sz="28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  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4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342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342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342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4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342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342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7342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4211" grpId="0" animBg="1"/>
      <p:bldP spid="734212" grpId="0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4210" name="Picture 2" descr="pacc_logo_b"/>
          <p:cNvPicPr>
            <a:picLocks noChangeAspect="1" noChangeArrowheads="1"/>
          </p:cNvPicPr>
          <p:nvPr/>
        </p:nvPicPr>
        <p:blipFill>
          <a:blip r:embed="rId2" cstate="print">
            <a:lum bright="30000" contrast="50000"/>
          </a:blip>
          <a:srcRect/>
          <a:stretch>
            <a:fillRect/>
          </a:stretch>
        </p:blipFill>
        <p:spPr bwMode="auto">
          <a:xfrm>
            <a:off x="35496" y="333375"/>
            <a:ext cx="858837" cy="811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34211" name="Text Box 3">
            <a:hlinkClick r:id="rId3" action="ppaction://hlinksldjump"/>
          </p:cNvPr>
          <p:cNvSpPr txBox="1">
            <a:spLocks noChangeArrowheads="1"/>
          </p:cNvSpPr>
          <p:nvPr/>
        </p:nvSpPr>
        <p:spPr bwMode="auto">
          <a:xfrm>
            <a:off x="971600" y="1930778"/>
            <a:ext cx="7848872" cy="1323439"/>
          </a:xfrm>
          <a:prstGeom prst="rect">
            <a:avLst/>
          </a:prstGeom>
          <a:solidFill>
            <a:srgbClr val="0000FF">
              <a:alpha val="80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1" hangingPunct="1"/>
            <a:r>
              <a:rPr lang="th-TH" sz="4000" b="1" dirty="0" smtClean="0">
                <a:solidFill>
                  <a:srgbClr val="F8F8F8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มาตรการป้องกันและปราบปรามการทุจริต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4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342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342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342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4211" grpId="0" animBg="1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906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500034" y="1428736"/>
            <a:ext cx="8358246" cy="5289564"/>
          </a:xfrm>
          <a:solidFill>
            <a:schemeClr val="accent3"/>
          </a:solidFill>
        </p:spPr>
        <p:txBody>
          <a:bodyPr/>
          <a:lstStyle/>
          <a:p>
            <a:pPr>
              <a:buNone/>
            </a:pPr>
            <a:r>
              <a:rPr lang="th-TH" sz="20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		</a:t>
            </a:r>
            <a:r>
              <a:rPr lang="th-TH" sz="2000" dirty="0" smtClean="0"/>
              <a:t> </a:t>
            </a:r>
            <a:r>
              <a:rPr lang="th-TH" sz="20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มาตรา ๘๗  ให้ผู้บังคับบัญชามีหน้าที่เสริมสร้างและพัฒนาให้ผู้อยู่ใต้บังคับบัญชามีวินัยและป้องกันมิให้ผู้อยู่ใต้บังคับบัญชากระทำผิดวินัย  ทั้งนี้ ตามหลักเกณฑ์และวิธีการที่ ก.พ. กำหนด</a:t>
            </a:r>
          </a:p>
          <a:p>
            <a:pPr>
              <a:spcBef>
                <a:spcPts val="0"/>
              </a:spcBef>
              <a:buNone/>
            </a:pPr>
            <a:endParaRPr lang="th-TH" sz="2000" b="1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>
              <a:spcBef>
                <a:spcPts val="0"/>
              </a:spcBef>
              <a:buNone/>
            </a:pPr>
            <a:r>
              <a:rPr lang="th-TH" sz="20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 		มาตรา ๙๐  เมื่อมีการกล่าวหาหรือมีกรณีเป็นที่สงสัยว่าข้าราชการ</a:t>
            </a:r>
            <a:r>
              <a:rPr lang="th-TH" sz="2000" b="1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พลเรือน</a:t>
            </a:r>
            <a:r>
              <a:rPr lang="th-TH" sz="20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สามัญผู้ใดกระทำผิดวินัย ให้ผู้บังคับบัญชามีหน้าที่ต้องรายงานให้ผู้บังคับบัญชาซึ่งมีอำนาจสั่งบรรจุตามมาตรา ๕๗ ทราบโดยเร็ว และให้ผู้บังคับบัญชาซึ่งมีอำนาจสั่งบรรจุตามมาตรา ๕๗ ดำเนินการตามพระราชบัญญัตินี้โดยเร็วด้วยความยุติธรรมและโดยปราศจากอคติ</a:t>
            </a:r>
            <a:br>
              <a:rPr lang="th-TH" sz="20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th-TH" sz="20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	ผู้บังคับบัญชาหรือผู้บังคับบัญชาซึ่งมีอำนาจสั่งบรรจุตามมาตรา ๕๗ ผู้ใดละเลยไม่ปฏิบัติหน้าที่ตามวรรคหนึ่ง หรือปฏิบัติหน้าที่โดยไม่สุจริตให้ถือว่าผู้นั้นกระทำผิดวินัย</a:t>
            </a:r>
            <a:br>
              <a:rPr lang="th-TH" sz="20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th-TH" sz="20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	อำนาจหน้าที่ของผู้บังคับบัญชาซึ่งมีอำนาจสั่งบรรจุตามมาตรา ๕๗ ตามหมวดนี้ ผู้บังคับบัญชาซึ่งมีอำนาจสั่งบรรจุตามมาตรา ๕๗ จะมอบหมายให้ผู้บังคับบัญชาระดับต่ำลงไปปฏิบัติแทนตามหลักเกณฑ์ที่ ก.พ. กำหนดก็ได้</a:t>
            </a:r>
            <a:endParaRPr lang="th-TH" sz="2000" b="1" dirty="0" smtClean="0">
              <a:effectLst>
                <a:outerShdw blurRad="38100" dist="38100" dir="2700000" algn="tl">
                  <a:srgbClr val="FFFFFF"/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1507" name="Text Box 3"/>
          <p:cNvSpPr txBox="1">
            <a:spLocks noChangeArrowheads="1"/>
          </p:cNvSpPr>
          <p:nvPr/>
        </p:nvSpPr>
        <p:spPr bwMode="auto">
          <a:xfrm>
            <a:off x="1142976" y="214290"/>
            <a:ext cx="7488238" cy="954107"/>
          </a:xfrm>
          <a:prstGeom prst="rect">
            <a:avLst/>
          </a:prstGeom>
          <a:solidFill>
            <a:srgbClr val="0000FF"/>
          </a:solidFill>
          <a:ln w="9525" algn="ctr">
            <a:noFill/>
            <a:miter lim="800000"/>
            <a:headEnd/>
            <a:tailEnd/>
          </a:ln>
          <a:effectLst>
            <a:prstShdw prst="shdw17" dist="17961" dir="2700000">
              <a:schemeClr val="bg2">
                <a:alpha val="50000"/>
              </a:schemeClr>
            </a:prstShdw>
          </a:effectLst>
        </p:spPr>
        <p:txBody>
          <a:bodyPr>
            <a:spAutoFit/>
          </a:bodyPr>
          <a:lstStyle/>
          <a:p>
            <a:pPr algn="l" eaLnBrk="1" hangingPunct="1">
              <a:spcBef>
                <a:spcPct val="50000"/>
              </a:spcBef>
            </a:pPr>
            <a:r>
              <a:rPr lang="th-TH" sz="2800" dirty="0" smtClean="0">
                <a:solidFill>
                  <a:schemeClr val="bg1"/>
                </a:solidFill>
              </a:rPr>
              <a:t>พระราชบัญญัติระเบียบข้าราชการ</a:t>
            </a:r>
            <a:r>
              <a:rPr lang="th-TH" sz="2800" dirty="0" err="1" smtClean="0">
                <a:solidFill>
                  <a:schemeClr val="bg1"/>
                </a:solidFill>
              </a:rPr>
              <a:t>พลเรือน</a:t>
            </a:r>
            <a:r>
              <a:rPr lang="th-TH" sz="2800" dirty="0" smtClean="0">
                <a:solidFill>
                  <a:schemeClr val="bg1"/>
                </a:solidFill>
              </a:rPr>
              <a:t> พ.ศ. ๒๕๕๑</a:t>
            </a:r>
            <a:endParaRPr lang="th-TH" sz="2800" dirty="0">
              <a:solidFill>
                <a:schemeClr val="bg1"/>
              </a:solidFill>
            </a:endParaRPr>
          </a:p>
        </p:txBody>
      </p:sp>
      <p:pic>
        <p:nvPicPr>
          <p:cNvPr id="21508" name="Picture 15" descr="pacc_logo_b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388" y="337237"/>
            <a:ext cx="822325" cy="8524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96112984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1554" name="Text Box 2">
            <a:hlinkClick r:id="rId2" action="ppaction://hlinksldjump"/>
          </p:cNvPr>
          <p:cNvSpPr txBox="1">
            <a:spLocks noChangeArrowheads="1"/>
          </p:cNvSpPr>
          <p:nvPr/>
        </p:nvSpPr>
        <p:spPr bwMode="auto">
          <a:xfrm>
            <a:off x="468313" y="692696"/>
            <a:ext cx="8281987" cy="1187450"/>
          </a:xfrm>
          <a:prstGeom prst="rect">
            <a:avLst/>
          </a:prstGeom>
          <a:solidFill>
            <a:srgbClr val="A6F8D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thaiDist" eaLnBrk="1" hangingPunct="1">
              <a:spcBef>
                <a:spcPct val="50000"/>
              </a:spcBef>
            </a:pPr>
            <a:r>
              <a:rPr lang="th-TH" sz="2400" dirty="0"/>
              <a:t>ตาราง แสดงค่าร้อยละของกลุ่มตัวอย่างประชาชนที่ระบุ ยอมรับได้ถ้ารัฐบาลทุจริตคอรัปชั่น แต่ทำให้ประเทศชาติรุ่งเรือง ประชาชนกินดีอยู่ดี</a:t>
            </a:r>
          </a:p>
        </p:txBody>
      </p:sp>
      <p:graphicFrame>
        <p:nvGraphicFramePr>
          <p:cNvPr id="791555" name="Group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650446463"/>
              </p:ext>
            </p:extLst>
          </p:nvPr>
        </p:nvGraphicFramePr>
        <p:xfrm>
          <a:off x="538163" y="2060848"/>
          <a:ext cx="8137525" cy="3966745"/>
        </p:xfrm>
        <a:graphic>
          <a:graphicData uri="http://schemas.openxmlformats.org/drawingml/2006/table">
            <a:tbl>
              <a:tblPr/>
              <a:tblGrid>
                <a:gridCol w="1506537"/>
                <a:gridCol w="3692525"/>
                <a:gridCol w="1506538"/>
                <a:gridCol w="1431925"/>
              </a:tblGrid>
              <a:tr h="82998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ลำดับที่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ทัศนคติ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ตุลาคม </a:t>
                      </a: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2551</a:t>
                      </a:r>
                      <a:endParaRPr kumimoji="0" lang="th-TH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ตุลาคม </a:t>
                      </a: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2552</a:t>
                      </a:r>
                      <a:endParaRPr kumimoji="0" lang="th-TH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/>
                    </a:solidFill>
                  </a:tcPr>
                </a:tc>
              </a:tr>
              <a:tr h="156774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1</a:t>
                      </a:r>
                      <a:endParaRPr kumimoji="0" lang="th-TH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ยอมรับได้ ถ้ารัฐบาลทุจริตคอรัปชั่น แต่ทำให้ประเทศชาติรุ่งเรือง ประชาชนอยู่ดีกินดี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63.2</a:t>
                      </a:r>
                      <a:endParaRPr kumimoji="0" lang="th-TH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77.5</a:t>
                      </a:r>
                      <a:endParaRPr kumimoji="0" lang="th-TH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/>
                    </a:solidFill>
                  </a:tcPr>
                </a:tc>
              </a:tr>
              <a:tr h="8261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2</a:t>
                      </a:r>
                      <a:endParaRPr kumimoji="0" lang="th-TH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ไม่คิดเช่นนั้น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36.8</a:t>
                      </a:r>
                      <a:endParaRPr kumimoji="0" lang="th-TH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22.5</a:t>
                      </a:r>
                      <a:endParaRPr kumimoji="0" lang="th-TH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/>
                    </a:solidFill>
                  </a:tcPr>
                </a:tc>
              </a:tr>
              <a:tr h="74288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h-TH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รวมทั้งสิ้น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100.0</a:t>
                      </a:r>
                      <a:endParaRPr kumimoji="0" lang="th-TH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100.0</a:t>
                      </a:r>
                      <a:endParaRPr kumimoji="0" lang="th-TH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3683309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906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428596" y="1785926"/>
            <a:ext cx="8358246" cy="4786346"/>
          </a:xfrm>
          <a:solidFill>
            <a:schemeClr val="accent3"/>
          </a:solidFill>
        </p:spPr>
        <p:txBody>
          <a:bodyPr/>
          <a:lstStyle/>
          <a:p>
            <a:pPr>
              <a:spcBef>
                <a:spcPts val="0"/>
              </a:spcBef>
              <a:buNone/>
            </a:pPr>
            <a:r>
              <a:rPr lang="th-TH" sz="20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		</a:t>
            </a:r>
            <a:r>
              <a:rPr lang="th-TH" sz="28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คณะรัฐมนตรีมีมติเห็นชอบตามมติ ก.พ. ครั้งที่ 4/2556 เมื่อวันที่ 28 พฤษภาคม 2556 ที่มีมติกำชับให้ผู้บังคับบัญชาปฏิบัติหน้าที่ในการรักษาวินัยของผู้อยู่ใต้บังคับบัญชาตามพระราชบัญญัติระเบียบข้าราชการ</a:t>
            </a:r>
            <a:r>
              <a:rPr lang="th-TH" sz="2800" b="1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พลเรือน</a:t>
            </a:r>
            <a:r>
              <a:rPr lang="th-TH" sz="28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พ.ศ.2551 มาตรา 87 และให้ถือว่าการที่การรักษาวินัยของข้าราชการมิได้ดีขึ้น ผู้บังคับบัญชามีส่วนรับผิดชอบ</a:t>
            </a:r>
            <a:endParaRPr lang="th-TH" sz="2800" b="1" dirty="0" smtClean="0">
              <a:effectLst>
                <a:outerShdw blurRad="38100" dist="38100" dir="2700000" algn="tl">
                  <a:srgbClr val="FFFFFF"/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1507" name="Text Box 3"/>
          <p:cNvSpPr txBox="1">
            <a:spLocks noChangeArrowheads="1"/>
          </p:cNvSpPr>
          <p:nvPr/>
        </p:nvSpPr>
        <p:spPr bwMode="auto">
          <a:xfrm>
            <a:off x="1187450" y="124423"/>
            <a:ext cx="7488238" cy="1569660"/>
          </a:xfrm>
          <a:prstGeom prst="rect">
            <a:avLst/>
          </a:prstGeom>
          <a:solidFill>
            <a:srgbClr val="0000FF"/>
          </a:solidFill>
          <a:ln w="9525" algn="ctr">
            <a:noFill/>
            <a:miter lim="800000"/>
            <a:headEnd/>
            <a:tailEnd/>
          </a:ln>
          <a:effectLst>
            <a:prstShdw prst="shdw17" dist="17961" dir="2700000">
              <a:schemeClr val="bg2">
                <a:alpha val="50000"/>
              </a:schemeClr>
            </a:prstShdw>
          </a:effectLst>
        </p:spPr>
        <p:txBody>
          <a:bodyPr>
            <a:spAutoFit/>
          </a:bodyPr>
          <a:lstStyle/>
          <a:p>
            <a:pPr algn="l" eaLnBrk="1" hangingPunct="1">
              <a:spcBef>
                <a:spcPct val="50000"/>
              </a:spcBef>
            </a:pPr>
            <a:r>
              <a:rPr lang="th-TH" sz="3200" dirty="0" smtClean="0">
                <a:solidFill>
                  <a:schemeClr val="bg1"/>
                </a:solidFill>
              </a:rPr>
              <a:t>มติคณะรัฐมนตรี วันที่ ๑๓ สิงหาคม ๒๕๕๖ เรื่อง การกำชับให้ผู้บังคับบัญชารักษาวินัยของผู้อยู่ใต้บังคับบัญชา</a:t>
            </a:r>
            <a:endParaRPr lang="th-TH" sz="3200" dirty="0">
              <a:solidFill>
                <a:schemeClr val="bg1"/>
              </a:solidFill>
            </a:endParaRPr>
          </a:p>
        </p:txBody>
      </p:sp>
      <p:pic>
        <p:nvPicPr>
          <p:cNvPr id="21508" name="Picture 15" descr="pacc_logo_b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388" y="361950"/>
            <a:ext cx="822325" cy="906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96112984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4210" name="Picture 2" descr="pacc_logo_b"/>
          <p:cNvPicPr>
            <a:picLocks noChangeAspect="1" noChangeArrowheads="1"/>
          </p:cNvPicPr>
          <p:nvPr/>
        </p:nvPicPr>
        <p:blipFill>
          <a:blip r:embed="rId2" cstate="print">
            <a:lum bright="30000" contrast="50000"/>
          </a:blip>
          <a:srcRect/>
          <a:stretch>
            <a:fillRect/>
          </a:stretch>
        </p:blipFill>
        <p:spPr bwMode="auto">
          <a:xfrm>
            <a:off x="498453" y="333375"/>
            <a:ext cx="858837" cy="811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34211" name="Text Box 3">
            <a:hlinkClick r:id="rId3" action="ppaction://hlinksldjump"/>
          </p:cNvPr>
          <p:cNvSpPr txBox="1">
            <a:spLocks noChangeArrowheads="1"/>
          </p:cNvSpPr>
          <p:nvPr/>
        </p:nvSpPr>
        <p:spPr bwMode="auto">
          <a:xfrm>
            <a:off x="971600" y="2009839"/>
            <a:ext cx="7848872" cy="2062103"/>
          </a:xfrm>
          <a:prstGeom prst="rect">
            <a:avLst/>
          </a:prstGeom>
          <a:solidFill>
            <a:srgbClr val="0000FF">
              <a:alpha val="80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thaiDist" eaLnBrk="1" hangingPunct="1">
              <a:spcBef>
                <a:spcPct val="50000"/>
              </a:spcBef>
            </a:pPr>
            <a:r>
              <a:rPr lang="th-TH" sz="3200" dirty="0" smtClean="0">
                <a:solidFill>
                  <a:schemeClr val="bg1"/>
                </a:solidFill>
              </a:rPr>
              <a:t>คำสั่งคณะรักษาความสงบเรียบร้อยแห่งชาติ ที่ ๖๙/๒๕๕๗ ลงวันที่ ๑๘ มิถุนายน ๒๕๕๗  เรื่อง มาตรการป้องกันและแก้ไขปัญหาการทุจริตประพฤติมิชอบ</a:t>
            </a:r>
            <a:endParaRPr lang="th-TH" sz="32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4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342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342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342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4211" grpId="0" animBg="1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906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160641" y="1000108"/>
            <a:ext cx="8820472" cy="5669252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pPr>
              <a:buNone/>
            </a:pPr>
            <a:r>
              <a:rPr lang="th-TH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		</a:t>
            </a:r>
            <a:r>
              <a:rPr lang="th-TH" sz="2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เมื่อวันที่ ๑๙ เม.ย. ๒๕๕๔ สำนักตรวจสอบพิเศษภาค ๕ </a:t>
            </a:r>
            <a:r>
              <a:rPr lang="th-TH" sz="2400" b="1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สตง.</a:t>
            </a:r>
            <a:r>
              <a:rPr lang="th-TH" sz="2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เข้าตรวจสอบการทำงานของ </a:t>
            </a:r>
            <a:r>
              <a:rPr lang="th-TH" sz="2400" b="1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อบต.</a:t>
            </a:r>
            <a:r>
              <a:rPr lang="th-TH" sz="2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วังน้ำขาว พบว่า   โครงการก่อสร้างถนน </a:t>
            </a:r>
            <a:r>
              <a:rPr lang="th-TH" sz="2400" b="1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คสล.</a:t>
            </a:r>
            <a:r>
              <a:rPr lang="th-TH" sz="2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หมู่ที่ ๑  ต.วังน้ำขาว อ.วังน้ำขาว    จังหวัด... ขนาดกว้าง ๖ เมตร ยาว ๕,๐๐๐ เมตร หนา ๓๐ เซนติเมตร งบประมาณ ๓๐ ล้านบาท ซึ่งมีนายสำราญ เปรมใจ ปลัด </a:t>
            </a:r>
            <a:r>
              <a:rPr lang="th-TH" sz="2400" b="1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อบต.</a:t>
            </a:r>
            <a:r>
              <a:rPr lang="th-TH" sz="2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(</a:t>
            </a:r>
            <a:r>
              <a:rPr lang="en-US" sz="2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C 7</a:t>
            </a:r>
            <a:r>
              <a:rPr lang="th-TH" sz="2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) เป็นประธานกรรมการตรวจการจ้าง กับพวก   รวม ๓ คน ลงชื่อตรวจการจ้างโดยไม่ได้ไปดูการก่อสร้างโครงการ ทำให้ผลงาน ของผู้รับจ้างไม่เป็นไปตามงวดงานและรูปแบบรายการที่กำหนดไว้ในโครงการฯ ก่อให้เกิดความเสียหายแก่ </a:t>
            </a:r>
            <a:r>
              <a:rPr lang="th-TH" sz="2400" b="1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อบต.</a:t>
            </a:r>
            <a:r>
              <a:rPr lang="th-TH" sz="2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 </a:t>
            </a:r>
            <a:r>
              <a:rPr lang="th-TH" sz="2400" b="1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สตง.</a:t>
            </a:r>
            <a:r>
              <a:rPr lang="th-TH" sz="2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จึงเสนอแนะให้นายก </a:t>
            </a:r>
            <a:r>
              <a:rPr lang="th-TH" sz="2400" b="1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อบต.</a:t>
            </a:r>
            <a:r>
              <a:rPr lang="th-TH" sz="2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วังน้ำขาว ดำเนินการทางวินัยกับนายสำราญฯ  ปลัด </a:t>
            </a:r>
            <a:r>
              <a:rPr lang="th-TH" sz="2400" b="1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อบต.</a:t>
            </a:r>
            <a:r>
              <a:rPr lang="th-TH" sz="2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รวมทั้งให้ไปร้องทุกข์กล่าวโทษต่อพนักงานสอบสวนเพื่อดำเนินคดีอาญากับนายสำราญฯ ปลัด </a:t>
            </a:r>
            <a:r>
              <a:rPr lang="th-TH" sz="2400" b="1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อบต.</a:t>
            </a:r>
            <a:r>
              <a:rPr lang="th-TH" sz="2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ด้วย</a:t>
            </a:r>
            <a:endParaRPr lang="th-TH" sz="24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235971" name="Text Box 3">
            <a:hlinkClick r:id="rId3" action="ppaction://hlinksldjump"/>
          </p:cNvPr>
          <p:cNvSpPr txBox="1">
            <a:spLocks noChangeArrowheads="1"/>
          </p:cNvSpPr>
          <p:nvPr/>
        </p:nvSpPr>
        <p:spPr bwMode="auto">
          <a:xfrm>
            <a:off x="1187624" y="188640"/>
            <a:ext cx="7776864" cy="584775"/>
          </a:xfrm>
          <a:prstGeom prst="rect">
            <a:avLst/>
          </a:prstGeom>
          <a:solidFill>
            <a:srgbClr val="0000FF"/>
          </a:solidFill>
          <a:ln w="9525" algn="ctr">
            <a:noFill/>
            <a:miter lim="800000"/>
            <a:headEnd/>
            <a:tailEnd/>
          </a:ln>
          <a:effectLst>
            <a:prstShdw prst="shdw17" dist="17961" dir="2700000">
              <a:schemeClr val="bg2">
                <a:alpha val="50000"/>
              </a:schemeClr>
            </a:prstShdw>
          </a:effectLst>
        </p:spPr>
        <p:txBody>
          <a:bodyPr wrap="square">
            <a:spAutoFit/>
          </a:bodyPr>
          <a:lstStyle/>
          <a:p>
            <a:pPr algn="thaiDist" eaLnBrk="1" hangingPunct="1">
              <a:spcBef>
                <a:spcPct val="50000"/>
              </a:spcBef>
            </a:pPr>
            <a:r>
              <a:rPr lang="th-TH" sz="3200" dirty="0" smtClean="0">
                <a:solidFill>
                  <a:schemeClr val="bg1"/>
                </a:solidFill>
              </a:rPr>
              <a:t>ปัญหาที่อาจเกิดขึ้นในการลงโทษทางวินัย</a:t>
            </a:r>
            <a:endParaRPr lang="th-TH" sz="3200" dirty="0">
              <a:solidFill>
                <a:schemeClr val="bg1"/>
              </a:solidFill>
            </a:endParaRPr>
          </a:p>
        </p:txBody>
      </p:sp>
      <p:pic>
        <p:nvPicPr>
          <p:cNvPr id="1235972" name="Picture 15" descr="pacc_logo_b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9938" y="71414"/>
            <a:ext cx="971600" cy="906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906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160641" y="1000108"/>
            <a:ext cx="8820472" cy="5669252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pPr>
              <a:buNone/>
            </a:pPr>
            <a:r>
              <a:rPr lang="th-TH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		</a:t>
            </a:r>
            <a:r>
              <a:rPr lang="th-TH" sz="20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กรณีวินัย นายก</a:t>
            </a:r>
            <a:r>
              <a:rPr lang="th-TH" sz="2000" b="1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อบต.</a:t>
            </a:r>
            <a:r>
              <a:rPr lang="th-TH" sz="20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วังน้ำขาว ได้ตั้งคณะกรรมการตรวจสอบข้อเท็จจริงและคณะกรรมการดำเนินการทางวินัยขึ้น ผลปรากฏว่า  คณะกรรมการวินัยเห็นว่าเป็นความผิดวินัยไม่ร้ายแรงเสนอให้ลงโทษตัดเงินเดือนนายสำราญ เปรมใจ ปลัด </a:t>
            </a:r>
            <a:r>
              <a:rPr lang="th-TH" sz="2000" b="1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อบต.</a:t>
            </a:r>
            <a:r>
              <a:rPr lang="th-TH" sz="20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จำนวน ๑๕ </a:t>
            </a:r>
            <a:r>
              <a:rPr lang="en-US" sz="20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% </a:t>
            </a:r>
            <a:r>
              <a:rPr lang="th-TH" sz="20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เป็นเวลา ๓ เดือน โดยนายก </a:t>
            </a:r>
            <a:r>
              <a:rPr lang="th-TH" sz="2000" b="1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อบต.</a:t>
            </a:r>
            <a:r>
              <a:rPr lang="th-TH" sz="20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ออกคำสั่งลงโทษเมื่อวันที่ ๖ พฤษภาคม ๒๕๕๔ ให้ลงโทษทางวินัย ตั้งแต่วันที่ ๑๙ เมษายน-๑๙ มิถุนายน ๒๕๕๔ </a:t>
            </a:r>
          </a:p>
          <a:p>
            <a:pPr>
              <a:buNone/>
            </a:pPr>
            <a:r>
              <a:rPr lang="th-TH" sz="20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		ส่วนกรณีอาญา นายก</a:t>
            </a:r>
            <a:r>
              <a:rPr lang="th-TH" sz="2000" b="1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อบต.</a:t>
            </a:r>
            <a:r>
              <a:rPr lang="th-TH" sz="20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วังน้ำขาว  ได้มอบหมายให้ นิติกร ไปร้องทุกข์กล่าวโทษกับพนักงานสอบสวน </a:t>
            </a:r>
            <a:r>
              <a:rPr lang="th-TH" sz="2000" b="1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สภ.</a:t>
            </a:r>
            <a:r>
              <a:rPr lang="th-TH" sz="20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วังน้ำขาว เมื่อวันที่ ๒๕ เมษายน ๒๕๕๔ เพื่อให้ดำเนินคดีอาญากับนายสำราญ เปรมใจ ปลัด </a:t>
            </a:r>
            <a:r>
              <a:rPr lang="th-TH" sz="2000" b="1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อบต.</a:t>
            </a:r>
            <a:r>
              <a:rPr lang="th-TH" sz="20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เมื่อพนักงานสอบสวนได้รับคำร้องทุกข์กล่าวโทษแล้วได้ส่งสำนวนไปให้คณะกรรมการ </a:t>
            </a:r>
            <a:r>
              <a:rPr lang="th-TH" sz="2000" b="1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ป.ป.ท.</a:t>
            </a:r>
            <a:r>
              <a:rPr lang="th-TH" sz="20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ดำเนินการต่อไปเนื่องจากผู้ถูกกล่าวหาเป็นเจ้าหน้าที่ของรัฐที่อยู่ในอำนาจของคณะกรรมการ </a:t>
            </a:r>
            <a:r>
              <a:rPr lang="th-TH" sz="2000" b="1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ป.ป.ท.</a:t>
            </a:r>
            <a:r>
              <a:rPr lang="th-TH" sz="20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คณะกรรมการ </a:t>
            </a:r>
            <a:r>
              <a:rPr lang="th-TH" sz="2000" b="1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ป.ป.ท.</a:t>
            </a:r>
            <a:r>
              <a:rPr lang="th-TH" sz="20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เห็นว่าเรื่องมีมูลจึงแต่งตั้งคณะอนุกรรมการไต่สวนข้อเท็จจริงต่อไป เมื่อการไต่สวนข้อเท็จจริงเสร็จสิ้น คณะอนุกรรมการฯ ได้สรุปสำนวนส่งให้คณะกรรมการ </a:t>
            </a:r>
            <a:r>
              <a:rPr lang="th-TH" sz="2000" b="1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ป.ป.ท.</a:t>
            </a:r>
            <a:r>
              <a:rPr lang="th-TH" sz="20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พิจารณาซึ่งคณะกรรมการ </a:t>
            </a:r>
            <a:r>
              <a:rPr lang="th-TH" sz="2000" b="1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ป.ป.ท.</a:t>
            </a:r>
            <a:r>
              <a:rPr lang="th-TH" sz="20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ได้พิจารณาและมีมติเมื่อวันที่ ๑๑ กรกฎาคม ๒๕๕๔ ว่านายสำราญ เปรมใจ ปลัด </a:t>
            </a:r>
            <a:r>
              <a:rPr lang="th-TH" sz="2000" b="1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อบต.</a:t>
            </a:r>
            <a:r>
              <a:rPr lang="th-TH" sz="20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กระทำการทุจริตในภาครัฐเป็นความผิดทางอาญา และเป็นความผิดทางวินัยอย่างร้ายแรง</a:t>
            </a:r>
            <a:endParaRPr lang="th-TH" sz="20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235971" name="Text Box 3"/>
          <p:cNvSpPr txBox="1">
            <a:spLocks noChangeArrowheads="1"/>
          </p:cNvSpPr>
          <p:nvPr/>
        </p:nvSpPr>
        <p:spPr bwMode="auto">
          <a:xfrm>
            <a:off x="1187624" y="188640"/>
            <a:ext cx="7776864" cy="584775"/>
          </a:xfrm>
          <a:prstGeom prst="rect">
            <a:avLst/>
          </a:prstGeom>
          <a:solidFill>
            <a:srgbClr val="0000FF"/>
          </a:solidFill>
          <a:ln w="9525" algn="ctr">
            <a:noFill/>
            <a:miter lim="800000"/>
            <a:headEnd/>
            <a:tailEnd/>
          </a:ln>
          <a:effectLst>
            <a:prstShdw prst="shdw17" dist="17961" dir="2700000">
              <a:schemeClr val="bg2">
                <a:alpha val="50000"/>
              </a:schemeClr>
            </a:prstShdw>
          </a:effectLst>
        </p:spPr>
        <p:txBody>
          <a:bodyPr wrap="square">
            <a:spAutoFit/>
          </a:bodyPr>
          <a:lstStyle/>
          <a:p>
            <a:pPr algn="thaiDist" eaLnBrk="1" hangingPunct="1">
              <a:spcBef>
                <a:spcPct val="50000"/>
              </a:spcBef>
            </a:pPr>
            <a:r>
              <a:rPr lang="th-TH" sz="3200" dirty="0" smtClean="0">
                <a:solidFill>
                  <a:schemeClr val="bg1"/>
                </a:solidFill>
              </a:rPr>
              <a:t>ปัญหาที่อาจเกิดขึ้นในการลงโทษทางวินัย</a:t>
            </a:r>
            <a:endParaRPr lang="th-TH" sz="3200" dirty="0">
              <a:solidFill>
                <a:schemeClr val="bg1"/>
              </a:solidFill>
            </a:endParaRPr>
          </a:p>
        </p:txBody>
      </p:sp>
      <p:pic>
        <p:nvPicPr>
          <p:cNvPr id="1235972" name="Picture 15" descr="pacc_logo_b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9938" y="71414"/>
            <a:ext cx="971600" cy="906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906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160641" y="1000108"/>
            <a:ext cx="8820472" cy="5669252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pPr>
              <a:buNone/>
            </a:pPr>
            <a:r>
              <a:rPr lang="th-TH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		</a:t>
            </a:r>
            <a:r>
              <a:rPr lang="th-TH" sz="20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-ความผิดทางอาญาคณะกรรมการ </a:t>
            </a:r>
            <a:r>
              <a:rPr lang="th-TH" sz="2000" b="1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ป.ป.ท.</a:t>
            </a:r>
            <a:r>
              <a:rPr lang="th-TH" sz="20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ได้ส่งสำนวนให้พนักงานอัยการฟ้องดำเนินคดีอาญาต่อศาล ในฐานความผิดตาม ปอ.มาตรา ๑๔๗ และมาตรา ๑๕๗</a:t>
            </a:r>
          </a:p>
          <a:p>
            <a:pPr>
              <a:buNone/>
            </a:pPr>
            <a:r>
              <a:rPr lang="th-TH" sz="20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		-ความผิดทางวินัย ประธานกรรมการ </a:t>
            </a:r>
            <a:r>
              <a:rPr lang="th-TH" sz="2000" b="1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ป.ป.ท.</a:t>
            </a:r>
            <a:r>
              <a:rPr lang="th-TH" sz="20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ได้ส่งสำนวนมาให้นายก</a:t>
            </a:r>
            <a:r>
              <a:rPr lang="th-TH" sz="2000" b="1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อบต.</a:t>
            </a:r>
            <a:r>
              <a:rPr lang="th-TH" sz="20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วังน้ำขาว  เพื่อลงโทษทางวินัยแก่นายสำราญ เปรมใจ ปลัด </a:t>
            </a:r>
            <a:r>
              <a:rPr lang="th-TH" sz="2000" b="1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อบต.</a:t>
            </a:r>
            <a:r>
              <a:rPr lang="th-TH" sz="20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ตามฐานความผิดวินัยอย่างร้ายแรง โดยเรื่องมาถึง </a:t>
            </a:r>
            <a:r>
              <a:rPr lang="th-TH" sz="2000" b="1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อบต.</a:t>
            </a:r>
            <a:r>
              <a:rPr lang="th-TH" sz="20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เมื่อวันที่ ๑ สิงหาคม ๒๕๕๔</a:t>
            </a:r>
          </a:p>
          <a:p>
            <a:pPr>
              <a:buNone/>
            </a:pPr>
            <a:r>
              <a:rPr lang="th-TH" sz="20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		ดังนั้น หาก</a:t>
            </a:r>
            <a:r>
              <a:rPr lang="th-TH" sz="2000" b="1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อบต.</a:t>
            </a:r>
            <a:r>
              <a:rPr lang="th-TH" sz="20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วังน้ำขาว มีหนังสือหารืออำเภอเพื่อขอคำแนะนำการปฏิบัติที่ถูกต้อง นายอำเภอซึ่งมีหน้าที่กำกับดูแลการปฏิบัติงานขององค์กรปกครองส่วนท้องถิ่น จะแนะให้ดำเนินการในเรื่องนี้อย่างไร</a:t>
            </a:r>
            <a:endParaRPr lang="th-TH" sz="20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235971" name="Text Box 3"/>
          <p:cNvSpPr txBox="1">
            <a:spLocks noChangeArrowheads="1"/>
          </p:cNvSpPr>
          <p:nvPr/>
        </p:nvSpPr>
        <p:spPr bwMode="auto">
          <a:xfrm>
            <a:off x="1187624" y="188640"/>
            <a:ext cx="7776864" cy="584775"/>
          </a:xfrm>
          <a:prstGeom prst="rect">
            <a:avLst/>
          </a:prstGeom>
          <a:solidFill>
            <a:srgbClr val="0000FF"/>
          </a:solidFill>
          <a:ln w="9525" algn="ctr">
            <a:noFill/>
            <a:miter lim="800000"/>
            <a:headEnd/>
            <a:tailEnd/>
          </a:ln>
          <a:effectLst>
            <a:prstShdw prst="shdw17" dist="17961" dir="2700000">
              <a:schemeClr val="bg2">
                <a:alpha val="50000"/>
              </a:schemeClr>
            </a:prstShdw>
          </a:effectLst>
        </p:spPr>
        <p:txBody>
          <a:bodyPr wrap="square">
            <a:spAutoFit/>
          </a:bodyPr>
          <a:lstStyle/>
          <a:p>
            <a:pPr algn="thaiDist" eaLnBrk="1" hangingPunct="1">
              <a:spcBef>
                <a:spcPct val="50000"/>
              </a:spcBef>
            </a:pPr>
            <a:r>
              <a:rPr lang="th-TH" sz="3200" dirty="0" smtClean="0">
                <a:solidFill>
                  <a:schemeClr val="bg1"/>
                </a:solidFill>
              </a:rPr>
              <a:t>ปัญหาที่อาจเกิดขึ้นในการลงโทษทางวินัย</a:t>
            </a:r>
            <a:endParaRPr lang="th-TH" sz="3200" dirty="0">
              <a:solidFill>
                <a:schemeClr val="bg1"/>
              </a:solidFill>
            </a:endParaRPr>
          </a:p>
        </p:txBody>
      </p:sp>
      <p:pic>
        <p:nvPicPr>
          <p:cNvPr id="1235972" name="Picture 15" descr="pacc_logo_b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9938" y="71414"/>
            <a:ext cx="971600" cy="906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18210" name="Picture 2" descr="pacc_logo_b"/>
          <p:cNvPicPr>
            <a:picLocks noChangeAspect="1" noChangeArrowheads="1"/>
          </p:cNvPicPr>
          <p:nvPr/>
        </p:nvPicPr>
        <p:blipFill>
          <a:blip r:embed="rId2" cstate="print">
            <a:lum bright="30000" contrast="50000"/>
          </a:blip>
          <a:srcRect/>
          <a:stretch>
            <a:fillRect/>
          </a:stretch>
        </p:blipFill>
        <p:spPr bwMode="auto">
          <a:xfrm>
            <a:off x="395288" y="260350"/>
            <a:ext cx="858837" cy="811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18212" name="Text Box 4"/>
          <p:cNvSpPr txBox="1">
            <a:spLocks noChangeArrowheads="1"/>
          </p:cNvSpPr>
          <p:nvPr/>
        </p:nvSpPr>
        <p:spPr bwMode="auto">
          <a:xfrm>
            <a:off x="468313" y="1484313"/>
            <a:ext cx="8137525" cy="4362450"/>
          </a:xfrm>
          <a:prstGeom prst="rect">
            <a:avLst/>
          </a:prstGeom>
          <a:solidFill>
            <a:srgbClr val="FF9900">
              <a:alpha val="80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eaLnBrk="1" hangingPunct="1"/>
            <a:r>
              <a:rPr lang="th-TH" sz="2800" dirty="0" smtClean="0"/>
              <a:t>มาตรา ๔๐</a:t>
            </a:r>
            <a:r>
              <a:rPr lang="en-US" sz="2800" dirty="0" smtClean="0"/>
              <a:t> </a:t>
            </a:r>
            <a:r>
              <a:rPr lang="th-TH" sz="2800" dirty="0"/>
              <a:t>เมื่อคณะกรรมการ </a:t>
            </a:r>
            <a:r>
              <a:rPr lang="th-TH" sz="2800" dirty="0" err="1"/>
              <a:t>ป.ป.ท.</a:t>
            </a:r>
            <a:r>
              <a:rPr lang="th-TH" sz="2800" dirty="0"/>
              <a:t> มีมติว่าเจ้าหน้าที่ของรัฐผู้ใดกระทำการทุจริตในภาครัฐ     และเป็นกรณีมีมูลทางวินัย ให้ประธานกรรมการส่งรายงานและเอกสารที่มีอยู่พร้อมทั้งความเห็นไปยังผู้บังคับบัญชาหรือผู้มีอำนาจแต่งตั้งถอดถอนผู้ถูกกล่าวหาผู้นั้น เพื่อพิจารณาโทษทางวินัยตามฐานความผิดที่คณะกรรมการ </a:t>
            </a:r>
            <a:r>
              <a:rPr lang="th-TH" sz="2800" dirty="0" err="1"/>
              <a:t>ป.ป.ท.</a:t>
            </a:r>
            <a:r>
              <a:rPr lang="th-TH" sz="2800" dirty="0"/>
              <a:t> ได้มีมติโดยไม่ต้องแต่งตั้งคณะกรรมการสอบสวนวินัยอีก ในการพิจารณาโทษทางวินัยแก่ผู้ถูกกล่าวหา ให้ถือว่ารายงาน</a:t>
            </a:r>
          </a:p>
        </p:txBody>
      </p:sp>
    </p:spTree>
    <p:extLst>
      <p:ext uri="{BB962C8B-B14F-4D97-AF65-F5344CB8AC3E}">
        <p14:creationId xmlns:p14="http://schemas.microsoft.com/office/powerpoint/2010/main" xmlns="" val="14025185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8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182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182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1182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18212" grpId="0" animBg="1"/>
    </p:bld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9234" name="Text Box 2"/>
          <p:cNvSpPr txBox="1">
            <a:spLocks noChangeArrowheads="1"/>
          </p:cNvSpPr>
          <p:nvPr/>
        </p:nvSpPr>
        <p:spPr bwMode="auto">
          <a:xfrm>
            <a:off x="250825" y="1165225"/>
            <a:ext cx="8642350" cy="5216525"/>
          </a:xfrm>
          <a:prstGeom prst="rect">
            <a:avLst/>
          </a:prstGeom>
          <a:solidFill>
            <a:srgbClr val="FF9900">
              <a:alpha val="80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eaLnBrk="1" hangingPunct="1"/>
            <a:r>
              <a:rPr lang="th-TH" sz="2800" dirty="0"/>
              <a:t>เอกสาร และความเห็นของคณะกรรมการ ป.ป.ท. เป็นสำนวนการสอบสวนวินัย ตามกฎหมาย ระเบียบ หรือข้อบังคับว่าด้วยการบริหารงานบุคคลของผู้ถูกกล่าวหานั้นๆ แล้วแต่กรณี</a:t>
            </a:r>
          </a:p>
          <a:p>
            <a:pPr algn="l" eaLnBrk="1" hangingPunct="1"/>
            <a:r>
              <a:rPr lang="th-TH" sz="2800" dirty="0"/>
              <a:t>     สำหรับผู้ถูกกล่าวหาซึ่งไม่มีกฎหมาย ระเบียบ หรือข้อบังคับเกี่ยวกับวินัย เมื่อคณะกรรมการ ป.ป.ท.มีมติว่า ผู้ถูกกล่าวหาดังกล่าวได้กระทำผิดในเรื่องที่กล่าวหา ให้ประธานกรรมการ ส่งรายงานและเอกสาร ที่มีอยู่พร้อมทั้งความเห็นของคณะกรรมการ ป.ป.ท.  ไปยังผู้บังคับบัญชาหรือผู้มีอำนาจแต่งตั้งถอดถอน เพื่อดำเนินการตามอำนาจหน้าที่ต่อไป </a:t>
            </a:r>
          </a:p>
          <a:p>
            <a:pPr algn="l" eaLnBrk="1" hangingPunct="1"/>
            <a:endParaRPr lang="th-TH" sz="2800" dirty="0"/>
          </a:p>
        </p:txBody>
      </p:sp>
      <p:pic>
        <p:nvPicPr>
          <p:cNvPr id="1119235" name="Picture 3" descr="pacc_logo_b"/>
          <p:cNvPicPr>
            <a:picLocks noChangeAspect="1" noChangeArrowheads="1"/>
          </p:cNvPicPr>
          <p:nvPr/>
        </p:nvPicPr>
        <p:blipFill>
          <a:blip r:embed="rId2" cstate="print">
            <a:lum bright="30000" contrast="50000"/>
          </a:blip>
          <a:srcRect/>
          <a:stretch>
            <a:fillRect/>
          </a:stretch>
        </p:blipFill>
        <p:spPr bwMode="auto">
          <a:xfrm>
            <a:off x="395288" y="260350"/>
            <a:ext cx="858837" cy="811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21104566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9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192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192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1192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19234" grpId="0" animBg="1"/>
    </p:bld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0258" name="Picture 2" descr="pacc_logo_b"/>
          <p:cNvPicPr>
            <a:picLocks noChangeAspect="1" noChangeArrowheads="1"/>
          </p:cNvPicPr>
          <p:nvPr/>
        </p:nvPicPr>
        <p:blipFill>
          <a:blip r:embed="rId2" cstate="print">
            <a:lum bright="30000" contrast="50000"/>
          </a:blip>
          <a:srcRect/>
          <a:stretch>
            <a:fillRect/>
          </a:stretch>
        </p:blipFill>
        <p:spPr bwMode="auto">
          <a:xfrm>
            <a:off x="395288" y="333375"/>
            <a:ext cx="858837" cy="811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0259" name="Text Box 3"/>
          <p:cNvSpPr txBox="1">
            <a:spLocks noChangeArrowheads="1"/>
          </p:cNvSpPr>
          <p:nvPr/>
        </p:nvSpPr>
        <p:spPr bwMode="auto">
          <a:xfrm>
            <a:off x="611188" y="1341438"/>
            <a:ext cx="7921625" cy="4038670"/>
          </a:xfrm>
          <a:prstGeom prst="rect">
            <a:avLst/>
          </a:prstGeom>
          <a:solidFill>
            <a:srgbClr val="FF9900">
              <a:alpha val="80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thaiDist" eaLnBrk="1" hangingPunct="1">
              <a:lnSpc>
                <a:spcPct val="0"/>
              </a:lnSpc>
            </a:pPr>
            <a:r>
              <a:rPr lang="th-TH" sz="4400" dirty="0">
                <a:latin typeface="EucrosiaUPC" pitchFamily="18" charset="-34"/>
                <a:cs typeface="EucrosiaUPC" pitchFamily="18" charset="-34"/>
              </a:rPr>
              <a:t>   </a:t>
            </a:r>
            <a:endParaRPr lang="en-US" sz="2800" dirty="0"/>
          </a:p>
          <a:p>
            <a:pPr algn="l" eaLnBrk="1" hangingPunct="1"/>
            <a:r>
              <a:rPr lang="en-US" sz="2800" dirty="0"/>
              <a:t>    </a:t>
            </a:r>
            <a:r>
              <a:rPr lang="th-TH" sz="3200" dirty="0"/>
              <a:t>มาตรา </a:t>
            </a:r>
            <a:r>
              <a:rPr lang="th-TH" sz="3200" dirty="0" smtClean="0"/>
              <a:t>๔๑</a:t>
            </a:r>
            <a:r>
              <a:rPr lang="en-US" sz="3200" dirty="0" smtClean="0"/>
              <a:t> </a:t>
            </a:r>
            <a:r>
              <a:rPr lang="th-TH" sz="3200" dirty="0"/>
              <a:t>เมื่อได้รับรายงานตามมาตรา </a:t>
            </a:r>
            <a:r>
              <a:rPr lang="th-TH" sz="3200" dirty="0" smtClean="0"/>
              <a:t>๔๐</a:t>
            </a:r>
            <a:r>
              <a:rPr lang="en-US" sz="3200" dirty="0" smtClean="0"/>
              <a:t> </a:t>
            </a:r>
            <a:r>
              <a:rPr lang="th-TH" sz="3200" dirty="0" smtClean="0"/>
              <a:t>ให้</a:t>
            </a:r>
            <a:r>
              <a:rPr lang="th-TH" sz="3200" dirty="0"/>
              <a:t>ผู้บังคับบัญชาหรือผู้มีอำนาจแต่งตั้งถอดถอนพิจารณาลงโทษภายในสามสิบวันนับแต่วันที่ได้ รับเรื่องและให้ผู้บังคับบัญชาหรือผู้มีอำนาจแต่งตั้งถอดถอนส่งสำเนาคำสั่งลงโทษดังกล่าวไปให้คณะกรรมการ </a:t>
            </a:r>
            <a:r>
              <a:rPr lang="th-TH" sz="3200" dirty="0" err="1"/>
              <a:t>ป.ป.ท.</a:t>
            </a:r>
            <a:r>
              <a:rPr lang="th-TH" sz="3200" dirty="0"/>
              <a:t> ทราบภายในสิบห้า</a:t>
            </a:r>
            <a:r>
              <a:rPr lang="th-TH" sz="3200" dirty="0" smtClean="0"/>
              <a:t>วัน นับ</a:t>
            </a:r>
            <a:r>
              <a:rPr lang="th-TH" sz="3200" dirty="0"/>
              <a:t>แต่วันที่ได้ออกคำสั่ง</a:t>
            </a:r>
          </a:p>
        </p:txBody>
      </p:sp>
    </p:spTree>
    <p:extLst>
      <p:ext uri="{BB962C8B-B14F-4D97-AF65-F5344CB8AC3E}">
        <p14:creationId xmlns:p14="http://schemas.microsoft.com/office/powerpoint/2010/main" xmlns="" val="19521282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0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202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202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1202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0259" grpId="0" animBg="1"/>
    </p:bld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1282" name="Picture 2" descr="pacc_logo_b"/>
          <p:cNvPicPr>
            <a:picLocks noChangeAspect="1" noChangeArrowheads="1"/>
          </p:cNvPicPr>
          <p:nvPr/>
        </p:nvPicPr>
        <p:blipFill>
          <a:blip r:embed="rId2" cstate="print">
            <a:lum bright="30000" contrast="50000"/>
          </a:blip>
          <a:srcRect/>
          <a:stretch>
            <a:fillRect/>
          </a:stretch>
        </p:blipFill>
        <p:spPr bwMode="auto">
          <a:xfrm>
            <a:off x="395288" y="333375"/>
            <a:ext cx="858837" cy="811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1283" name="Text Box 3"/>
          <p:cNvSpPr txBox="1">
            <a:spLocks noChangeArrowheads="1"/>
          </p:cNvSpPr>
          <p:nvPr/>
        </p:nvSpPr>
        <p:spPr bwMode="auto">
          <a:xfrm>
            <a:off x="467544" y="1340768"/>
            <a:ext cx="8207375" cy="3546227"/>
          </a:xfrm>
          <a:prstGeom prst="rect">
            <a:avLst/>
          </a:prstGeom>
          <a:solidFill>
            <a:srgbClr val="FF9900">
              <a:alpha val="80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thaiDist" eaLnBrk="1" hangingPunct="1">
              <a:lnSpc>
                <a:spcPct val="0"/>
              </a:lnSpc>
            </a:pPr>
            <a:r>
              <a:rPr lang="th-TH" sz="4400" dirty="0">
                <a:latin typeface="EucrosiaUPC" pitchFamily="18" charset="-34"/>
                <a:cs typeface="EucrosiaUPC" pitchFamily="18" charset="-34"/>
              </a:rPr>
              <a:t>   </a:t>
            </a:r>
            <a:endParaRPr lang="th-TH" sz="3200" dirty="0"/>
          </a:p>
          <a:p>
            <a:pPr algn="l" eaLnBrk="1" hangingPunct="1"/>
            <a:r>
              <a:rPr lang="th-TH" sz="3200" dirty="0"/>
              <a:t>   มาตรา </a:t>
            </a:r>
            <a:r>
              <a:rPr lang="th-TH" sz="3200" dirty="0" smtClean="0"/>
              <a:t>๔๒</a:t>
            </a:r>
            <a:r>
              <a:rPr lang="en-US" sz="3200" dirty="0" smtClean="0"/>
              <a:t> </a:t>
            </a:r>
            <a:r>
              <a:rPr lang="th-TH" sz="3200" dirty="0"/>
              <a:t>ผู้บังคับบัญชาหรือผู้มีอำนาจแต่งตั้งถอดถอนผู้ใดละเลยไม่ดำเนินการตามมาตรา </a:t>
            </a:r>
            <a:r>
              <a:rPr lang="th-TH" sz="3200" dirty="0" smtClean="0"/>
              <a:t>๔๑</a:t>
            </a:r>
            <a:r>
              <a:rPr lang="en-US" sz="3200" dirty="0" smtClean="0"/>
              <a:t> </a:t>
            </a:r>
            <a:r>
              <a:rPr lang="th-TH" sz="3200" dirty="0"/>
              <a:t>ให้ถือว่าผู้บังคับบัญชาหรือผู้มีอำนาจแต่งตั้งถอดถอนผู้นั้นกระทำความผิดวินัยหรือกฎหมายตามกฎหมาย ระเบียบ หรือข้อบังคับว่าด้วยการบริหารงานบุคคล</a:t>
            </a:r>
            <a:r>
              <a:rPr lang="th-TH" sz="3200" dirty="0" smtClean="0"/>
              <a:t>ของ     ผู้</a:t>
            </a:r>
            <a:r>
              <a:rPr lang="th-TH" sz="3200" dirty="0"/>
              <a:t>ถูกกล่าวหานั้นๆ</a:t>
            </a:r>
          </a:p>
        </p:txBody>
      </p:sp>
    </p:spTree>
    <p:extLst>
      <p:ext uri="{BB962C8B-B14F-4D97-AF65-F5344CB8AC3E}">
        <p14:creationId xmlns:p14="http://schemas.microsoft.com/office/powerpoint/2010/main" xmlns="" val="31152779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1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212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212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1212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1283" grpId="0" animBg="1"/>
    </p:bld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2306" name="Picture 2" descr="pacc_logo_b"/>
          <p:cNvPicPr>
            <a:picLocks noChangeAspect="1" noChangeArrowheads="1"/>
          </p:cNvPicPr>
          <p:nvPr/>
        </p:nvPicPr>
        <p:blipFill>
          <a:blip r:embed="rId2" cstate="print">
            <a:lum bright="30000" contrast="50000"/>
          </a:blip>
          <a:srcRect/>
          <a:stretch>
            <a:fillRect/>
          </a:stretch>
        </p:blipFill>
        <p:spPr bwMode="auto">
          <a:xfrm>
            <a:off x="395288" y="333375"/>
            <a:ext cx="858837" cy="811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2307" name="Text Box 3"/>
          <p:cNvSpPr txBox="1">
            <a:spLocks noChangeArrowheads="1"/>
          </p:cNvSpPr>
          <p:nvPr/>
        </p:nvSpPr>
        <p:spPr bwMode="auto">
          <a:xfrm>
            <a:off x="323850" y="1341438"/>
            <a:ext cx="8640763" cy="3935412"/>
          </a:xfrm>
          <a:prstGeom prst="rect">
            <a:avLst/>
          </a:prstGeom>
          <a:solidFill>
            <a:srgbClr val="FF9900">
              <a:alpha val="80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eaLnBrk="1" hangingPunct="1"/>
            <a:r>
              <a:rPr lang="th-TH" sz="2800" dirty="0"/>
              <a:t>   มาตรา </a:t>
            </a:r>
            <a:r>
              <a:rPr lang="th-TH" sz="2800" dirty="0" smtClean="0"/>
              <a:t>๔๓</a:t>
            </a:r>
            <a:r>
              <a:rPr lang="en-US" sz="2800" dirty="0" smtClean="0"/>
              <a:t> </a:t>
            </a:r>
            <a:r>
              <a:rPr lang="th-TH" sz="2800" dirty="0"/>
              <a:t>ในกรณีที่ผู้บังคับบัญชาของผู้ถูก กล่าวหาไม่ดำเนินการทางวินัยตาม</a:t>
            </a:r>
            <a:r>
              <a:rPr lang="th-TH" sz="2800" dirty="0" smtClean="0"/>
              <a:t>มาตรา ๔๑</a:t>
            </a:r>
            <a:r>
              <a:rPr lang="en-US" sz="2800" dirty="0" smtClean="0"/>
              <a:t> </a:t>
            </a:r>
            <a:r>
              <a:rPr lang="th-TH" sz="2800" dirty="0" smtClean="0"/>
              <a:t>หรือ</a:t>
            </a:r>
            <a:r>
              <a:rPr lang="th-TH" sz="2800" dirty="0"/>
              <a:t>คณะกรรมการ </a:t>
            </a:r>
            <a:r>
              <a:rPr lang="th-TH" sz="2800" dirty="0" err="1"/>
              <a:t>ป.ป.ท.</a:t>
            </a:r>
            <a:r>
              <a:rPr lang="th-TH" sz="2800" dirty="0"/>
              <a:t> เห็นว่าการดำเนินการทางวินัยของผู้บังคับบัญชาตามมาตรา </a:t>
            </a:r>
            <a:r>
              <a:rPr lang="th-TH" sz="2800" dirty="0" smtClean="0"/>
              <a:t>๔๑</a:t>
            </a:r>
            <a:r>
              <a:rPr lang="en-US" sz="2800" dirty="0" smtClean="0"/>
              <a:t> </a:t>
            </a:r>
            <a:r>
              <a:rPr lang="th-TH" sz="2800" dirty="0" smtClean="0"/>
              <a:t>ไม่</a:t>
            </a:r>
            <a:r>
              <a:rPr lang="th-TH" sz="2800" dirty="0"/>
              <a:t>ถูกต้องหรือไม่เหมาะสมให้คณะกรรมการ </a:t>
            </a:r>
            <a:r>
              <a:rPr lang="th-TH" sz="2800" dirty="0" err="1"/>
              <a:t>ป.ป.ท.</a:t>
            </a:r>
            <a:r>
              <a:rPr lang="th-TH" sz="2800" dirty="0"/>
              <a:t> เสนอความเห็นไปยังนายกรัฐมนตรี และให้นายกรัฐมนตรีมีอำนาจสั่งการตามที่เห็นสมควรหรือในกรณีที่จำเป็นคณะกรรมการ </a:t>
            </a:r>
            <a:r>
              <a:rPr lang="th-TH" sz="2800" dirty="0" err="1"/>
              <a:t>ป.ป.ท.</a:t>
            </a:r>
            <a:r>
              <a:rPr lang="th-TH" sz="2800" dirty="0"/>
              <a:t> จะส่งเรื่องให้คณะกรรมการข้าราชการ</a:t>
            </a:r>
            <a:r>
              <a:rPr lang="th-TH" sz="2800" dirty="0" err="1"/>
              <a:t>พลเรือน</a:t>
            </a:r>
            <a:r>
              <a:rPr lang="th-TH" sz="2800" dirty="0"/>
              <a:t>ตามกฎหมายว่าด้วย </a:t>
            </a:r>
          </a:p>
        </p:txBody>
      </p:sp>
    </p:spTree>
    <p:extLst>
      <p:ext uri="{BB962C8B-B14F-4D97-AF65-F5344CB8AC3E}">
        <p14:creationId xmlns:p14="http://schemas.microsoft.com/office/powerpoint/2010/main" xmlns="" val="31941565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2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223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223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1223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230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906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204912" y="777230"/>
            <a:ext cx="8759576" cy="5898480"/>
          </a:xfrm>
          <a:solidFill>
            <a:schemeClr val="accent3"/>
          </a:solidFill>
        </p:spPr>
        <p:txBody>
          <a:bodyPr/>
          <a:lstStyle/>
          <a:p>
            <a:pPr>
              <a:buNone/>
            </a:pPr>
            <a:r>
              <a:rPr lang="th-TH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	</a:t>
            </a:r>
            <a:endParaRPr lang="th-TH" sz="1800" b="1" dirty="0" smtClean="0">
              <a:solidFill>
                <a:srgbClr val="FF0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>
              <a:buNone/>
            </a:pPr>
            <a:r>
              <a:rPr lang="th-TH" sz="18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		</a:t>
            </a:r>
            <a:endParaRPr lang="th-TH" sz="18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235971" name="Text Box 3"/>
          <p:cNvSpPr txBox="1">
            <a:spLocks noChangeArrowheads="1"/>
          </p:cNvSpPr>
          <p:nvPr/>
        </p:nvSpPr>
        <p:spPr bwMode="auto">
          <a:xfrm>
            <a:off x="204912" y="476672"/>
            <a:ext cx="8748464" cy="707886"/>
          </a:xfrm>
          <a:prstGeom prst="rect">
            <a:avLst/>
          </a:prstGeom>
          <a:solidFill>
            <a:srgbClr val="0000FF"/>
          </a:solidFill>
          <a:ln w="9525" algn="ctr">
            <a:noFill/>
            <a:miter lim="800000"/>
            <a:headEnd/>
            <a:tailEnd/>
          </a:ln>
          <a:effectLst>
            <a:prstShdw prst="shdw17" dist="17961" dir="2700000">
              <a:schemeClr val="bg2">
                <a:alpha val="50000"/>
              </a:schemeClr>
            </a:prstShdw>
          </a:effectLst>
        </p:spPr>
        <p:txBody>
          <a:bodyPr wrap="square">
            <a:spAutoFit/>
          </a:bodyPr>
          <a:lstStyle/>
          <a:p>
            <a:r>
              <a:rPr lang="th-TH" sz="2000" dirty="0">
                <a:solidFill>
                  <a:schemeClr val="bg1"/>
                </a:solidFill>
              </a:rPr>
              <a:t>ผลการสำรวจ </a:t>
            </a:r>
            <a:r>
              <a:rPr lang="en-US" sz="2000" dirty="0">
                <a:solidFill>
                  <a:schemeClr val="bg1"/>
                </a:solidFill>
              </a:rPr>
              <a:t>CPI </a:t>
            </a:r>
            <a:r>
              <a:rPr lang="th-TH" sz="2000" dirty="0">
                <a:solidFill>
                  <a:schemeClr val="bg1"/>
                </a:solidFill>
              </a:rPr>
              <a:t>ขององค์กรความโปร่งใสสากลนานาชาติ ประจำปี </a:t>
            </a:r>
            <a:endParaRPr lang="th-TH" sz="2000" dirty="0" smtClean="0">
              <a:solidFill>
                <a:schemeClr val="bg1"/>
              </a:solidFill>
            </a:endParaRPr>
          </a:p>
          <a:p>
            <a:r>
              <a:rPr lang="th-TH" sz="2000" dirty="0" err="1" smtClean="0">
                <a:solidFill>
                  <a:schemeClr val="bg1"/>
                </a:solidFill>
              </a:rPr>
              <a:t>คศ</a:t>
            </a:r>
            <a:r>
              <a:rPr lang="th-TH" sz="2000" dirty="0" smtClean="0">
                <a:solidFill>
                  <a:schemeClr val="bg1"/>
                </a:solidFill>
              </a:rPr>
              <a:t>. </a:t>
            </a:r>
            <a:r>
              <a:rPr lang="en-US" sz="2000" dirty="0">
                <a:solidFill>
                  <a:schemeClr val="bg1"/>
                </a:solidFill>
              </a:rPr>
              <a:t>2014 </a:t>
            </a:r>
            <a:r>
              <a:rPr lang="th-TH" sz="2000" dirty="0" smtClean="0">
                <a:solidFill>
                  <a:schemeClr val="bg1"/>
                </a:solidFill>
              </a:rPr>
              <a:t> (พ.ศ. ๒๕๕๗)</a:t>
            </a:r>
            <a:endParaRPr lang="en-US" sz="2000" dirty="0">
              <a:solidFill>
                <a:schemeClr val="bg1"/>
              </a:solidFill>
            </a:endParaRPr>
          </a:p>
        </p:txBody>
      </p:sp>
      <p:graphicFrame>
        <p:nvGraphicFramePr>
          <p:cNvPr id="4" name="ตาราง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860846814"/>
              </p:ext>
            </p:extLst>
          </p:nvPr>
        </p:nvGraphicFramePr>
        <p:xfrm>
          <a:off x="395535" y="1340768"/>
          <a:ext cx="8352928" cy="479432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864097"/>
                <a:gridCol w="2476334"/>
                <a:gridCol w="1670215"/>
                <a:gridCol w="1671141"/>
                <a:gridCol w="1671141"/>
              </a:tblGrid>
              <a:tr h="65682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h-TH" sz="200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ลำดับ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h-TH" sz="200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ประเทศ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h-TH" sz="2000" dirty="0" err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คศ</a:t>
                      </a:r>
                      <a:r>
                        <a:rPr lang="th-TH" sz="200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.2014/คะแนน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h-TH" sz="2000" dirty="0" err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คศ</a:t>
                      </a:r>
                      <a:r>
                        <a:rPr lang="th-TH" sz="200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.2013/คะแนน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h-TH" sz="2000" dirty="0" err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คศ</a:t>
                      </a:r>
                      <a:r>
                        <a:rPr lang="th-TH" sz="200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.2012/คะแนน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/>
                </a:tc>
              </a:tr>
              <a:tr h="43349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h-TH" sz="200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Denmark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92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91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90</a:t>
                      </a:r>
                    </a:p>
                  </a:txBody>
                  <a:tcPr marL="68580" marR="68580" marT="0" marB="0"/>
                </a:tc>
              </a:tr>
              <a:tr h="41155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New Zealand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91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91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90</a:t>
                      </a:r>
                    </a:p>
                  </a:txBody>
                  <a:tcPr marL="68580" marR="68580" marT="0" marB="0"/>
                </a:tc>
              </a:tr>
              <a:tr h="41155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3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smtClean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Finland</a:t>
                      </a:r>
                      <a:endParaRPr lang="en-US" sz="2000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89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89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90</a:t>
                      </a:r>
                    </a:p>
                  </a:txBody>
                  <a:tcPr marL="68580" marR="68580" marT="0" marB="0"/>
                </a:tc>
              </a:tr>
              <a:tr h="41155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4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Sweden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87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89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88</a:t>
                      </a:r>
                    </a:p>
                  </a:txBody>
                  <a:tcPr marL="68580" marR="68580" marT="0" marB="0"/>
                </a:tc>
              </a:tr>
              <a:tr h="41155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5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Norway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86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86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85</a:t>
                      </a:r>
                    </a:p>
                  </a:txBody>
                  <a:tcPr marL="68580" marR="68580" marT="0" marB="0"/>
                </a:tc>
              </a:tr>
              <a:tr h="41155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6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Switzerland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86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85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86</a:t>
                      </a:r>
                    </a:p>
                  </a:txBody>
                  <a:tcPr marL="68580" marR="68580" marT="0" marB="0"/>
                </a:tc>
              </a:tr>
              <a:tr h="41155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7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Singapore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84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86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87</a:t>
                      </a:r>
                    </a:p>
                  </a:txBody>
                  <a:tcPr marL="68580" marR="68580" marT="0" marB="0"/>
                </a:tc>
              </a:tr>
              <a:tr h="41155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8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Netherlands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83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83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84</a:t>
                      </a:r>
                    </a:p>
                  </a:txBody>
                  <a:tcPr marL="68580" marR="68580" marT="0" marB="0"/>
                </a:tc>
              </a:tr>
              <a:tr h="41155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9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Luxembourg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82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80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80</a:t>
                      </a:r>
                    </a:p>
                  </a:txBody>
                  <a:tcPr marL="68580" marR="68580" marT="0" marB="0"/>
                </a:tc>
              </a:tr>
              <a:tr h="41155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Canada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81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81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84</a:t>
                      </a: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71976" y="2272113"/>
            <a:ext cx="12419523" cy="7658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th-TH"/>
          </a:p>
        </p:txBody>
      </p:sp>
    </p:spTree>
    <p:extLst>
      <p:ext uri="{BB962C8B-B14F-4D97-AF65-F5344CB8AC3E}">
        <p14:creationId xmlns:p14="http://schemas.microsoft.com/office/powerpoint/2010/main" xmlns="" val="302035571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3330" name="Picture 2" descr="pacc_logo_b"/>
          <p:cNvPicPr>
            <a:picLocks noChangeAspect="1" noChangeArrowheads="1"/>
          </p:cNvPicPr>
          <p:nvPr/>
        </p:nvPicPr>
        <p:blipFill>
          <a:blip r:embed="rId2" cstate="print">
            <a:lum bright="30000" contrast="50000"/>
          </a:blip>
          <a:srcRect/>
          <a:stretch>
            <a:fillRect/>
          </a:stretch>
        </p:blipFill>
        <p:spPr bwMode="auto">
          <a:xfrm>
            <a:off x="395288" y="115888"/>
            <a:ext cx="858837" cy="811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3331" name="Text Box 3"/>
          <p:cNvSpPr txBox="1">
            <a:spLocks noChangeArrowheads="1"/>
          </p:cNvSpPr>
          <p:nvPr/>
        </p:nvSpPr>
        <p:spPr bwMode="auto">
          <a:xfrm>
            <a:off x="323850" y="1125538"/>
            <a:ext cx="8640763" cy="5016758"/>
          </a:xfrm>
          <a:prstGeom prst="rect">
            <a:avLst/>
          </a:prstGeom>
          <a:solidFill>
            <a:srgbClr val="FF9900">
              <a:alpha val="80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eaLnBrk="1" hangingPunct="1"/>
            <a:r>
              <a:rPr lang="th-TH" sz="3200" dirty="0"/>
              <a:t>ระเบียบข้าราชการ</a:t>
            </a:r>
            <a:r>
              <a:rPr lang="th-TH" sz="3200" dirty="0" err="1"/>
              <a:t>พลเรือน</a:t>
            </a:r>
            <a:r>
              <a:rPr lang="th-TH" sz="3200" dirty="0"/>
              <a:t> หรือคณะกรรมการอื่นซึ่งมีหน้าที่ควบคุมดูแลการปฏิบัติตามกฎหมาย ระเบียบ หรือข้อบังคับว่าด้วยการ     </a:t>
            </a:r>
            <a:r>
              <a:rPr lang="th-TH" sz="3200" dirty="0" err="1"/>
              <a:t>บริ</a:t>
            </a:r>
            <a:r>
              <a:rPr lang="th-TH" sz="3200" dirty="0"/>
              <a:t>หางานบุคคลสำหรับเจ้าหน้าที่ของรัฐ หรือคณะกรรมการที่ทำหน้าที่บริหารรัฐวิสาหกิจ หรือผู้สั่งแต่งตั้งกรรมการ อนุกรรมการ ลูกจ้างของส่วนราชการ หน่วยงานของรัฐ หรือรัฐวิสาหกิจ แล้วแต่กรณี พิจารณาดำเนินการตามอำนาจหน้าที่เพื่อให้มีการดำเนินการ          ที่ถูกต้องเหมาะสมต่อไปก็ได้ </a:t>
            </a:r>
          </a:p>
        </p:txBody>
      </p:sp>
    </p:spTree>
    <p:extLst>
      <p:ext uri="{BB962C8B-B14F-4D97-AF65-F5344CB8AC3E}">
        <p14:creationId xmlns:p14="http://schemas.microsoft.com/office/powerpoint/2010/main" xmlns="" val="42132400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3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233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233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1233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3331" grpId="0" animBg="1"/>
    </p:bld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4354" name="Picture 2" descr="pacc_logo_b"/>
          <p:cNvPicPr>
            <a:picLocks noChangeAspect="1" noChangeArrowheads="1"/>
          </p:cNvPicPr>
          <p:nvPr/>
        </p:nvPicPr>
        <p:blipFill>
          <a:blip r:embed="rId2" cstate="print">
            <a:lum bright="30000" contrast="50000"/>
          </a:blip>
          <a:srcRect/>
          <a:stretch>
            <a:fillRect/>
          </a:stretch>
        </p:blipFill>
        <p:spPr bwMode="auto">
          <a:xfrm>
            <a:off x="395288" y="241300"/>
            <a:ext cx="858837" cy="811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4355" name="Text Box 3">
            <a:hlinkClick r:id="rId3" action="ppaction://hlinksldjump"/>
          </p:cNvPr>
          <p:cNvSpPr txBox="1">
            <a:spLocks noChangeArrowheads="1"/>
          </p:cNvSpPr>
          <p:nvPr/>
        </p:nvSpPr>
        <p:spPr bwMode="auto">
          <a:xfrm>
            <a:off x="251520" y="1268760"/>
            <a:ext cx="8640763" cy="3539430"/>
          </a:xfrm>
          <a:prstGeom prst="rect">
            <a:avLst/>
          </a:prstGeom>
          <a:solidFill>
            <a:srgbClr val="FF9900">
              <a:alpha val="80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eaLnBrk="1" hangingPunct="1"/>
            <a:r>
              <a:rPr lang="th-TH" sz="3200" dirty="0" smtClean="0"/>
              <a:t>      </a:t>
            </a:r>
            <a:r>
              <a:rPr lang="th-TH" sz="3200" dirty="0"/>
              <a:t>มาตรา </a:t>
            </a:r>
            <a:r>
              <a:rPr lang="th-TH" sz="3200" dirty="0" smtClean="0"/>
              <a:t>๔๔</a:t>
            </a:r>
            <a:r>
              <a:rPr lang="en-US" sz="3200" dirty="0" smtClean="0"/>
              <a:t> </a:t>
            </a:r>
            <a:r>
              <a:rPr lang="th-TH" sz="3200" dirty="0"/>
              <a:t>ผู้ถูกกล่าวหาที่ถูกลงโทษตามมาตรา </a:t>
            </a:r>
            <a:r>
              <a:rPr lang="th-TH" sz="3200" dirty="0" smtClean="0"/>
              <a:t>๔๑</a:t>
            </a:r>
            <a:r>
              <a:rPr lang="en-US" sz="3200" dirty="0" smtClean="0"/>
              <a:t> </a:t>
            </a:r>
            <a:r>
              <a:rPr lang="th-TH" sz="3200" dirty="0"/>
              <a:t>จะใช้สิทธิอุทธรณ์ดุลพินิจในการกำหนดโทษของผู้บังคับบัญชาตามกฎหมาย ระเบียบ หรือข้อบังคับว่าด้วยการบริหารงานบุคคลสำหรับผู้ถูกกล่าวหานั้นๆ ก็ได้  ทั้งนี้  </a:t>
            </a:r>
            <a:r>
              <a:rPr lang="th-TH" sz="3200" dirty="0" smtClean="0"/>
              <a:t>  ต้อง</a:t>
            </a:r>
            <a:r>
              <a:rPr lang="th-TH" sz="3200" dirty="0"/>
              <a:t>ใช้สิทธิดังกล่าวภายในสามสิบวันนับ</a:t>
            </a:r>
            <a:r>
              <a:rPr lang="th-TH" sz="3200" dirty="0" smtClean="0"/>
              <a:t>แต่  วันที่</a:t>
            </a:r>
            <a:r>
              <a:rPr lang="th-TH" sz="3200" dirty="0"/>
              <a:t>ได้รับทราบคำสั่งดังกล่าว</a:t>
            </a:r>
          </a:p>
        </p:txBody>
      </p:sp>
    </p:spTree>
    <p:extLst>
      <p:ext uri="{BB962C8B-B14F-4D97-AF65-F5344CB8AC3E}">
        <p14:creationId xmlns:p14="http://schemas.microsoft.com/office/powerpoint/2010/main" xmlns="" val="31779441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4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243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243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1243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4355" grpId="0" animBg="1"/>
    </p:bld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906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323528" y="1484784"/>
            <a:ext cx="8424936" cy="5256584"/>
          </a:xfrm>
          <a:solidFill>
            <a:srgbClr val="FFFFCC"/>
          </a:solidFill>
        </p:spPr>
        <p:txBody>
          <a:bodyPr/>
          <a:lstStyle/>
          <a:p>
            <a:pPr algn="thaiDist">
              <a:buNone/>
            </a:pPr>
            <a:r>
              <a:rPr lang="th-TH" sz="2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		</a:t>
            </a:r>
            <a:r>
              <a:rPr lang="th-TH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ศาลปกครองสูงสุดท่านได้วินิจฉัยวางหลักว่า... </a:t>
            </a:r>
            <a:r>
              <a:rPr lang="th-TH" sz="2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การลงโทษบุคคลไม่ว่าโทษนั้นจะเป็นโทษทางอาญา ทางปกครอง หรือ ทางวินัย ถือได้ว่า เป็นการจำกัดสิทธิหรือเสรีภาพในชีวิต ร่างกาย หรือทรัพย์สินของบุคคลผู้ถูกลงโทษ การลงโทษบุคคลมากกว่าหนึ่งครั้งสำหรับการกระทำความผิดที่บุคคลนั้นได้กระทำเพียงครั้งเดียว จึงเท่ากับเป็นการจำกัดสิทธิหรือเสรีภาพของบุคคลที่รัฐธรรมนูญรับรองไว้โดยชัดแจ้งหรือโดยปริยายเกินความจำเป็นแก่การรักษาไว้ซึ่งประโยชน์สาธารณะที่กฎหมายฉบับที่ให้อำนาจจำกัดสิทธิหรือเสรีภาพนั้นๆ มุ่งหมายจะให้ความคุ้มครอง อันเป็นการขัดกับหลักกฎหมายทั่วไป และต้องห้ามตามมาตรา 29 วรรคหนึ่ง ของรัฐธรรมนูญแห่งราชอาณาจักรไทย พุทธศักราช 2550 ด้วย</a:t>
            </a:r>
            <a:r>
              <a:rPr lang="th-TH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/>
            </a:r>
            <a:br>
              <a:rPr lang="th-TH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</a:br>
            <a:endParaRPr lang="th-TH" sz="2400" b="1" dirty="0" smtClean="0">
              <a:effectLst>
                <a:outerShdw blurRad="38100" dist="38100" dir="2700000" algn="tl">
                  <a:srgbClr val="FFFFFF"/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1507" name="Text Box 3"/>
          <p:cNvSpPr txBox="1">
            <a:spLocks noChangeArrowheads="1"/>
          </p:cNvSpPr>
          <p:nvPr/>
        </p:nvSpPr>
        <p:spPr bwMode="auto">
          <a:xfrm>
            <a:off x="1187450" y="260350"/>
            <a:ext cx="7488238" cy="830997"/>
          </a:xfrm>
          <a:prstGeom prst="rect">
            <a:avLst/>
          </a:prstGeom>
          <a:solidFill>
            <a:srgbClr val="0000FF"/>
          </a:solidFill>
          <a:ln w="9525" algn="ctr">
            <a:noFill/>
            <a:miter lim="800000"/>
            <a:headEnd/>
            <a:tailEnd/>
          </a:ln>
          <a:effectLst>
            <a:prstShdw prst="shdw17" dist="17961" dir="2700000">
              <a:schemeClr val="bg2">
                <a:alpha val="50000"/>
              </a:schemeClr>
            </a:prstShdw>
          </a:effectLst>
        </p:spPr>
        <p:txBody>
          <a:bodyPr>
            <a:spAutoFit/>
          </a:bodyPr>
          <a:lstStyle/>
          <a:p>
            <a:pPr algn="l"/>
            <a:r>
              <a:rPr lang="th-TH" sz="2400" dirty="0" smtClean="0">
                <a:solidFill>
                  <a:schemeClr val="bg1"/>
                </a:solidFill>
              </a:rPr>
              <a:t>การลงโทษบุคคล ต้องถูกต้องตามรัฐธรรมนูญแห่งราชอาณาจักรไทย พุทธศักราช ๒๕๕๐ มาตรา ๒๙</a:t>
            </a:r>
            <a:endParaRPr lang="th-TH" sz="2400" dirty="0">
              <a:solidFill>
                <a:schemeClr val="bg1"/>
              </a:solidFill>
            </a:endParaRPr>
          </a:p>
        </p:txBody>
      </p:sp>
      <p:pic>
        <p:nvPicPr>
          <p:cNvPr id="21508" name="Picture 15" descr="pacc_logo_b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388" y="260648"/>
            <a:ext cx="822325" cy="8344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906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250825" y="2132856"/>
            <a:ext cx="8425631" cy="3744416"/>
          </a:xfrm>
          <a:solidFill>
            <a:srgbClr val="FFFFCC"/>
          </a:solidFill>
        </p:spPr>
        <p:txBody>
          <a:bodyPr/>
          <a:lstStyle/>
          <a:p>
            <a:pPr algn="thaiDist">
              <a:buNone/>
            </a:pPr>
            <a:r>
              <a:rPr lang="th-TH" sz="2400" b="1" dirty="0" smtClean="0"/>
              <a:t>		</a:t>
            </a:r>
            <a:r>
              <a:rPr lang="th-TH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หลักกฎหมายทั่วไปที่ว่า... </a:t>
            </a:r>
            <a:r>
              <a:rPr lang="th-TH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“บุคคลไม่อาจถูกลงโทษหลายครั้งสำหรับการกระทำความผิดครั้งเดียวได้” </a:t>
            </a:r>
            <a:r>
              <a:rPr lang="th-TH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ไม่ว่าบุคคลนั้นจะได้กระทำความผิดในทางอาญา ทางปกครอง หรือทางวินัย ซึ่งหมายความว่า ไม่สามารถลงโทษประเภทเดียวกันซ้ำกันในความผิดเดียวกันได้นั่นเอง</a:t>
            </a:r>
            <a:endParaRPr lang="th-TH" b="1" dirty="0" smtClean="0">
              <a:effectLst>
                <a:outerShdw blurRad="38100" dist="38100" dir="2700000" algn="tl">
                  <a:srgbClr val="FFFFFF"/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1507" name="Text Box 3"/>
          <p:cNvSpPr txBox="1">
            <a:spLocks noChangeArrowheads="1"/>
          </p:cNvSpPr>
          <p:nvPr/>
        </p:nvSpPr>
        <p:spPr bwMode="auto">
          <a:xfrm>
            <a:off x="1187450" y="260350"/>
            <a:ext cx="7488238" cy="1384995"/>
          </a:xfrm>
          <a:prstGeom prst="rect">
            <a:avLst/>
          </a:prstGeom>
          <a:solidFill>
            <a:srgbClr val="0000FF"/>
          </a:solidFill>
          <a:ln w="9525" algn="ctr">
            <a:noFill/>
            <a:miter lim="800000"/>
            <a:headEnd/>
            <a:tailEnd/>
          </a:ln>
          <a:effectLst>
            <a:prstShdw prst="shdw17" dist="17961" dir="2700000">
              <a:schemeClr val="bg2">
                <a:alpha val="50000"/>
              </a:schemeClr>
            </a:prstShdw>
          </a:effectLst>
        </p:spPr>
        <p:txBody>
          <a:bodyPr>
            <a:spAutoFit/>
          </a:bodyPr>
          <a:lstStyle/>
          <a:p>
            <a:pPr algn="l"/>
            <a:r>
              <a:rPr lang="th-TH" sz="2800" dirty="0" smtClean="0">
                <a:solidFill>
                  <a:schemeClr val="bg1"/>
                </a:solidFill>
              </a:rPr>
              <a:t>การลงโทษบุคคล ต้องถูกต้องตามหลักกฎหมายทั่วไป ซึ่งห้ามลงโทษมากกว่าหนึ่งครั้ง...สำหรับความผิดที่ได้กระทำเพียงครั้งเดียว...</a:t>
            </a:r>
            <a:endParaRPr lang="th-TH" sz="2800" dirty="0">
              <a:solidFill>
                <a:schemeClr val="bg1"/>
              </a:solidFill>
            </a:endParaRPr>
          </a:p>
        </p:txBody>
      </p:sp>
      <p:pic>
        <p:nvPicPr>
          <p:cNvPr id="21508" name="Picture 15" descr="pacc_logo_b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388" y="260648"/>
            <a:ext cx="822325" cy="8344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906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395536" y="1628800"/>
            <a:ext cx="8424936" cy="5040560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pPr algn="ctr">
              <a:buNone/>
            </a:pPr>
            <a:r>
              <a:rPr lang="th-TH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	</a:t>
            </a:r>
            <a:r>
              <a:rPr lang="th-TH" sz="2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th-TH" sz="20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ส่วนที่ ๖</a:t>
            </a:r>
            <a:br>
              <a:rPr lang="th-TH" sz="20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th-TH" sz="20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การเพิกถอนคำสั่งทางปกครอง </a:t>
            </a:r>
          </a:p>
          <a:p>
            <a:pPr algn="thaiDist">
              <a:buNone/>
            </a:pPr>
            <a:r>
              <a:rPr lang="th-TH" sz="20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		มาตรา ๔๙ เจ้าหน้าที่หรือผู้บังคับบัญชาของเจ้าหน้าที่อาจเพิกถอนคำสั่งทางปกครองได้ตามหลักเกณฑ์ในมาตรา ๕๑ มาตรา ๕๒ และมาตรา ๕๓ ไม่ว่าจะพ้นขั้นตอนการกำหนดให้อุทธรณ์หรือให้โต้แย้งตามกฎหมายนี้หรือ กฎหมายอื่นมาแล้วหรือไม่</a:t>
            </a:r>
          </a:p>
          <a:p>
            <a:pPr algn="thaiDist">
              <a:buNone/>
            </a:pPr>
            <a:r>
              <a:rPr lang="th-TH" sz="20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		การเพิกถอนคำสั่งทางปกครองที่มีลักษณะเป็นการให้ประโยชน์ต้องกระทำภายในเก้าสิบวันนับแต่ได้รู้ ถึงเหตุที่จะให้เพิกถอนคำสั่งทางปกครองนั้น เว้นแต่คำสั่งทางปกครองจะได้ทำขึ้นเพราะการแสดงข้อความอันเป็นเท็จหรือปกปิดข้อความจริงซึ่งควรบอกให้แจ้งหรือการข่มขู่หรือการชักจูงใจโดยการให้ทรัพย์สินหรือประโยชน์อื่นใดที่มิชอบด้วยกฎหมาย</a:t>
            </a:r>
          </a:p>
          <a:p>
            <a:pPr algn="thaiDist">
              <a:buNone/>
            </a:pPr>
            <a:r>
              <a:rPr lang="th-TH" sz="2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/>
            </a:r>
            <a:br>
              <a:rPr lang="th-TH" sz="2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</a:br>
            <a:endParaRPr lang="th-TH" sz="24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235971" name="Text Box 3"/>
          <p:cNvSpPr txBox="1">
            <a:spLocks noChangeArrowheads="1"/>
          </p:cNvSpPr>
          <p:nvPr/>
        </p:nvSpPr>
        <p:spPr bwMode="auto">
          <a:xfrm>
            <a:off x="1187624" y="188640"/>
            <a:ext cx="7776864" cy="1200329"/>
          </a:xfrm>
          <a:prstGeom prst="rect">
            <a:avLst/>
          </a:prstGeom>
          <a:solidFill>
            <a:srgbClr val="0000FF"/>
          </a:solidFill>
          <a:ln w="9525" algn="ctr">
            <a:noFill/>
            <a:miter lim="800000"/>
            <a:headEnd/>
            <a:tailEnd/>
          </a:ln>
          <a:effectLst>
            <a:prstShdw prst="shdw17" dist="17961" dir="2700000">
              <a:schemeClr val="bg2">
                <a:alpha val="50000"/>
              </a:schemeClr>
            </a:prstShdw>
          </a:effectLst>
        </p:spPr>
        <p:txBody>
          <a:bodyPr wrap="square">
            <a:spAutoFit/>
          </a:bodyPr>
          <a:lstStyle/>
          <a:p>
            <a:pPr algn="thaiDist" eaLnBrk="1" hangingPunct="1">
              <a:spcBef>
                <a:spcPct val="50000"/>
              </a:spcBef>
            </a:pPr>
            <a:r>
              <a:rPr lang="th-TH" sz="2400" dirty="0" smtClean="0">
                <a:solidFill>
                  <a:schemeClr val="bg1"/>
                </a:solidFill>
              </a:rPr>
              <a:t>การลงโทษบุคคล ต้องถูกต้องตามวิธีปฏิบัติราชการทางปกครอง(พระราชบัญญัติวิธีปฏิบัติราชการทางปกครอง พ.ศ. ๒๕๓๙ และที่แก้ไขเพิ่มเติม)</a:t>
            </a:r>
            <a:endParaRPr lang="th-TH" sz="2400" dirty="0">
              <a:solidFill>
                <a:schemeClr val="bg1"/>
              </a:solidFill>
            </a:endParaRPr>
          </a:p>
        </p:txBody>
      </p:sp>
      <p:pic>
        <p:nvPicPr>
          <p:cNvPr id="1235972" name="Picture 15" descr="pacc_logo_b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218281"/>
            <a:ext cx="971600" cy="906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906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395536" y="1628800"/>
            <a:ext cx="8568952" cy="4824536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pPr algn="thaiDist">
              <a:buNone/>
            </a:pPr>
            <a:r>
              <a:rPr lang="th-TH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		</a:t>
            </a:r>
            <a:r>
              <a:rPr lang="th-TH" sz="2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หนังสือสำนักเลขาธิการคณะรัฐมนตรี ที่ </a:t>
            </a:r>
            <a:r>
              <a:rPr lang="th-TH" sz="2400" b="1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นร</a:t>
            </a:r>
            <a:r>
              <a:rPr lang="th-TH" sz="2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๐๒๐๕/ว ๒๓๔ ลงวันที่ ๒๔ ธันวาคม ๒๕๓๖ เรื่อง ขอปรับปรุงมติคณะรัฐมนตรีเกี่ยวกับการลงโทษข้าราชการผู้กระทำผิดวินัยอย่างร้ายแรงบางกรณี</a:t>
            </a:r>
          </a:p>
          <a:p>
            <a:pPr algn="thaiDist">
              <a:buNone/>
            </a:pPr>
            <a:r>
              <a:rPr lang="th-TH" sz="2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		คณะรัฐมนตรีได้ประชุมเมื่อวันที่ ๒๑ ธันวาคม ๒๕๓๖  อนุมัติตามที่สำนักงาน ก.พ. เสนอว่า การลงโทษผู้กระทำผิดวินัยฐานทุจริตต่อหน้าที่ราชการ หรือละทิ้งหน้าที่ราชการไปเลยเกินกว่า ๑๕ วัน เป็นความผิดวินัยอย่างร้ายแรง ซึ่งควรลงโทษเป็นไล่ออกจากราชการ การนำเงินที่ทุจริตไปแล้วมาคืนหรือมีเหตุอันควรปรานีอื่นใดไม่เป็นเหตุลดหย่อนโทษลงเป็นปลดออกจากราชการ</a:t>
            </a:r>
            <a:endParaRPr lang="th-TH" sz="24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235971" name="Text Box 3"/>
          <p:cNvSpPr txBox="1">
            <a:spLocks noChangeArrowheads="1"/>
          </p:cNvSpPr>
          <p:nvPr/>
        </p:nvSpPr>
        <p:spPr bwMode="auto">
          <a:xfrm>
            <a:off x="971600" y="188640"/>
            <a:ext cx="7992888" cy="1077218"/>
          </a:xfrm>
          <a:prstGeom prst="rect">
            <a:avLst/>
          </a:prstGeom>
          <a:solidFill>
            <a:srgbClr val="0000FF"/>
          </a:solidFill>
          <a:ln w="9525" algn="ctr">
            <a:noFill/>
            <a:miter lim="800000"/>
            <a:headEnd/>
            <a:tailEnd/>
          </a:ln>
          <a:effectLst>
            <a:prstShdw prst="shdw17" dist="17961" dir="2700000">
              <a:schemeClr val="bg2">
                <a:alpha val="50000"/>
              </a:schemeClr>
            </a:prstShdw>
          </a:effectLst>
        </p:spPr>
        <p:txBody>
          <a:bodyPr wrap="square">
            <a:spAutoFit/>
          </a:bodyPr>
          <a:lstStyle/>
          <a:p>
            <a:pPr algn="l" eaLnBrk="1" hangingPunct="1">
              <a:spcBef>
                <a:spcPct val="50000"/>
              </a:spcBef>
            </a:pPr>
            <a:r>
              <a:rPr lang="th-TH" sz="3200" dirty="0" smtClean="0">
                <a:solidFill>
                  <a:schemeClr val="bg1"/>
                </a:solidFill>
              </a:rPr>
              <a:t>การลงโทษบุคคล ต้องถูกต้องตามมติคณะรัฐมนตรีที่เกี่ยวข้อง</a:t>
            </a:r>
            <a:endParaRPr lang="th-TH" sz="3200" dirty="0">
              <a:solidFill>
                <a:schemeClr val="bg1"/>
              </a:solidFill>
            </a:endParaRPr>
          </a:p>
        </p:txBody>
      </p:sp>
      <p:pic>
        <p:nvPicPr>
          <p:cNvPr id="1235972" name="Picture 15" descr="pacc_logo_b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218281"/>
            <a:ext cx="822325" cy="7624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9234" name="Text Box 2"/>
          <p:cNvSpPr txBox="1">
            <a:spLocks noChangeArrowheads="1"/>
          </p:cNvSpPr>
          <p:nvPr/>
        </p:nvSpPr>
        <p:spPr bwMode="auto">
          <a:xfrm>
            <a:off x="251520" y="675853"/>
            <a:ext cx="8712968" cy="1815882"/>
          </a:xfrm>
          <a:prstGeom prst="rect">
            <a:avLst/>
          </a:prstGeom>
          <a:solidFill>
            <a:srgbClr val="0000FF"/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th-TH" sz="2800" b="1" dirty="0" smtClean="0">
                <a:solidFill>
                  <a:schemeClr val="bg1"/>
                </a:solidFill>
                <a:ea typeface="Tahoma" pitchFamily="34" charset="0"/>
              </a:rPr>
              <a:t>ประมวลกฎหมายอาญา </a:t>
            </a:r>
          </a:p>
          <a:p>
            <a:pPr>
              <a:spcBef>
                <a:spcPct val="50000"/>
              </a:spcBef>
            </a:pPr>
            <a:r>
              <a:rPr lang="th-TH" sz="2800" b="1" dirty="0" smtClean="0">
                <a:solidFill>
                  <a:schemeClr val="bg1"/>
                </a:solidFill>
                <a:ea typeface="Tahoma" pitchFamily="34" charset="0"/>
              </a:rPr>
              <a:t>ลักษณะ </a:t>
            </a:r>
            <a:r>
              <a:rPr lang="en-US" sz="2800" b="1" dirty="0" smtClean="0">
                <a:solidFill>
                  <a:schemeClr val="bg1"/>
                </a:solidFill>
                <a:ea typeface="Tahoma" pitchFamily="34" charset="0"/>
              </a:rPr>
              <a:t>3</a:t>
            </a:r>
            <a:r>
              <a:rPr lang="en-US" sz="2800" dirty="0" smtClean="0">
                <a:solidFill>
                  <a:schemeClr val="bg1"/>
                </a:solidFill>
                <a:ea typeface="Tahoma" pitchFamily="34" charset="0"/>
              </a:rPr>
              <a:t> </a:t>
            </a:r>
            <a:r>
              <a:rPr lang="th-TH" sz="2800" dirty="0" smtClean="0">
                <a:solidFill>
                  <a:schemeClr val="bg1"/>
                </a:solidFill>
                <a:ea typeface="Tahoma" pitchFamily="34" charset="0"/>
              </a:rPr>
              <a:t>ความผิดเกี่ยวกับการยุติธรรม</a:t>
            </a:r>
          </a:p>
          <a:p>
            <a:pPr>
              <a:spcBef>
                <a:spcPct val="50000"/>
              </a:spcBef>
            </a:pPr>
            <a:r>
              <a:rPr lang="th-TH" sz="2800" b="1" dirty="0" smtClean="0">
                <a:solidFill>
                  <a:schemeClr val="bg1"/>
                </a:solidFill>
                <a:ea typeface="Tahoma" pitchFamily="34" charset="0"/>
              </a:rPr>
              <a:t>หมวด </a:t>
            </a:r>
            <a:r>
              <a:rPr lang="en-US" sz="2800" b="1" dirty="0" smtClean="0">
                <a:solidFill>
                  <a:schemeClr val="bg1"/>
                </a:solidFill>
                <a:ea typeface="Tahoma" pitchFamily="34" charset="0"/>
              </a:rPr>
              <a:t>2 </a:t>
            </a:r>
            <a:r>
              <a:rPr lang="th-TH" sz="2800" b="1" dirty="0" smtClean="0">
                <a:solidFill>
                  <a:schemeClr val="bg1"/>
                </a:solidFill>
                <a:ea typeface="Tahoma" pitchFamily="34" charset="0"/>
              </a:rPr>
              <a:t>ความผิดต่อตำแหน่งหน้าที่ในการยุติธรรม</a:t>
            </a:r>
            <a:endParaRPr lang="th-TH" sz="2800" b="1" dirty="0">
              <a:solidFill>
                <a:schemeClr val="bg1"/>
              </a:solidFill>
              <a:ea typeface="Tahoma" pitchFamily="34" charset="0"/>
            </a:endParaRPr>
          </a:p>
        </p:txBody>
      </p:sp>
      <p:sp>
        <p:nvSpPr>
          <p:cNvPr id="479235" name="Text Box 3"/>
          <p:cNvSpPr txBox="1">
            <a:spLocks noChangeArrowheads="1"/>
          </p:cNvSpPr>
          <p:nvPr/>
        </p:nvSpPr>
        <p:spPr bwMode="auto">
          <a:xfrm>
            <a:off x="179512" y="2870934"/>
            <a:ext cx="8640960" cy="21236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266700" indent="-177800" algn="l">
              <a:spcBef>
                <a:spcPct val="50000"/>
              </a:spcBef>
            </a:pPr>
            <a:r>
              <a:rPr lang="th-TH" sz="2400" dirty="0" smtClean="0">
                <a:ea typeface="Tahoma" pitchFamily="34" charset="0"/>
                <a:sym typeface="Wingdings" pitchFamily="2" charset="2"/>
              </a:rPr>
              <a:t>       มาตรา </a:t>
            </a:r>
            <a:r>
              <a:rPr lang="en-US" sz="2400" dirty="0" smtClean="0">
                <a:ea typeface="Tahoma" pitchFamily="34" charset="0"/>
                <a:sym typeface="Wingdings" pitchFamily="2" charset="2"/>
              </a:rPr>
              <a:t>152 </a:t>
            </a:r>
            <a:r>
              <a:rPr lang="th-TH" sz="2400" dirty="0" smtClean="0">
                <a:ea typeface="Tahoma" pitchFamily="34" charset="0"/>
                <a:sym typeface="Wingdings" pitchFamily="2" charset="2"/>
              </a:rPr>
              <a:t> ผู้ใดเป็นเจ้าพนักงาน มีหน้าที่จัดการหรือดูแลกิจการใด เข้ามีส่วนได้เสียเพื่อประโยชน์สำหรับตนเองหรือผู้อื่นอันเนื่องด้วยกิจการนั้น ต้องระวางโทษจำคุกตั้งแต่หนึ่งปีถึงสิบปี และปรับตั้งแต่สองพันบาทถึงสองหมื่นบาท</a:t>
            </a:r>
          </a:p>
          <a:p>
            <a:pPr marL="266700" indent="-177800" algn="l">
              <a:spcBef>
                <a:spcPct val="50000"/>
              </a:spcBef>
              <a:tabLst>
                <a:tab pos="723900" algn="l"/>
              </a:tabLst>
            </a:pPr>
            <a:r>
              <a:rPr lang="th-TH" sz="2400" b="1" dirty="0" smtClean="0">
                <a:ea typeface="Tahoma" pitchFamily="34" charset="0"/>
                <a:sym typeface="Wingdings" pitchFamily="2" charset="2"/>
              </a:rPr>
              <a:t>       </a:t>
            </a:r>
          </a:p>
        </p:txBody>
      </p:sp>
    </p:spTree>
    <p:extLst>
      <p:ext uri="{BB962C8B-B14F-4D97-AF65-F5344CB8AC3E}">
        <p14:creationId xmlns:p14="http://schemas.microsoft.com/office/powerpoint/2010/main" xmlns="" val="101460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906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179512" y="1124744"/>
            <a:ext cx="8784976" cy="5544616"/>
          </a:xfrm>
          <a:solidFill>
            <a:schemeClr val="accent3">
              <a:lumMod val="95000"/>
            </a:schemeClr>
          </a:solidFill>
        </p:spPr>
        <p:txBody>
          <a:bodyPr/>
          <a:lstStyle/>
          <a:p>
            <a:pPr marL="88900" indent="-88900">
              <a:buFontTx/>
              <a:buNone/>
            </a:pPr>
            <a:r>
              <a:rPr lang="en-US" sz="2400" b="1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Tahoma" pitchFamily="34" charset="0"/>
                <a:cs typeface="Tahoma" pitchFamily="34" charset="0"/>
              </a:rPr>
              <a:t> </a:t>
            </a:r>
            <a:r>
              <a:rPr lang="th-TH" sz="2400" b="1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Tahoma" pitchFamily="34" charset="0"/>
                <a:cs typeface="Tahoma" pitchFamily="34" charset="0"/>
              </a:rPr>
              <a:t>  </a:t>
            </a:r>
            <a:r>
              <a:rPr lang="th-TH" sz="2000" b="1" dirty="0" smtClean="0">
                <a:latin typeface="Tahoma" pitchFamily="34" charset="0"/>
                <a:cs typeface="Tahoma" pitchFamily="34" charset="0"/>
              </a:rPr>
              <a:t>        บันทึกสำนักงานคณะกรรมการกฤษฎีกา  เรื่องเสร็จที่ </a:t>
            </a:r>
            <a:r>
              <a:rPr lang="en-US" sz="2000" b="1" dirty="0" smtClean="0">
                <a:latin typeface="Tahoma" pitchFamily="34" charset="0"/>
                <a:cs typeface="Tahoma" pitchFamily="34" charset="0"/>
              </a:rPr>
              <a:t>605</a:t>
            </a:r>
            <a:r>
              <a:rPr lang="th-TH" sz="2000" b="1" dirty="0" smtClean="0">
                <a:latin typeface="Tahoma" pitchFamily="34" charset="0"/>
                <a:cs typeface="Tahoma" pitchFamily="34" charset="0"/>
              </a:rPr>
              <a:t>/</a:t>
            </a:r>
            <a:r>
              <a:rPr lang="en-US" sz="2000" b="1" dirty="0" smtClean="0">
                <a:latin typeface="Tahoma" pitchFamily="34" charset="0"/>
                <a:cs typeface="Tahoma" pitchFamily="34" charset="0"/>
              </a:rPr>
              <a:t>2545  </a:t>
            </a:r>
            <a:r>
              <a:rPr lang="th-TH" sz="2000" b="1" dirty="0" smtClean="0">
                <a:latin typeface="Tahoma" pitchFamily="34" charset="0"/>
                <a:cs typeface="Tahoma" pitchFamily="34" charset="0"/>
              </a:rPr>
              <a:t>เรื่องการเป็นผู้มีส่วนได้เสียของสมาชิกสภาเทศบาลในสัญญาที่เทศบาลเป็นคู่สัญญา (กรณีเทศบาลตำบลวังสะพุง) สรุปได้ว่า  การพิจารณาว่า สมาชิกผู้ใดมีส่วนได้เสียในสัญญาหรือไม่นั้น  นอกจากจะพิจารณาว่าในการปฏิบัติตามสัญญานั้น สมาชิกผู้นั้นได้ประโยชน์โดยตรงหรือไม่แล้ว ยังต้องพิจารณาว่าสมาชิกผู้นั้นมีความสัมพันธ์กับคู่สัญญา ในลักษณะที่จะส่งผลดีหรือผลเสียต่อตนเองในทางอ้อม อันจะได้ชื่อว่ามีส่วนได้เสียในทางอ้อมหรือไม่               ซึ่งความสัมพันธ์ที่มีอยู่นั้น อาจจะเป็น</a:t>
            </a:r>
          </a:p>
          <a:p>
            <a:pPr marL="88900" indent="-88900">
              <a:buFontTx/>
              <a:buNone/>
            </a:pPr>
            <a:r>
              <a:rPr lang="th-TH" sz="2000" b="1" dirty="0" smtClean="0">
                <a:latin typeface="Tahoma" pitchFamily="34" charset="0"/>
                <a:cs typeface="Tahoma" pitchFamily="34" charset="0"/>
              </a:rPr>
              <a:t>       - ความสัมพันธ์ในเชิงบริหาร โดยเป็นผู้จัดการ กรรมการผู้จัดการ ตัวแทนผู้บริหารหรือผู้มีอำนาจในการดำเนินงานในกิจการของบุคคลธรรมดาหรือของนิติบุคคลที่มีการกระทำกับเทศบาล หรือ</a:t>
            </a:r>
          </a:p>
          <a:p>
            <a:pPr marL="88900" indent="-88900">
              <a:buFontTx/>
              <a:buNone/>
            </a:pPr>
            <a:r>
              <a:rPr lang="th-TH" sz="2000" b="1" dirty="0" smtClean="0">
                <a:latin typeface="Tahoma" pitchFamily="34" charset="0"/>
                <a:cs typeface="Tahoma" pitchFamily="34" charset="0"/>
              </a:rPr>
              <a:t>       - ความสัมพันธ์ในเชิงทุน  โดยเป็นหุ้นส่วนในห้างหุ้นส่วน ผู้เป็นหุ้นส่วนในห้างหุ้นส่วนจำกัด หรือผู้ถือหุ้นในบริษัทจำกัดซึ่งสามารถครอบงำการจัดการบริษัทได้  หรือ</a:t>
            </a:r>
          </a:p>
          <a:p>
            <a:pPr marL="88900" indent="-88900">
              <a:buFontTx/>
              <a:buNone/>
            </a:pPr>
            <a:r>
              <a:rPr lang="th-TH" sz="2000" b="1" dirty="0" smtClean="0">
                <a:latin typeface="Tahoma" pitchFamily="34" charset="0"/>
                <a:cs typeface="Tahoma" pitchFamily="34" charset="0"/>
              </a:rPr>
              <a:t>      - ความสัมพันธ์ในระหว่างบุคคล  ซึ่งกฎหมายบัญญัติให้มีหน้าที่อุปการะเลี้ยงดูต่อกัน เช่น ความสัมพันธ์ระหว่างสามีภรรยาหรือความสัมพันธ์ระหว่างบิดามารดากับบุตร ตามประมวลกฎหมายแพ่งและพาณิชย์</a:t>
            </a:r>
          </a:p>
          <a:p>
            <a:pPr marL="88900" indent="-88900">
              <a:buFontTx/>
              <a:buNone/>
            </a:pPr>
            <a:endParaRPr lang="th-TH" sz="2000" b="1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1235971" name="Text Box 3"/>
          <p:cNvSpPr txBox="1">
            <a:spLocks noChangeArrowheads="1"/>
          </p:cNvSpPr>
          <p:nvPr/>
        </p:nvSpPr>
        <p:spPr bwMode="auto">
          <a:xfrm>
            <a:off x="1259632" y="44624"/>
            <a:ext cx="6912768" cy="954107"/>
          </a:xfrm>
          <a:prstGeom prst="rect">
            <a:avLst/>
          </a:prstGeom>
          <a:solidFill>
            <a:srgbClr val="0000FF"/>
          </a:solidFill>
          <a:ln w="9525" algn="ctr">
            <a:noFill/>
            <a:miter lim="800000"/>
            <a:headEnd/>
            <a:tailEnd/>
          </a:ln>
          <a:effectLst>
            <a:prstShdw prst="shdw17" dist="17961" dir="2700000">
              <a:schemeClr val="bg2">
                <a:alpha val="50000"/>
              </a:schemeClr>
            </a:prstShdw>
          </a:effectLst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th-TH" sz="2800" dirty="0" smtClean="0">
                <a:solidFill>
                  <a:schemeClr val="bg1"/>
                </a:solidFill>
              </a:rPr>
              <a:t>หลักและแนวทางในการวินิจฉัยของคณะกรรมการกฤษฎีกา</a:t>
            </a:r>
            <a:endParaRPr lang="th-TH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7428259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906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179512" y="1124744"/>
            <a:ext cx="8784976" cy="5544616"/>
          </a:xfrm>
          <a:solidFill>
            <a:schemeClr val="accent3">
              <a:lumMod val="95000"/>
            </a:schemeClr>
          </a:solidFill>
        </p:spPr>
        <p:txBody>
          <a:bodyPr/>
          <a:lstStyle/>
          <a:p>
            <a:pPr marL="88900" indent="-88900">
              <a:buFontTx/>
              <a:buNone/>
            </a:pPr>
            <a:r>
              <a:rPr lang="en-US" sz="2400" b="1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Tahoma" pitchFamily="34" charset="0"/>
                <a:cs typeface="Tahoma" pitchFamily="34" charset="0"/>
              </a:rPr>
              <a:t> </a:t>
            </a:r>
            <a:r>
              <a:rPr lang="th-TH" sz="2400" b="1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Tahoma" pitchFamily="34" charset="0"/>
                <a:cs typeface="Tahoma" pitchFamily="34" charset="0"/>
              </a:rPr>
              <a:t>  </a:t>
            </a:r>
            <a:r>
              <a:rPr lang="th-TH" sz="2000" b="1" dirty="0" smtClean="0">
                <a:latin typeface="Tahoma" pitchFamily="34" charset="0"/>
                <a:cs typeface="Tahoma" pitchFamily="34" charset="0"/>
              </a:rPr>
              <a:t>        บันทึกสำนักงานคณะกรรมการกฤษฎีกา  เรื่องเสร็จที่ </a:t>
            </a:r>
            <a:r>
              <a:rPr lang="en-US" sz="2000" b="1" dirty="0" smtClean="0">
                <a:latin typeface="Tahoma" pitchFamily="34" charset="0"/>
                <a:cs typeface="Tahoma" pitchFamily="34" charset="0"/>
              </a:rPr>
              <a:t>291</a:t>
            </a:r>
            <a:r>
              <a:rPr lang="th-TH" sz="2000" b="1" dirty="0" smtClean="0">
                <a:latin typeface="Tahoma" pitchFamily="34" charset="0"/>
                <a:cs typeface="Tahoma" pitchFamily="34" charset="0"/>
              </a:rPr>
              <a:t>/</a:t>
            </a:r>
            <a:r>
              <a:rPr lang="en-US" sz="2000" b="1" dirty="0" smtClean="0">
                <a:latin typeface="Tahoma" pitchFamily="34" charset="0"/>
                <a:cs typeface="Tahoma" pitchFamily="34" charset="0"/>
              </a:rPr>
              <a:t>2551 </a:t>
            </a:r>
            <a:r>
              <a:rPr lang="th-TH" sz="2000" b="1" dirty="0" smtClean="0">
                <a:latin typeface="Tahoma" pitchFamily="34" charset="0"/>
                <a:cs typeface="Tahoma" pitchFamily="34" charset="0"/>
              </a:rPr>
              <a:t>เรื่อง การมีส่วนได้เสียของนายกองค์การบริหารส่วนจังหวัดในสัญญาที่องค์การบริหารส่วนจังหวัดเป็นคู่สัญญา คณะกรรมการกฤษฎีกา (ที่ประชุมร่วมกรรมการกฤษฎีกา คณะที่ </a:t>
            </a:r>
            <a:r>
              <a:rPr lang="en-US" sz="2000" b="1" dirty="0" smtClean="0">
                <a:latin typeface="Tahoma" pitchFamily="34" charset="0"/>
                <a:cs typeface="Tahoma" pitchFamily="34" charset="0"/>
              </a:rPr>
              <a:t>1 </a:t>
            </a:r>
            <a:r>
              <a:rPr lang="th-TH" sz="2000" b="1" dirty="0" smtClean="0">
                <a:latin typeface="Tahoma" pitchFamily="34" charset="0"/>
                <a:cs typeface="Tahoma" pitchFamily="34" charset="0"/>
              </a:rPr>
              <a:t>และคณะที่ </a:t>
            </a:r>
            <a:r>
              <a:rPr lang="en-US" sz="2000" b="1" dirty="0" smtClean="0">
                <a:latin typeface="Tahoma" pitchFamily="34" charset="0"/>
                <a:cs typeface="Tahoma" pitchFamily="34" charset="0"/>
              </a:rPr>
              <a:t>2 </a:t>
            </a:r>
            <a:r>
              <a:rPr lang="th-TH" sz="2000" b="1" dirty="0" smtClean="0">
                <a:latin typeface="Tahoma" pitchFamily="34" charset="0"/>
                <a:cs typeface="Tahoma" pitchFamily="34" charset="0"/>
              </a:rPr>
              <a:t>) มีความเห็นสรุปได้ว่า        การที่มาตรา </a:t>
            </a:r>
            <a:r>
              <a:rPr lang="en-US" sz="2000" b="1" dirty="0" smtClean="0">
                <a:latin typeface="Tahoma" pitchFamily="34" charset="0"/>
                <a:cs typeface="Tahoma" pitchFamily="34" charset="0"/>
              </a:rPr>
              <a:t>44</a:t>
            </a:r>
            <a:r>
              <a:rPr lang="th-TH" sz="2000" b="1" dirty="0" smtClean="0">
                <a:latin typeface="Tahoma" pitchFamily="34" charset="0"/>
                <a:cs typeface="Tahoma" pitchFamily="34" charset="0"/>
              </a:rPr>
              <a:t>/</a:t>
            </a:r>
            <a:r>
              <a:rPr lang="en-US" sz="2000" b="1" dirty="0" smtClean="0">
                <a:latin typeface="Tahoma" pitchFamily="34" charset="0"/>
                <a:cs typeface="Tahoma" pitchFamily="34" charset="0"/>
              </a:rPr>
              <a:t>3 </a:t>
            </a:r>
            <a:r>
              <a:rPr lang="th-TH" sz="2000" b="1" dirty="0" smtClean="0">
                <a:latin typeface="Tahoma" pitchFamily="34" charset="0"/>
                <a:cs typeface="Tahoma" pitchFamily="34" charset="0"/>
              </a:rPr>
              <a:t>(</a:t>
            </a:r>
            <a:r>
              <a:rPr lang="en-US" sz="2000" b="1" dirty="0" smtClean="0">
                <a:latin typeface="Tahoma" pitchFamily="34" charset="0"/>
                <a:cs typeface="Tahoma" pitchFamily="34" charset="0"/>
              </a:rPr>
              <a:t>3</a:t>
            </a:r>
            <a:r>
              <a:rPr lang="th-TH" sz="2000" b="1" dirty="0" smtClean="0">
                <a:latin typeface="Tahoma" pitchFamily="34" charset="0"/>
                <a:cs typeface="Tahoma" pitchFamily="34" charset="0"/>
              </a:rPr>
              <a:t>) แห่ง พ.ร.บ.องค์การบริหารส่วนจังหวัด พ.ศ. </a:t>
            </a:r>
            <a:r>
              <a:rPr lang="en-US" sz="2000" b="1" dirty="0" smtClean="0">
                <a:latin typeface="Tahoma" pitchFamily="34" charset="0"/>
                <a:cs typeface="Tahoma" pitchFamily="34" charset="0"/>
              </a:rPr>
              <a:t>2540 </a:t>
            </a:r>
            <a:r>
              <a:rPr lang="th-TH" sz="2000" b="1" dirty="0" smtClean="0">
                <a:latin typeface="Tahoma" pitchFamily="34" charset="0"/>
                <a:cs typeface="Tahoma" pitchFamily="34" charset="0"/>
              </a:rPr>
              <a:t>และที่แก้ไขเพิ่มเติม  ได้กำหนดห้ามมิให้นายกองค์การบริหารส่วนจังหวัดกระทำการเป็นผู้มีส่วนได้เสียไม่ว่าทางตรงหรือทางอ้อมในสัญญาที่องค์การบริหารส่วนจังหวัดนั้นเป็นคู่สัญญา หรือในกิจการที่กระทำให้แก่องค์การบริหารส่วนจังหวัดนั้น  หรือที่องค์การบริหารส่วนจังหวัดจะกระทำ  ก็โดยมีวัตถุประสงค์ที่จะให้นายก </a:t>
            </a:r>
            <a:r>
              <a:rPr lang="th-TH" sz="2000" b="1" dirty="0" err="1" smtClean="0">
                <a:latin typeface="Tahoma" pitchFamily="34" charset="0"/>
                <a:cs typeface="Tahoma" pitchFamily="34" charset="0"/>
              </a:rPr>
              <a:t>อบจ.</a:t>
            </a:r>
            <a:r>
              <a:rPr lang="th-TH" sz="2000" b="1" dirty="0" smtClean="0">
                <a:latin typeface="Tahoma" pitchFamily="34" charset="0"/>
                <a:cs typeface="Tahoma" pitchFamily="34" charset="0"/>
              </a:rPr>
              <a:t> ปฏิบัติหน้าที่ในขณะดำรงตำแหน่งด้วยความซื่อสัตย์สุจริตและรักษาผลประโยชน์ของ </a:t>
            </a:r>
            <a:r>
              <a:rPr lang="th-TH" sz="2000" b="1" dirty="0" err="1" smtClean="0">
                <a:latin typeface="Tahoma" pitchFamily="34" charset="0"/>
                <a:cs typeface="Tahoma" pitchFamily="34" charset="0"/>
              </a:rPr>
              <a:t>อบจ.</a:t>
            </a:r>
            <a:r>
              <a:rPr lang="th-TH" sz="2000" b="1" dirty="0" smtClean="0">
                <a:latin typeface="Tahoma" pitchFamily="34" charset="0"/>
                <a:cs typeface="Tahoma" pitchFamily="34" charset="0"/>
              </a:rPr>
              <a:t> เป็นสำคัญ โดยนายก </a:t>
            </a:r>
            <a:r>
              <a:rPr lang="th-TH" sz="2000" b="1" dirty="0" err="1" smtClean="0">
                <a:latin typeface="Tahoma" pitchFamily="34" charset="0"/>
                <a:cs typeface="Tahoma" pitchFamily="34" charset="0"/>
              </a:rPr>
              <a:t>อบจ.</a:t>
            </a:r>
            <a:r>
              <a:rPr lang="th-TH" sz="2000" b="1" dirty="0" smtClean="0">
                <a:latin typeface="Tahoma" pitchFamily="34" charset="0"/>
                <a:cs typeface="Tahoma" pitchFamily="34" charset="0"/>
              </a:rPr>
              <a:t>ต้องไม่มีส่วนได้เสียในสัญญาที่ทำกับ </a:t>
            </a:r>
            <a:r>
              <a:rPr lang="th-TH" sz="2000" b="1" dirty="0" err="1" smtClean="0">
                <a:latin typeface="Tahoma" pitchFamily="34" charset="0"/>
                <a:cs typeface="Tahoma" pitchFamily="34" charset="0"/>
              </a:rPr>
              <a:t>อบจ.</a:t>
            </a:r>
            <a:r>
              <a:rPr lang="th-TH" sz="2000" b="1" dirty="0" smtClean="0">
                <a:latin typeface="Tahoma" pitchFamily="34" charset="0"/>
                <a:cs typeface="Tahoma" pitchFamily="34" charset="0"/>
              </a:rPr>
              <a:t>ไม่ว่าโดยทางตรงหรือทางอ้อม  ฉะนั้น  หากมีข้อเท็จจริงหรือมีพฤติการณ์ใดๆก็ตามที่พิจารณาได้ว่านายก </a:t>
            </a:r>
            <a:r>
              <a:rPr lang="th-TH" sz="2000" b="1" dirty="0" err="1" smtClean="0">
                <a:latin typeface="Tahoma" pitchFamily="34" charset="0"/>
                <a:cs typeface="Tahoma" pitchFamily="34" charset="0"/>
              </a:rPr>
              <a:t>อบจ.</a:t>
            </a:r>
            <a:r>
              <a:rPr lang="th-TH" sz="2000" b="1" dirty="0" smtClean="0">
                <a:latin typeface="Tahoma" pitchFamily="34" charset="0"/>
                <a:cs typeface="Tahoma" pitchFamily="34" charset="0"/>
              </a:rPr>
              <a:t> มีความสัมพันธ์ในเชิงผลประโยชน์จากสัญญาของ </a:t>
            </a:r>
            <a:r>
              <a:rPr lang="th-TH" sz="2000" b="1" dirty="0" err="1" smtClean="0">
                <a:latin typeface="Tahoma" pitchFamily="34" charset="0"/>
                <a:cs typeface="Tahoma" pitchFamily="34" charset="0"/>
              </a:rPr>
              <a:t>อบจ.</a:t>
            </a:r>
            <a:r>
              <a:rPr lang="th-TH" sz="2000" b="1" dirty="0" smtClean="0">
                <a:latin typeface="Tahoma" pitchFamily="34" charset="0"/>
                <a:cs typeface="Tahoma" pitchFamily="34" charset="0"/>
              </a:rPr>
              <a:t> หรือกระทำกับ </a:t>
            </a:r>
            <a:r>
              <a:rPr lang="th-TH" sz="2000" b="1" dirty="0" err="1" smtClean="0">
                <a:latin typeface="Tahoma" pitchFamily="34" charset="0"/>
                <a:cs typeface="Tahoma" pitchFamily="34" charset="0"/>
              </a:rPr>
              <a:t>อบจ.</a:t>
            </a:r>
            <a:r>
              <a:rPr lang="th-TH" sz="2000" b="1" dirty="0" smtClean="0">
                <a:latin typeface="Tahoma" pitchFamily="34" charset="0"/>
                <a:cs typeface="Tahoma" pitchFamily="34" charset="0"/>
              </a:rPr>
              <a:t> ไม่ว่าจะโดยผลของการปฏิบัติตามสัญญานั้นหรือความสัมพันธ์กับคู่สัญญาในลักษณะที่จะส่งผลดีหรือผลเสียต่อตนในทางใดแล้ว  ก็ย่อมถือว่าเป็นการต้องห้ามตามบทบัญญัติดังกล่าว</a:t>
            </a:r>
          </a:p>
          <a:p>
            <a:pPr marL="88900" indent="-88900">
              <a:buFontTx/>
              <a:buNone/>
            </a:pPr>
            <a:endParaRPr lang="th-TH" sz="2000" b="1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1235971" name="Text Box 3"/>
          <p:cNvSpPr txBox="1">
            <a:spLocks noChangeArrowheads="1"/>
          </p:cNvSpPr>
          <p:nvPr/>
        </p:nvSpPr>
        <p:spPr bwMode="auto">
          <a:xfrm>
            <a:off x="1259632" y="98629"/>
            <a:ext cx="6912768" cy="954107"/>
          </a:xfrm>
          <a:prstGeom prst="rect">
            <a:avLst/>
          </a:prstGeom>
          <a:solidFill>
            <a:srgbClr val="0000FF"/>
          </a:solidFill>
          <a:ln w="9525" algn="ctr">
            <a:noFill/>
            <a:miter lim="800000"/>
            <a:headEnd/>
            <a:tailEnd/>
          </a:ln>
          <a:effectLst>
            <a:prstShdw prst="shdw17" dist="17961" dir="2700000">
              <a:schemeClr val="bg2">
                <a:alpha val="50000"/>
              </a:schemeClr>
            </a:prstShdw>
          </a:effectLst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th-TH" sz="2800" dirty="0" smtClean="0">
                <a:solidFill>
                  <a:schemeClr val="bg1"/>
                </a:solidFill>
              </a:rPr>
              <a:t>หลักและแนวทางในการวินิจฉัยของคณะกรรมการกฤษฎีกา</a:t>
            </a:r>
            <a:endParaRPr lang="th-TH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5711493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906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142844" y="1086167"/>
            <a:ext cx="8784976" cy="5616624"/>
          </a:xfrm>
          <a:solidFill>
            <a:srgbClr val="92D050"/>
          </a:solidFill>
        </p:spPr>
        <p:txBody>
          <a:bodyPr/>
          <a:lstStyle/>
          <a:p>
            <a:pPr marL="88900" indent="-88900">
              <a:buFontTx/>
              <a:buNone/>
            </a:pPr>
            <a:r>
              <a:rPr lang="en-US" sz="2400" b="1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Tahoma" pitchFamily="34" charset="0"/>
                <a:cs typeface="Tahoma" pitchFamily="34" charset="0"/>
              </a:rPr>
              <a:t> </a:t>
            </a:r>
            <a:r>
              <a:rPr lang="th-TH" sz="2400" b="1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Tahoma" pitchFamily="34" charset="0"/>
                <a:cs typeface="Tahoma" pitchFamily="34" charset="0"/>
              </a:rPr>
              <a:t>  </a:t>
            </a:r>
            <a:r>
              <a:rPr lang="th-TH" sz="2000" b="1" dirty="0" smtClean="0">
                <a:latin typeface="Tahoma" pitchFamily="34" charset="0"/>
                <a:cs typeface="Tahoma" pitchFamily="34" charset="0"/>
              </a:rPr>
              <a:t>        คำพิพากษาศาลปกครองสูงสุด คดีหมายเลขดำที่ อ.</a:t>
            </a:r>
            <a:r>
              <a:rPr lang="en-US" sz="2000" b="1" dirty="0" smtClean="0">
                <a:latin typeface="Tahoma" pitchFamily="34" charset="0"/>
                <a:cs typeface="Tahoma" pitchFamily="34" charset="0"/>
              </a:rPr>
              <a:t>527</a:t>
            </a:r>
            <a:r>
              <a:rPr lang="th-TH" sz="2000" b="1" dirty="0" smtClean="0">
                <a:latin typeface="Tahoma" pitchFamily="34" charset="0"/>
                <a:cs typeface="Tahoma" pitchFamily="34" charset="0"/>
              </a:rPr>
              <a:t>/</a:t>
            </a:r>
            <a:r>
              <a:rPr lang="en-US" sz="2000" b="1" dirty="0" smtClean="0">
                <a:latin typeface="Tahoma" pitchFamily="34" charset="0"/>
                <a:cs typeface="Tahoma" pitchFamily="34" charset="0"/>
              </a:rPr>
              <a:t>2547          </a:t>
            </a:r>
            <a:r>
              <a:rPr lang="th-TH" sz="2000" b="1" dirty="0" smtClean="0">
                <a:latin typeface="Tahoma" pitchFamily="34" charset="0"/>
                <a:cs typeface="Tahoma" pitchFamily="34" charset="0"/>
              </a:rPr>
              <a:t>คดีหมายเลขแดงที่ อ.</a:t>
            </a:r>
            <a:r>
              <a:rPr lang="en-US" sz="2000" b="1" dirty="0" smtClean="0">
                <a:latin typeface="Tahoma" pitchFamily="34" charset="0"/>
                <a:cs typeface="Tahoma" pitchFamily="34" charset="0"/>
              </a:rPr>
              <a:t>327</a:t>
            </a:r>
            <a:r>
              <a:rPr lang="th-TH" sz="2000" b="1" dirty="0" smtClean="0">
                <a:latin typeface="Tahoma" pitchFamily="34" charset="0"/>
                <a:cs typeface="Tahoma" pitchFamily="34" charset="0"/>
              </a:rPr>
              <a:t>/</a:t>
            </a:r>
            <a:r>
              <a:rPr lang="en-US" sz="2000" b="1" dirty="0" smtClean="0">
                <a:latin typeface="Tahoma" pitchFamily="34" charset="0"/>
                <a:cs typeface="Tahoma" pitchFamily="34" charset="0"/>
              </a:rPr>
              <a:t>2550  </a:t>
            </a:r>
            <a:r>
              <a:rPr lang="th-TH" sz="2000" b="1" dirty="0" smtClean="0">
                <a:latin typeface="Tahoma" pitchFamily="34" charset="0"/>
                <a:cs typeface="Tahoma" pitchFamily="34" charset="0"/>
              </a:rPr>
              <a:t>สรุปได้ว่า นางสุดใจ  เค้าโคน  เมื่อครั้งดำรงตำแหน่งนายกเทศมนตรีตำบลสูงเม่น ได้ทำสัญญาซื้อขายนมกับบริษัท ส.ซุปเปอร์มา</a:t>
            </a:r>
            <a:r>
              <a:rPr lang="th-TH" sz="2000" b="1" dirty="0" err="1" smtClean="0">
                <a:latin typeface="Tahoma" pitchFamily="34" charset="0"/>
                <a:cs typeface="Tahoma" pitchFamily="34" charset="0"/>
              </a:rPr>
              <a:t>เก็ต</a:t>
            </a:r>
            <a:r>
              <a:rPr lang="th-TH" sz="2000" b="1" dirty="0" smtClean="0">
                <a:latin typeface="Tahoma" pitchFamily="34" charset="0"/>
                <a:cs typeface="Tahoma" pitchFamily="34" charset="0"/>
              </a:rPr>
              <a:t> จำกัด โดยบริษัทดังกล่าวมีบุตรสาวของนายกเทศมนตรีตำบลสูงเม่น เป็นกรรมการผู้จัดการบริษัท ผวจ.แพร่ได้ดำเนินการสอบสวนและวินิจฉัยว่า นางสุดใจ  เค้าโคน เป็นผู้มีส่วนได้เสียในทางตรงหรือทางอ้อมในสัญญาที่เทศบาลตำบลสูงเม่นเป็นคู่สัญญากับบริษัท ส.ซุปเปอร์มา</a:t>
            </a:r>
            <a:r>
              <a:rPr lang="th-TH" sz="2000" b="1" dirty="0" err="1" smtClean="0">
                <a:latin typeface="Tahoma" pitchFamily="34" charset="0"/>
                <a:cs typeface="Tahoma" pitchFamily="34" charset="0"/>
              </a:rPr>
              <a:t>เก็ต</a:t>
            </a:r>
            <a:r>
              <a:rPr lang="th-TH" sz="2000" b="1" dirty="0" smtClean="0">
                <a:latin typeface="Tahoma" pitchFamily="34" charset="0"/>
                <a:cs typeface="Tahoma" pitchFamily="34" charset="0"/>
              </a:rPr>
              <a:t> จำกัด เป็นการกระทำต้องห้ามตามมาตรา </a:t>
            </a:r>
            <a:r>
              <a:rPr lang="en-US" sz="2000" b="1" dirty="0" smtClean="0">
                <a:latin typeface="Tahoma" pitchFamily="34" charset="0"/>
                <a:cs typeface="Tahoma" pitchFamily="34" charset="0"/>
              </a:rPr>
              <a:t>18 </a:t>
            </a:r>
            <a:r>
              <a:rPr lang="th-TH" sz="2000" b="1" dirty="0" smtClean="0">
                <a:latin typeface="Tahoma" pitchFamily="34" charset="0"/>
                <a:cs typeface="Tahoma" pitchFamily="34" charset="0"/>
              </a:rPr>
              <a:t>ทวิ แห่ง พ.ร.บ.เทศบาล พ.ศ.</a:t>
            </a:r>
            <a:r>
              <a:rPr lang="en-US" sz="2000" b="1" dirty="0" smtClean="0">
                <a:latin typeface="Tahoma" pitchFamily="34" charset="0"/>
                <a:cs typeface="Tahoma" pitchFamily="34" charset="0"/>
              </a:rPr>
              <a:t>2496 </a:t>
            </a:r>
            <a:r>
              <a:rPr lang="th-TH" sz="2000" b="1" dirty="0" smtClean="0">
                <a:latin typeface="Tahoma" pitchFamily="34" charset="0"/>
                <a:cs typeface="Tahoma" pitchFamily="34" charset="0"/>
              </a:rPr>
              <a:t>และที่แก้ไขเพิ่มเติม  ซึ่งศาลปกครองสูงสุดเห็นว่า การที่กฎหมายบัญญัติว่านายกเทศมนตรีต้องไม่เป็นผู้มีส่วนได้เสียไม่ว่าโดยทางตรงหรือทางอ้อมในสัญญาที่เทศบาลเป็นคู่สัญญา หรือในกิจการที่กระทำให้แก่เทศบาลหรือที่เทศบาลจะกระทำนั้น กฎหมายมีเจตนารมณ์เพื่อห้ามมิให้เจ้าหน้าที่ของรัฐใช้ฐานะที่ตนเป็นเจ้าหน้าที่ของรัฐสร้างประโยชน์โดยเบียดบังหรือคุกคามผลประโยชน์ของส่วนรวมหรือประโยชน์ของรัฐ การพิจารณาว่าเป็นผู้มีส่วนได้เสียหรือไม่จำเป็นต้องพิจารณาจากข้อเท็จจริงและพฤติการณ์เป็นกรณีๆไป</a:t>
            </a:r>
          </a:p>
          <a:p>
            <a:pPr marL="88900" indent="-88900">
              <a:buFontTx/>
              <a:buNone/>
            </a:pPr>
            <a:endParaRPr lang="th-TH" sz="2000" b="1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1235971" name="Text Box 3"/>
          <p:cNvSpPr txBox="1">
            <a:spLocks noChangeArrowheads="1"/>
          </p:cNvSpPr>
          <p:nvPr/>
        </p:nvSpPr>
        <p:spPr bwMode="auto">
          <a:xfrm>
            <a:off x="1259632" y="98629"/>
            <a:ext cx="6912768" cy="954107"/>
          </a:xfrm>
          <a:prstGeom prst="rect">
            <a:avLst/>
          </a:prstGeom>
          <a:solidFill>
            <a:srgbClr val="0000FF"/>
          </a:solidFill>
          <a:ln w="9525" algn="ctr">
            <a:noFill/>
            <a:miter lim="800000"/>
            <a:headEnd/>
            <a:tailEnd/>
          </a:ln>
          <a:effectLst>
            <a:prstShdw prst="shdw17" dist="17961" dir="2700000">
              <a:schemeClr val="bg2">
                <a:alpha val="50000"/>
              </a:schemeClr>
            </a:prstShdw>
          </a:effectLst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th-TH" sz="2800" dirty="0" smtClean="0">
                <a:solidFill>
                  <a:schemeClr val="bg1"/>
                </a:solidFill>
              </a:rPr>
              <a:t>หลักและแนวทางในการวินิจฉัยของ       ศาลปกครองสูงสุด</a:t>
            </a:r>
            <a:endParaRPr lang="th-TH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2960220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906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144016" y="516742"/>
            <a:ext cx="8964488" cy="6290458"/>
          </a:xfrm>
          <a:solidFill>
            <a:schemeClr val="accent3"/>
          </a:solidFill>
        </p:spPr>
        <p:txBody>
          <a:bodyPr/>
          <a:lstStyle/>
          <a:p>
            <a:pPr marL="263525" indent="-263525">
              <a:buNone/>
            </a:pPr>
            <a:r>
              <a:rPr lang="th-TH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		 </a:t>
            </a:r>
            <a:r>
              <a:rPr lang="th-TH" sz="1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ผลคะแน</a:t>
            </a:r>
            <a:r>
              <a:rPr lang="th-TH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นภาพลักษณ์</a:t>
            </a:r>
            <a:r>
              <a:rPr lang="th-TH" sz="1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คอร์รัป</a:t>
            </a:r>
            <a:r>
              <a:rPr lang="th-TH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ชันโลกประจำปี พ.ศ. </a:t>
            </a:r>
            <a:r>
              <a:rPr lang="en-GB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2557 </a:t>
            </a:r>
            <a:r>
              <a:rPr lang="th-TH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ประเทศ</a:t>
            </a:r>
            <a:r>
              <a:rPr lang="th-TH" sz="1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ไทยได้</a:t>
            </a:r>
            <a:r>
              <a:rPr lang="th-TH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คะแนน </a:t>
            </a:r>
            <a:r>
              <a:rPr lang="en-GB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38 </a:t>
            </a:r>
            <a:r>
              <a:rPr lang="th-TH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คะแนนจากคะแนนเต็ม </a:t>
            </a:r>
            <a:r>
              <a:rPr lang="en-GB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100 </a:t>
            </a:r>
            <a:r>
              <a:rPr lang="th-TH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คะแนน อยู่</a:t>
            </a:r>
            <a:r>
              <a:rPr lang="th-TH" sz="1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อันดับที่ </a:t>
            </a:r>
            <a:r>
              <a:rPr lang="en-GB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85 </a:t>
            </a:r>
            <a:r>
              <a:rPr lang="th-TH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จากการจัดอันดับทั้งหมด </a:t>
            </a:r>
            <a:r>
              <a:rPr lang="en-GB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175 </a:t>
            </a:r>
            <a:r>
              <a:rPr lang="th-TH" sz="1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ประเทศ  ทั่ว</a:t>
            </a:r>
            <a:r>
              <a:rPr lang="th-TH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โลก และเป็นอันดับที่ </a:t>
            </a:r>
            <a:r>
              <a:rPr lang="en-GB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12 </a:t>
            </a:r>
            <a:r>
              <a:rPr lang="th-TH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จาก </a:t>
            </a:r>
            <a:r>
              <a:rPr lang="en-GB" sz="1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28 </a:t>
            </a:r>
            <a:r>
              <a:rPr lang="th-TH" sz="1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ประเทศ</a:t>
            </a:r>
            <a:r>
              <a:rPr lang="th-TH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ในภูมิภาคเอเชีย</a:t>
            </a:r>
            <a:r>
              <a:rPr lang="th-TH" sz="1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แปซิฟิก </a:t>
            </a:r>
            <a:r>
              <a:rPr lang="th-TH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ผลการจัดอันดับปีนี้ ประเทศไทยมีผลคะแนนดีขึ้นบ้าง แต่ได้อันดับดีกว่าเดิม เมื่อเปรียบเทียบจากปีที่แล้วซึ่งได้อันดับที่ </a:t>
            </a:r>
            <a:r>
              <a:rPr lang="en-GB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102 </a:t>
            </a:r>
            <a:r>
              <a:rPr lang="th-TH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ในระดับโลก และอันดับที่ </a:t>
            </a:r>
            <a:r>
              <a:rPr lang="en-GB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16 </a:t>
            </a:r>
            <a:r>
              <a:rPr lang="th-TH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ในภูมิภาคเอเชียแปซิฟิก เมื่อพิจารณาเฉพาะกลุ่มประเทศอาเซียน มีเพียงประเทศสิงคโปร์และมาเลเซียเท่านั้นที่มีคะแนนเกิน </a:t>
            </a:r>
            <a:r>
              <a:rPr lang="en-GB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50 </a:t>
            </a:r>
            <a:r>
              <a:rPr lang="th-TH" sz="1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คะแนน      </a:t>
            </a:r>
            <a:r>
              <a:rPr lang="th-TH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โดยประเทศไทยอยู่ในอันดับที่ </a:t>
            </a:r>
            <a:r>
              <a:rPr lang="en-GB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 </a:t>
            </a:r>
            <a:r>
              <a:rPr lang="th-TH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จาก </a:t>
            </a:r>
            <a:r>
              <a:rPr lang="en-GB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9 </a:t>
            </a:r>
            <a:r>
              <a:rPr lang="th-TH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ประเทศ ใน</a:t>
            </a:r>
            <a:r>
              <a:rPr lang="th-TH" sz="1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กลุ่มอาเซียน </a:t>
            </a:r>
          </a:p>
          <a:p>
            <a:pPr marL="263525" indent="-263525">
              <a:buNone/>
            </a:pPr>
            <a:r>
              <a:rPr lang="th-TH" sz="1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      	 </a:t>
            </a:r>
            <a:r>
              <a:rPr lang="th-TH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ซึ่งผลคะแนนปีนี้ประเทศไทย เรามีคะแนนดีขึ้นเล็กน้อย จาก </a:t>
            </a:r>
            <a:r>
              <a:rPr lang="en-GB" sz="1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35</a:t>
            </a:r>
            <a:r>
              <a:rPr lang="th-TH" sz="1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คะแนน ใน</a:t>
            </a:r>
            <a:r>
              <a:rPr lang="th-TH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ปีที่</a:t>
            </a:r>
            <a:r>
              <a:rPr lang="th-TH" sz="1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แล้ว       มา</a:t>
            </a:r>
            <a:r>
              <a:rPr lang="th-TH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เป็น </a:t>
            </a:r>
            <a:r>
              <a:rPr lang="en-GB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38 </a:t>
            </a:r>
            <a:r>
              <a:rPr lang="th-TH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คะแนน และขยับอันดับขึ้นมาจากอันดับที่ </a:t>
            </a:r>
            <a:r>
              <a:rPr lang="en-GB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102 </a:t>
            </a:r>
            <a:r>
              <a:rPr lang="th-TH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เป็นอันดับที่ </a:t>
            </a:r>
            <a:r>
              <a:rPr lang="en-GB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85 </a:t>
            </a:r>
            <a:r>
              <a:rPr lang="th-TH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ซึ่งการที่อันดับของประเทศไทยเลื่อนขึ้นเป็นเพราะหลายประเทศที่เคยมีคะแนนเท่ากันหรือมากกว่าเราในปีที่แล้ว ได้คะแนนเท่าเดิมหรือบางประเทศกลับได้คะแนนลดลงหรือเพิ่มขึ้น แต่ยังน้อยกว่าเรา ซึ่งอาจหมายถึงในช่วงปีที่ผ่านมา </a:t>
            </a:r>
            <a:r>
              <a:rPr lang="th-TH" sz="1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หลายภาค</a:t>
            </a:r>
            <a:r>
              <a:rPr lang="th-TH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ส่วนได้พยายามมีส่วนร่วมในการแก้ไขปัญหาและเห็นผลของการแก้ปัญหาบางด้าน เช่น การปลูกฝังความดีให้เด็ก ๆ ในการเรียนการสอน</a:t>
            </a:r>
            <a:r>
              <a:rPr lang="th-TH" sz="1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หลักสูตร      </a:t>
            </a:r>
            <a:r>
              <a:rPr lang="en-GB" sz="1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“</a:t>
            </a:r>
            <a:r>
              <a:rPr lang="th-TH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โตไปไม่โกง</a:t>
            </a:r>
            <a:r>
              <a:rPr lang="en-GB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” </a:t>
            </a:r>
            <a:r>
              <a:rPr lang="th-TH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และการดำเนินโครงการ </a:t>
            </a:r>
            <a:r>
              <a:rPr lang="en-GB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“</a:t>
            </a:r>
            <a:r>
              <a:rPr lang="th-TH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โรงเรียนคุณธรรม</a:t>
            </a:r>
            <a:r>
              <a:rPr lang="en-GB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” </a:t>
            </a:r>
            <a:r>
              <a:rPr lang="th-TH" sz="1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รวมถึงการ</a:t>
            </a:r>
            <a:r>
              <a:rPr lang="th-TH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ตื่นตัวของภาค</a:t>
            </a:r>
            <a:r>
              <a:rPr lang="th-TH" sz="1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ธุรกิจ    ใน</a:t>
            </a:r>
            <a:r>
              <a:rPr lang="th-TH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การต่อต้านการทุจริต อีกทั้งคนไทยจำนวนมากได้แสดงความรู้สึกไม่พอใจต่อการ</a:t>
            </a:r>
            <a:r>
              <a:rPr lang="th-TH" sz="1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ทุจริต       </a:t>
            </a:r>
            <a:r>
              <a:rPr lang="th-TH" sz="18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คอร์</a:t>
            </a:r>
            <a:r>
              <a:rPr lang="th-TH" sz="1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รัป</a:t>
            </a:r>
            <a:r>
              <a:rPr lang="th-TH" sz="1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ชันและ</a:t>
            </a:r>
            <a:r>
              <a:rPr lang="th-TH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แสดงจุดยืนอย่างชัดเจนไม่ยอมรับการทุจริต</a:t>
            </a:r>
            <a:r>
              <a:rPr lang="th-TH" sz="1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คอร์รัป</a:t>
            </a:r>
            <a:r>
              <a:rPr lang="th-TH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ชัน การที่คนในสังคมตื่นตัวต่อปัญหาร่วมกันเช่นนี้เป็นสัญญาณที่ดี ว่าประเทศไทยได้นำพลังร่วมของคนในสังคมมาผลักดันการแก้ไขปัญหาทุจริต</a:t>
            </a:r>
            <a:r>
              <a:rPr lang="th-TH" sz="1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คอร์รัป</a:t>
            </a:r>
            <a:r>
              <a:rPr lang="th-TH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ชันให้เป็นวาระแห่งชาติที่แท้จริง ทั้งนี้ รวมถึง การไม่ยอมรับการโกงทุกรูปแบบและไม่ให้คนโกงมีที่ยืนในสังคม และมีการกลั่นกรองและตรวจสอบผู้บริหารประเทศให้ทำงานด้วยความรับผิดชอบและโปร่งใส นึกถึงผลประโยชน์ส่วนรวมมากกว่าผลประโยชน์ของ</a:t>
            </a:r>
            <a:r>
              <a:rPr lang="th-TH" sz="1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ตนเอง</a:t>
            </a:r>
            <a:endParaRPr lang="en-US" sz="1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buNone/>
            </a:pPr>
            <a:endParaRPr lang="th-TH" sz="18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235971" name="Text Box 3"/>
          <p:cNvSpPr txBox="1">
            <a:spLocks noChangeArrowheads="1"/>
          </p:cNvSpPr>
          <p:nvPr/>
        </p:nvSpPr>
        <p:spPr bwMode="auto">
          <a:xfrm>
            <a:off x="144017" y="116632"/>
            <a:ext cx="8964488" cy="400110"/>
          </a:xfrm>
          <a:prstGeom prst="rect">
            <a:avLst/>
          </a:prstGeom>
          <a:solidFill>
            <a:srgbClr val="0000FF"/>
          </a:solidFill>
          <a:ln w="9525" algn="ctr">
            <a:noFill/>
            <a:miter lim="800000"/>
            <a:headEnd/>
            <a:tailEnd/>
          </a:ln>
          <a:effectLst>
            <a:prstShdw prst="shdw17" dist="17961" dir="2700000">
              <a:schemeClr val="bg2">
                <a:alpha val="50000"/>
              </a:schemeClr>
            </a:prstShdw>
          </a:effectLst>
        </p:spPr>
        <p:txBody>
          <a:bodyPr wrap="square">
            <a:spAutoFit/>
          </a:bodyPr>
          <a:lstStyle/>
          <a:p>
            <a:r>
              <a:rPr lang="th-TH" sz="2000" dirty="0" smtClean="0">
                <a:solidFill>
                  <a:srgbClr val="FFFFFF"/>
                </a:solidFill>
              </a:rPr>
              <a:t>ผลการสำรวจ </a:t>
            </a:r>
            <a:r>
              <a:rPr lang="en-US" sz="2000" dirty="0" smtClean="0">
                <a:solidFill>
                  <a:srgbClr val="FFFFFF"/>
                </a:solidFill>
              </a:rPr>
              <a:t>CPI </a:t>
            </a:r>
            <a:r>
              <a:rPr lang="th-TH" sz="2000" dirty="0">
                <a:solidFill>
                  <a:schemeClr val="bg1"/>
                </a:solidFill>
              </a:rPr>
              <a:t>ประจำปี </a:t>
            </a:r>
            <a:r>
              <a:rPr lang="th-TH" sz="2000" dirty="0" err="1" smtClean="0">
                <a:solidFill>
                  <a:schemeClr val="bg1"/>
                </a:solidFill>
              </a:rPr>
              <a:t>คศ</a:t>
            </a:r>
            <a:r>
              <a:rPr lang="th-TH" sz="2000" dirty="0" smtClean="0">
                <a:solidFill>
                  <a:schemeClr val="bg1"/>
                </a:solidFill>
              </a:rPr>
              <a:t>. </a:t>
            </a:r>
            <a:r>
              <a:rPr lang="en-US" sz="2000" dirty="0" smtClean="0">
                <a:solidFill>
                  <a:schemeClr val="bg1"/>
                </a:solidFill>
              </a:rPr>
              <a:t>2014 </a:t>
            </a:r>
            <a:r>
              <a:rPr lang="th-TH" sz="2000" dirty="0">
                <a:solidFill>
                  <a:schemeClr val="bg1"/>
                </a:solidFill>
              </a:rPr>
              <a:t>(พ.ศ. ๒๕๕๗</a:t>
            </a:r>
            <a:r>
              <a:rPr lang="th-TH" sz="2000" dirty="0" smtClean="0">
                <a:solidFill>
                  <a:schemeClr val="bg1"/>
                </a:solidFill>
              </a:rPr>
              <a:t>)</a:t>
            </a:r>
            <a:r>
              <a:rPr lang="en-US" sz="2000" dirty="0" smtClean="0">
                <a:solidFill>
                  <a:schemeClr val="bg1"/>
                </a:solidFill>
              </a:rPr>
              <a:t> </a:t>
            </a:r>
            <a:r>
              <a:rPr lang="th-TH" sz="2000" dirty="0" smtClean="0">
                <a:solidFill>
                  <a:schemeClr val="bg1"/>
                </a:solidFill>
              </a:rPr>
              <a:t> </a:t>
            </a:r>
            <a:r>
              <a:rPr lang="th-TH" sz="2000" dirty="0" smtClean="0">
                <a:solidFill>
                  <a:srgbClr val="FFFFFF"/>
                </a:solidFill>
              </a:rPr>
              <a:t>ที่เกี่ยวข้องไทย</a:t>
            </a:r>
            <a:endParaRPr lang="th-TH" sz="20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0080179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906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150312" y="764704"/>
            <a:ext cx="8814176" cy="5573466"/>
          </a:xfrm>
          <a:solidFill>
            <a:srgbClr val="92D050"/>
          </a:solidFill>
        </p:spPr>
        <p:txBody>
          <a:bodyPr/>
          <a:lstStyle/>
          <a:p>
            <a:pPr marL="88900" indent="-88900">
              <a:buFontTx/>
              <a:buNone/>
            </a:pPr>
            <a:r>
              <a:rPr lang="en-US" sz="2000" b="1" dirty="0" smtClean="0">
                <a:latin typeface="Tahoma" pitchFamily="34" charset="0"/>
                <a:cs typeface="Tahoma" pitchFamily="34" charset="0"/>
              </a:rPr>
              <a:t>  </a:t>
            </a:r>
            <a:r>
              <a:rPr lang="th-TH" sz="2000" b="1" dirty="0" smtClean="0">
                <a:latin typeface="Tahoma" pitchFamily="34" charset="0"/>
                <a:cs typeface="Tahoma" pitchFamily="34" charset="0"/>
              </a:rPr>
              <a:t>ดังนั้น  การทำสัญญาของเทศบาลตำบลสูงเม่นกับบริษัท ส.ซุปเปอร์มา</a:t>
            </a:r>
            <a:r>
              <a:rPr lang="th-TH" sz="2000" b="1" dirty="0" err="1" smtClean="0">
                <a:latin typeface="Tahoma" pitchFamily="34" charset="0"/>
                <a:cs typeface="Tahoma" pitchFamily="34" charset="0"/>
              </a:rPr>
              <a:t>เก็ต</a:t>
            </a:r>
            <a:r>
              <a:rPr lang="th-TH" sz="2000" b="1" dirty="0" smtClean="0">
                <a:latin typeface="Tahoma" pitchFamily="34" charset="0"/>
                <a:cs typeface="Tahoma" pitchFamily="34" charset="0"/>
              </a:rPr>
              <a:t> จำกัด  ดังกล่าว  สืบเนื่องมาจากโครงการถ่ายโอนงบประมาณกิจกรรมจัดซื้อวัสดุการศึกษา อาหารกลางวัน และอาหารเสริม (นม) ปีงบประมาณ </a:t>
            </a:r>
            <a:r>
              <a:rPr lang="en-US" sz="2000" b="1" dirty="0" smtClean="0">
                <a:latin typeface="Tahoma" pitchFamily="34" charset="0"/>
                <a:cs typeface="Tahoma" pitchFamily="34" charset="0"/>
              </a:rPr>
              <a:t>2544 </a:t>
            </a:r>
            <a:r>
              <a:rPr lang="th-TH" sz="2000" b="1" dirty="0" smtClean="0">
                <a:latin typeface="Tahoma" pitchFamily="34" charset="0"/>
                <a:cs typeface="Tahoma" pitchFamily="34" charset="0"/>
              </a:rPr>
              <a:t>ที่ให้จัดซื้อนมพร้อมดื่มจากผู้ประกอบการแปรรูปนมที่มีสิทธิจำหน่ายนมพร้อมดื่มตามที่กรมปศุสัตว์กำหนดตามบัญชีรายชื่อผู้ประกอบการ รายละเอียดเงื่อนไขและราคากลางตามหนังสือกรมการปกครอง ลงวันที่ </a:t>
            </a:r>
            <a:r>
              <a:rPr lang="en-US" sz="2000" b="1" dirty="0" smtClean="0">
                <a:latin typeface="Tahoma" pitchFamily="34" charset="0"/>
                <a:cs typeface="Tahoma" pitchFamily="34" charset="0"/>
              </a:rPr>
              <a:t>10 </a:t>
            </a:r>
            <a:r>
              <a:rPr lang="th-TH" sz="2000" b="1" dirty="0" smtClean="0">
                <a:latin typeface="Tahoma" pitchFamily="34" charset="0"/>
                <a:cs typeface="Tahoma" pitchFamily="34" charset="0"/>
              </a:rPr>
              <a:t>เมษายน </a:t>
            </a:r>
            <a:r>
              <a:rPr lang="en-US" sz="2000" b="1" dirty="0" smtClean="0">
                <a:latin typeface="Tahoma" pitchFamily="34" charset="0"/>
                <a:cs typeface="Tahoma" pitchFamily="34" charset="0"/>
              </a:rPr>
              <a:t>2544  </a:t>
            </a:r>
            <a:r>
              <a:rPr lang="th-TH" sz="2000" b="1" dirty="0" smtClean="0">
                <a:latin typeface="Tahoma" pitchFamily="34" charset="0"/>
                <a:cs typeface="Tahoma" pitchFamily="34" charset="0"/>
              </a:rPr>
              <a:t> เมื่อไม่ปรากฏข้อเท็จจริงหรือพฤติการณ์ส่วนใดที่แสดงให้เห็นว่า</a:t>
            </a:r>
          </a:p>
          <a:p>
            <a:pPr marL="88900" indent="-88900">
              <a:buFontTx/>
              <a:buNone/>
            </a:pPr>
            <a:r>
              <a:rPr lang="th-TH" sz="2000" b="1" dirty="0" smtClean="0">
                <a:latin typeface="Tahoma" pitchFamily="34" charset="0"/>
                <a:cs typeface="Tahoma" pitchFamily="34" charset="0"/>
              </a:rPr>
              <a:t> นายกเทศมนตรีตำบลสูงเม่นใช้โอกาสในฐานะที่ตนเป็นผู้ดำรงตำแหน่งสร้างประโยชน์แก่ตน โดยเบียดบังหรือคุกคามประโยชน์ส่วนรวมหรือประโยชน์ของรัฐอันมีลักษณะเป็นผู้กระทำการอันเป็นผู้มีส่วนได้เสียตามนัยมาตรา </a:t>
            </a:r>
            <a:r>
              <a:rPr lang="en-US" sz="2000" b="1" dirty="0" smtClean="0">
                <a:latin typeface="Tahoma" pitchFamily="34" charset="0"/>
                <a:cs typeface="Tahoma" pitchFamily="34" charset="0"/>
              </a:rPr>
              <a:t>18 </a:t>
            </a:r>
            <a:r>
              <a:rPr lang="th-TH" sz="2000" b="1" dirty="0" smtClean="0">
                <a:latin typeface="Tahoma" pitchFamily="34" charset="0"/>
                <a:cs typeface="Tahoma" pitchFamily="34" charset="0"/>
              </a:rPr>
              <a:t>ทวิ แห่ง พ.ร.บ.เทศบาล พ.ศ.</a:t>
            </a:r>
            <a:r>
              <a:rPr lang="en-US" sz="2000" b="1" dirty="0" smtClean="0">
                <a:latin typeface="Tahoma" pitchFamily="34" charset="0"/>
                <a:cs typeface="Tahoma" pitchFamily="34" charset="0"/>
              </a:rPr>
              <a:t>2496 </a:t>
            </a:r>
            <a:r>
              <a:rPr lang="th-TH" sz="2000" b="1" dirty="0" smtClean="0">
                <a:latin typeface="Tahoma" pitchFamily="34" charset="0"/>
                <a:cs typeface="Tahoma" pitchFamily="34" charset="0"/>
              </a:rPr>
              <a:t>และที่แก้ไขเพิ่มเติม   จึงถือไม่ได้ว่า</a:t>
            </a:r>
          </a:p>
          <a:p>
            <a:pPr marL="88900" indent="-88900">
              <a:buFontTx/>
              <a:buNone/>
            </a:pPr>
            <a:r>
              <a:rPr lang="th-TH" sz="2000" b="1" dirty="0" smtClean="0">
                <a:latin typeface="Tahoma" pitchFamily="34" charset="0"/>
                <a:cs typeface="Tahoma" pitchFamily="34" charset="0"/>
              </a:rPr>
              <a:t> นางสุดใจ  เค้าโคน  กระทำตนเป็นผู้มีส่วนได้เสียไม่ว่าทางตรงหรือทางอ้อมในสัญญาที่เทศบาลตำบลสูงเม่นเป็นคู่สัญญาแต่อย่างใด</a:t>
            </a:r>
            <a:endParaRPr lang="th-TH" sz="2000" b="1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2" name="สามเหลี่ยมหน้าจั่ว 1">
            <a:hlinkClick r:id="rId3" action="ppaction://hlinksldjump"/>
          </p:cNvPr>
          <p:cNvSpPr/>
          <p:nvPr/>
        </p:nvSpPr>
        <p:spPr bwMode="auto">
          <a:xfrm>
            <a:off x="7740352" y="5805264"/>
            <a:ext cx="144016" cy="144016"/>
          </a:xfrm>
          <a:prstGeom prst="triangle">
            <a:avLst/>
          </a:prstGeom>
          <a:solidFill>
            <a:schemeClr val="accent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th-TH" sz="36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4774959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สี่เหลี่ยมผืนผ้า 3"/>
          <p:cNvSpPr/>
          <p:nvPr/>
        </p:nvSpPr>
        <p:spPr>
          <a:xfrm>
            <a:off x="142844" y="142852"/>
            <a:ext cx="8786874" cy="1200329"/>
          </a:xfrm>
          <a:prstGeom prst="rect">
            <a:avLst/>
          </a:prstGeom>
          <a:solidFill>
            <a:srgbClr val="0000FF"/>
          </a:solidFill>
        </p:spPr>
        <p:txBody>
          <a:bodyPr wrap="square">
            <a:spAutoFit/>
          </a:bodyPr>
          <a:lstStyle/>
          <a:p>
            <a:pPr marL="514350" indent="-514350" algn="ctr"/>
            <a:endParaRPr lang="th-TH" sz="1400" b="1" dirty="0" smtClean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  <a:latin typeface="TH SarabunPSK" pitchFamily="34" charset="-34"/>
              <a:cs typeface="TH SarabunPSK" pitchFamily="34" charset="-34"/>
            </a:endParaRPr>
          </a:p>
          <a:p>
            <a:pPr marL="514350" indent="-514350" algn="ctr"/>
            <a:r>
              <a:rPr lang="th-TH" sz="44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a typeface="Tahoma" pitchFamily="34" charset="0"/>
              </a:rPr>
              <a:t>แนวทางลดปัญหาการทุจริต</a:t>
            </a:r>
          </a:p>
          <a:p>
            <a:pPr marL="514350" indent="-514350" algn="ctr"/>
            <a:endParaRPr lang="th-TH" sz="1400" dirty="0" smtClean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  <a:latin typeface="Cordia New" pitchFamily="34" charset="-34"/>
              <a:cs typeface="Cordia New" pitchFamily="34" charset="-34"/>
            </a:endParaRPr>
          </a:p>
        </p:txBody>
      </p:sp>
      <p:sp>
        <p:nvSpPr>
          <p:cNvPr id="5" name="สี่เหลี่ยมผืนผ้า 4"/>
          <p:cNvSpPr/>
          <p:nvPr/>
        </p:nvSpPr>
        <p:spPr>
          <a:xfrm>
            <a:off x="142844" y="1214422"/>
            <a:ext cx="8786874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2400" b="1" dirty="0" smtClean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latin typeface="TH SarabunPSK" pitchFamily="34" charset="-34"/>
              <a:cs typeface="TH SarabunPSK" pitchFamily="34" charset="-34"/>
            </a:endParaRPr>
          </a:p>
          <a:p>
            <a:pPr algn="l"/>
            <a:r>
              <a:rPr lang="en-US" sz="3200" b="1" dirty="0" smtClean="0">
                <a:ln>
                  <a:solidFill>
                    <a:sysClr val="windowText" lastClr="000000"/>
                  </a:solidFill>
                </a:ln>
                <a:solidFill>
                  <a:srgbClr val="003300"/>
                </a:solidFill>
                <a:latin typeface="TH SarabunPSK" pitchFamily="34" charset="-34"/>
                <a:cs typeface="TH SarabunPSK" pitchFamily="34" charset="-34"/>
              </a:rPr>
              <a:t> </a:t>
            </a:r>
            <a:r>
              <a:rPr lang="en-US" b="1" dirty="0" smtClean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ea typeface="Tahoma" pitchFamily="34" charset="0"/>
              </a:rPr>
              <a:t>1</a:t>
            </a:r>
            <a:r>
              <a:rPr lang="en-US" b="1" dirty="0" smtClean="0">
                <a:ln>
                  <a:solidFill>
                    <a:srgbClr val="663300"/>
                  </a:solidFill>
                </a:ln>
                <a:solidFill>
                  <a:srgbClr val="663300"/>
                </a:solidFill>
                <a:ea typeface="Tahoma" pitchFamily="34" charset="0"/>
              </a:rPr>
              <a:t>. </a:t>
            </a:r>
            <a:r>
              <a:rPr lang="th-TH" b="1" dirty="0" smtClean="0">
                <a:ln>
                  <a:solidFill>
                    <a:srgbClr val="663300"/>
                  </a:solidFill>
                </a:ln>
                <a:solidFill>
                  <a:srgbClr val="FF0000"/>
                </a:solidFill>
                <a:ea typeface="Tahoma" pitchFamily="34" charset="0"/>
              </a:rPr>
              <a:t>ดำเนินการปราบปรามอย่างจริงจัง</a:t>
            </a:r>
            <a:endParaRPr lang="th-TH" dirty="0" smtClean="0">
              <a:ln>
                <a:solidFill>
                  <a:sysClr val="windowText" lastClr="000000"/>
                </a:solidFill>
              </a:ln>
              <a:solidFill>
                <a:srgbClr val="FF0000"/>
              </a:solidFill>
              <a:ea typeface="Tahoma" pitchFamily="34" charset="0"/>
            </a:endParaRPr>
          </a:p>
          <a:p>
            <a:pPr algn="l"/>
            <a:r>
              <a:rPr lang="en-US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a typeface="Tahoma" pitchFamily="34" charset="0"/>
              </a:rPr>
              <a:t> </a:t>
            </a:r>
            <a:r>
              <a:rPr lang="en-US" b="1" dirty="0" smtClean="0">
                <a:ln>
                  <a:solidFill>
                    <a:srgbClr val="003300"/>
                  </a:solidFill>
                </a:ln>
                <a:solidFill>
                  <a:srgbClr val="003300"/>
                </a:solidFill>
                <a:ea typeface="Tahoma" pitchFamily="34" charset="0"/>
              </a:rPr>
              <a:t>2.</a:t>
            </a:r>
            <a:r>
              <a:rPr lang="th-TH" b="1" dirty="0" smtClean="0">
                <a:ln>
                  <a:solidFill>
                    <a:srgbClr val="003300"/>
                  </a:solidFill>
                </a:ln>
                <a:solidFill>
                  <a:srgbClr val="003300"/>
                </a:solidFill>
                <a:ea typeface="Tahoma" pitchFamily="34" charset="0"/>
              </a:rPr>
              <a:t> เน้นการดำเนินงานป้องกันเชิงรุก </a:t>
            </a:r>
            <a:r>
              <a:rPr lang="en-US" b="1" dirty="0" smtClean="0">
                <a:ln>
                  <a:solidFill>
                    <a:srgbClr val="003300"/>
                  </a:solidFill>
                </a:ln>
                <a:solidFill>
                  <a:srgbClr val="003300"/>
                </a:solidFill>
                <a:ea typeface="Tahoma" pitchFamily="34" charset="0"/>
              </a:rPr>
              <a:t>: </a:t>
            </a:r>
            <a:r>
              <a:rPr lang="th-TH" b="1" dirty="0" smtClean="0">
                <a:ln>
                  <a:solidFill>
                    <a:srgbClr val="003300"/>
                  </a:solidFill>
                </a:ln>
                <a:solidFill>
                  <a:srgbClr val="003300"/>
                </a:solidFill>
                <a:ea typeface="Tahoma" pitchFamily="34" charset="0"/>
              </a:rPr>
              <a:t>เพื่อ</a:t>
            </a:r>
          </a:p>
          <a:p>
            <a:pPr algn="l"/>
            <a:r>
              <a:rPr lang="th-TH" dirty="0" smtClean="0">
                <a:ln>
                  <a:solidFill>
                    <a:srgbClr val="003300"/>
                  </a:solidFill>
                </a:ln>
                <a:solidFill>
                  <a:srgbClr val="003300"/>
                </a:solidFill>
                <a:ea typeface="Tahoma" pitchFamily="34" charset="0"/>
              </a:rPr>
              <a:t>     </a:t>
            </a:r>
            <a:r>
              <a:rPr lang="th-TH" b="1" dirty="0" smtClean="0">
                <a:ln>
                  <a:solidFill>
                    <a:srgbClr val="003300"/>
                  </a:solidFill>
                </a:ln>
                <a:solidFill>
                  <a:srgbClr val="003300"/>
                </a:solidFill>
                <a:ea typeface="Tahoma" pitchFamily="34" charset="0"/>
              </a:rPr>
              <a:t>ลดและควบคุมปัญหา</a:t>
            </a:r>
          </a:p>
          <a:p>
            <a:pPr algn="l"/>
            <a:r>
              <a:rPr lang="th-TH" b="1" dirty="0" smtClean="0">
                <a:ln>
                  <a:solidFill>
                    <a:srgbClr val="003300"/>
                  </a:solidFill>
                </a:ln>
                <a:solidFill>
                  <a:srgbClr val="003300"/>
                </a:solidFill>
                <a:ea typeface="Tahoma" pitchFamily="34" charset="0"/>
              </a:rPr>
              <a:t>    (1) </a:t>
            </a:r>
            <a:r>
              <a:rPr lang="th-TH" dirty="0" smtClean="0">
                <a:ln>
                  <a:solidFill>
                    <a:srgbClr val="003300"/>
                  </a:solidFill>
                </a:ln>
                <a:solidFill>
                  <a:srgbClr val="003300"/>
                </a:solidFill>
                <a:ea typeface="Tahoma" pitchFamily="34" charset="0"/>
              </a:rPr>
              <a:t>ยกระดับการบังคับใช้มาตรการทาง</a:t>
            </a:r>
          </a:p>
          <a:p>
            <a:pPr algn="l"/>
            <a:r>
              <a:rPr lang="th-TH" dirty="0" smtClean="0">
                <a:ln>
                  <a:solidFill>
                    <a:srgbClr val="003300"/>
                  </a:solidFill>
                </a:ln>
                <a:solidFill>
                  <a:srgbClr val="003300"/>
                </a:solidFill>
                <a:ea typeface="Tahoma" pitchFamily="34" charset="0"/>
              </a:rPr>
              <a:t>     ปกครอง/วินัย</a:t>
            </a:r>
          </a:p>
          <a:p>
            <a:pPr marL="514350" indent="-514350" algn="l"/>
            <a:r>
              <a:rPr lang="th-TH" dirty="0" smtClean="0">
                <a:ln>
                  <a:solidFill>
                    <a:srgbClr val="003300"/>
                  </a:solidFill>
                </a:ln>
                <a:solidFill>
                  <a:srgbClr val="003300"/>
                </a:solidFill>
                <a:ea typeface="Tahoma" pitchFamily="34" charset="0"/>
              </a:rPr>
              <a:t>    </a:t>
            </a:r>
            <a:r>
              <a:rPr lang="th-TH" b="1" dirty="0" smtClean="0">
                <a:ln>
                  <a:solidFill>
                    <a:srgbClr val="003300"/>
                  </a:solidFill>
                </a:ln>
                <a:solidFill>
                  <a:srgbClr val="003300"/>
                </a:solidFill>
                <a:ea typeface="Tahoma" pitchFamily="34" charset="0"/>
              </a:rPr>
              <a:t>(2)</a:t>
            </a:r>
            <a:r>
              <a:rPr lang="th-TH" dirty="0" smtClean="0">
                <a:ln>
                  <a:solidFill>
                    <a:srgbClr val="003300"/>
                  </a:solidFill>
                </a:ln>
                <a:solidFill>
                  <a:srgbClr val="003300"/>
                </a:solidFill>
                <a:ea typeface="Tahoma" pitchFamily="34" charset="0"/>
              </a:rPr>
              <a:t> ใช้มาตรการทางภาษีเป็นเครื่องมือ</a:t>
            </a:r>
          </a:p>
          <a:p>
            <a:pPr marL="514350" indent="-514350" algn="l"/>
            <a:r>
              <a:rPr lang="th-TH" smtClean="0">
                <a:ln>
                  <a:solidFill>
                    <a:srgbClr val="003300"/>
                  </a:solidFill>
                </a:ln>
                <a:solidFill>
                  <a:srgbClr val="003300"/>
                </a:solidFill>
                <a:ea typeface="Tahoma" pitchFamily="34" charset="0"/>
              </a:rPr>
              <a:t>     การ</a:t>
            </a:r>
            <a:r>
              <a:rPr lang="th-TH" dirty="0" smtClean="0">
                <a:ln>
                  <a:solidFill>
                    <a:srgbClr val="003300"/>
                  </a:solidFill>
                </a:ln>
                <a:solidFill>
                  <a:srgbClr val="003300"/>
                </a:solidFill>
                <a:ea typeface="Tahoma" pitchFamily="34" charset="0"/>
              </a:rPr>
              <a:t>ตรวจสอบเชิงรุก</a:t>
            </a:r>
          </a:p>
          <a:p>
            <a:pPr marL="514350" indent="-514350" algn="l"/>
            <a:r>
              <a:rPr lang="en-US" dirty="0" smtClean="0">
                <a:ln>
                  <a:solidFill>
                    <a:srgbClr val="003300"/>
                  </a:solidFill>
                </a:ln>
                <a:solidFill>
                  <a:srgbClr val="003300"/>
                </a:solidFill>
                <a:ea typeface="Tahoma" pitchFamily="34" charset="0"/>
              </a:rPr>
              <a:t> 3. </a:t>
            </a:r>
            <a:r>
              <a:rPr lang="th-TH" dirty="0" smtClean="0">
                <a:ln>
                  <a:solidFill>
                    <a:srgbClr val="003300"/>
                  </a:solidFill>
                </a:ln>
                <a:solidFill>
                  <a:srgbClr val="003300"/>
                </a:solidFill>
                <a:ea typeface="Tahoma" pitchFamily="34" charset="0"/>
              </a:rPr>
              <a:t>ทุกภาคส่วนช่วยกันเฝ้าระวัง</a:t>
            </a:r>
            <a:r>
              <a:rPr lang="th-TH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a typeface="Tahoma" pitchFamily="34" charset="0"/>
              </a:rPr>
              <a:t>	</a:t>
            </a:r>
            <a:endParaRPr lang="th-TH" b="1" dirty="0" smtClean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ea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113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48038" y="2420938"/>
            <a:ext cx="2514600" cy="2259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1139" name="Text Box 3"/>
          <p:cNvSpPr txBox="1">
            <a:spLocks noChangeArrowheads="1"/>
          </p:cNvSpPr>
          <p:nvPr/>
        </p:nvSpPr>
        <p:spPr bwMode="auto">
          <a:xfrm>
            <a:off x="-142908" y="-171450"/>
            <a:ext cx="9286908" cy="7675563"/>
          </a:xfrm>
          <a:prstGeom prst="rect">
            <a:avLst/>
          </a:prstGeom>
          <a:solidFill>
            <a:srgbClr val="FFFF00"/>
          </a:solidFill>
          <a:ln w="9525">
            <a:solidFill>
              <a:srgbClr val="FFFF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110000"/>
              </a:lnSpc>
            </a:pPr>
            <a:endParaRPr lang="th-TH" sz="800">
              <a:solidFill>
                <a:schemeClr val="accent2"/>
              </a:solidFill>
              <a:latin typeface="Angsana New" pitchFamily="18" charset="-34"/>
              <a:cs typeface="Angsana New" pitchFamily="18" charset="-34"/>
            </a:endParaRPr>
          </a:p>
          <a:p>
            <a:pPr>
              <a:lnSpc>
                <a:spcPct val="110000"/>
              </a:lnSpc>
            </a:pPr>
            <a:endParaRPr lang="th-TH" sz="800">
              <a:solidFill>
                <a:schemeClr val="accent2"/>
              </a:solidFill>
              <a:latin typeface="Angsana New" pitchFamily="18" charset="-34"/>
              <a:cs typeface="Angsana New" pitchFamily="18" charset="-34"/>
            </a:endParaRPr>
          </a:p>
          <a:p>
            <a:pPr>
              <a:lnSpc>
                <a:spcPct val="110000"/>
              </a:lnSpc>
            </a:pPr>
            <a:endParaRPr lang="th-TH" sz="800">
              <a:solidFill>
                <a:schemeClr val="accent2"/>
              </a:solidFill>
              <a:latin typeface="Angsana New" pitchFamily="18" charset="-34"/>
              <a:cs typeface="Angsana New" pitchFamily="18" charset="-34"/>
            </a:endParaRPr>
          </a:p>
          <a:p>
            <a:pPr>
              <a:lnSpc>
                <a:spcPct val="110000"/>
              </a:lnSpc>
            </a:pPr>
            <a:endParaRPr lang="th-TH" sz="800">
              <a:solidFill>
                <a:schemeClr val="accent2"/>
              </a:solidFill>
              <a:latin typeface="Angsana New" pitchFamily="18" charset="-34"/>
              <a:cs typeface="Angsana New" pitchFamily="18" charset="-34"/>
            </a:endParaRPr>
          </a:p>
          <a:p>
            <a:pPr>
              <a:lnSpc>
                <a:spcPct val="110000"/>
              </a:lnSpc>
            </a:pPr>
            <a:endParaRPr lang="th-TH" sz="800">
              <a:solidFill>
                <a:schemeClr val="accent2"/>
              </a:solidFill>
              <a:latin typeface="Angsana New" pitchFamily="18" charset="-34"/>
              <a:cs typeface="Angsana New" pitchFamily="18" charset="-34"/>
            </a:endParaRPr>
          </a:p>
          <a:p>
            <a:pPr>
              <a:lnSpc>
                <a:spcPct val="110000"/>
              </a:lnSpc>
            </a:pPr>
            <a:endParaRPr lang="th-TH" sz="800">
              <a:solidFill>
                <a:schemeClr val="accent2"/>
              </a:solidFill>
              <a:latin typeface="Angsana New" pitchFamily="18" charset="-34"/>
              <a:cs typeface="Angsana New" pitchFamily="18" charset="-34"/>
            </a:endParaRPr>
          </a:p>
          <a:p>
            <a:pPr>
              <a:lnSpc>
                <a:spcPct val="110000"/>
              </a:lnSpc>
            </a:pPr>
            <a:endParaRPr lang="th-TH" sz="800">
              <a:solidFill>
                <a:schemeClr val="accent2"/>
              </a:solidFill>
              <a:latin typeface="Angsana New" pitchFamily="18" charset="-34"/>
              <a:cs typeface="Angsana New" pitchFamily="18" charset="-34"/>
            </a:endParaRPr>
          </a:p>
          <a:p>
            <a:pPr>
              <a:lnSpc>
                <a:spcPct val="110000"/>
              </a:lnSpc>
            </a:pPr>
            <a:endParaRPr lang="th-TH" sz="800">
              <a:solidFill>
                <a:schemeClr val="accent2"/>
              </a:solidFill>
              <a:latin typeface="Angsana New" pitchFamily="18" charset="-34"/>
              <a:cs typeface="Angsana New" pitchFamily="18" charset="-34"/>
            </a:endParaRPr>
          </a:p>
          <a:p>
            <a:pPr>
              <a:lnSpc>
                <a:spcPct val="110000"/>
              </a:lnSpc>
            </a:pPr>
            <a:endParaRPr lang="th-TH" sz="800">
              <a:solidFill>
                <a:schemeClr val="accent2"/>
              </a:solidFill>
              <a:latin typeface="Angsana New" pitchFamily="18" charset="-34"/>
              <a:cs typeface="Angsana New" pitchFamily="18" charset="-34"/>
            </a:endParaRPr>
          </a:p>
          <a:p>
            <a:pPr>
              <a:lnSpc>
                <a:spcPct val="110000"/>
              </a:lnSpc>
            </a:pPr>
            <a:endParaRPr lang="th-TH" sz="800">
              <a:solidFill>
                <a:schemeClr val="accent2"/>
              </a:solidFill>
              <a:latin typeface="Angsana New" pitchFamily="18" charset="-34"/>
              <a:cs typeface="Angsana New" pitchFamily="18" charset="-34"/>
            </a:endParaRPr>
          </a:p>
          <a:p>
            <a:pPr>
              <a:lnSpc>
                <a:spcPct val="110000"/>
              </a:lnSpc>
            </a:pPr>
            <a:endParaRPr lang="th-TH" sz="800">
              <a:solidFill>
                <a:schemeClr val="accent2"/>
              </a:solidFill>
              <a:latin typeface="Angsana New" pitchFamily="18" charset="-34"/>
              <a:cs typeface="Angsana New" pitchFamily="18" charset="-34"/>
            </a:endParaRPr>
          </a:p>
          <a:p>
            <a:pPr>
              <a:lnSpc>
                <a:spcPct val="110000"/>
              </a:lnSpc>
            </a:pPr>
            <a:endParaRPr lang="th-TH" sz="800">
              <a:solidFill>
                <a:schemeClr val="accent2"/>
              </a:solidFill>
              <a:latin typeface="Angsana New" pitchFamily="18" charset="-34"/>
              <a:cs typeface="Angsana New" pitchFamily="18" charset="-34"/>
            </a:endParaRPr>
          </a:p>
          <a:p>
            <a:pPr>
              <a:lnSpc>
                <a:spcPct val="110000"/>
              </a:lnSpc>
            </a:pPr>
            <a:endParaRPr lang="th-TH" sz="800">
              <a:solidFill>
                <a:schemeClr val="accent2"/>
              </a:solidFill>
              <a:latin typeface="Angsana New" pitchFamily="18" charset="-34"/>
              <a:cs typeface="Angsana New" pitchFamily="18" charset="-34"/>
            </a:endParaRPr>
          </a:p>
          <a:p>
            <a:pPr algn="l" eaLnBrk="1" hangingPunct="1"/>
            <a:endParaRPr lang="th-TH" sz="2800">
              <a:solidFill>
                <a:schemeClr val="accent2"/>
              </a:solidFill>
              <a:latin typeface="Arial" pitchFamily="34" charset="0"/>
              <a:cs typeface="Angsana New" pitchFamily="18" charset="-34"/>
            </a:endParaRPr>
          </a:p>
          <a:p>
            <a:pPr eaLnBrk="1" hangingPunct="1"/>
            <a:r>
              <a:rPr lang="th-TH" sz="2400">
                <a:solidFill>
                  <a:srgbClr val="333399"/>
                </a:solidFill>
                <a:latin typeface="Arial" pitchFamily="34" charset="0"/>
              </a:rPr>
              <a:t>พระราชดำรัส</a:t>
            </a:r>
            <a:r>
              <a:rPr lang="th-TH" sz="2800">
                <a:solidFill>
                  <a:srgbClr val="333399"/>
                </a:solidFill>
                <a:latin typeface="Arial" pitchFamily="34" charset="0"/>
                <a:cs typeface="Angsana New" pitchFamily="18" charset="-34"/>
              </a:rPr>
              <a:t>  </a:t>
            </a:r>
          </a:p>
          <a:p>
            <a:pPr eaLnBrk="1" hangingPunct="1"/>
            <a:r>
              <a:rPr lang="th-TH" sz="2000">
                <a:solidFill>
                  <a:srgbClr val="333399"/>
                </a:solidFill>
              </a:rPr>
              <a:t>พระราชทานแก่คณะผู้ว่าซีอีโอ ๗๕ จังหวัด</a:t>
            </a:r>
          </a:p>
          <a:p>
            <a:pPr eaLnBrk="1" hangingPunct="1"/>
            <a:r>
              <a:rPr lang="th-TH" sz="2000">
                <a:solidFill>
                  <a:srgbClr val="333399"/>
                </a:solidFill>
              </a:rPr>
              <a:t>ณ พระราชวังไกลกังวล  หัวหิน</a:t>
            </a:r>
          </a:p>
          <a:p>
            <a:pPr eaLnBrk="1" hangingPunct="1"/>
            <a:r>
              <a:rPr lang="th-TH" sz="2000">
                <a:solidFill>
                  <a:srgbClr val="333399"/>
                </a:solidFill>
              </a:rPr>
              <a:t>วันที่ ๘ ตุลาคม พ.ศ. ๒๕๔๖</a:t>
            </a:r>
          </a:p>
          <a:p>
            <a:pPr eaLnBrk="1" hangingPunct="1"/>
            <a:r>
              <a:rPr lang="th-TH" sz="2800">
                <a:solidFill>
                  <a:srgbClr val="333399"/>
                </a:solidFill>
                <a:latin typeface="Arial" pitchFamily="34" charset="0"/>
                <a:cs typeface="Angsana New" pitchFamily="18" charset="-34"/>
              </a:rPr>
              <a:t>		</a:t>
            </a:r>
            <a:endParaRPr lang="th-TH" sz="800">
              <a:solidFill>
                <a:srgbClr val="333399"/>
              </a:solidFill>
              <a:latin typeface="Angsana New" pitchFamily="18" charset="-34"/>
              <a:cs typeface="Angsana New" pitchFamily="18" charset="-34"/>
            </a:endParaRPr>
          </a:p>
          <a:p>
            <a:pPr algn="thaiDist">
              <a:lnSpc>
                <a:spcPct val="110000"/>
              </a:lnSpc>
            </a:pPr>
            <a:r>
              <a:rPr lang="en-US">
                <a:solidFill>
                  <a:srgbClr val="333399"/>
                </a:solidFill>
                <a:latin typeface="Angsana New" pitchFamily="18" charset="-34"/>
                <a:cs typeface="Angsana New" pitchFamily="18" charset="-34"/>
              </a:rPr>
              <a:t>	</a:t>
            </a:r>
            <a:r>
              <a:rPr lang="en-US" sz="2800">
                <a:solidFill>
                  <a:srgbClr val="333399"/>
                </a:solidFill>
              </a:rPr>
              <a:t>“…ต้องเป็นคนที่สุจริต ถ้าทุจริตแม้แต่นิดเดียว ก็ขอแช่งให้มีอันเป็นไป  พูดอย่างนี้หยาบคาย แต่ว่าขอให้มีอันเป็นไป และถ้าทำแต่สิ่งที่สุจริตด้วยความตั้งใจ มุ่งมั่นสร้างความเจริญ ก็ขอให้ต่ออายุได้ถึง ๑๐๐ ปี ส่วนคนไหนมีอายุมากแล้ว ขอให้แข็งแรง ความสุจริตจะทำให้ประเทศไทยรอดพ้นอันตราย…” </a:t>
            </a:r>
            <a:r>
              <a:rPr lang="th-TH" sz="2800">
                <a:solidFill>
                  <a:srgbClr val="333399"/>
                </a:solidFill>
              </a:rPr>
              <a:t>	</a:t>
            </a:r>
          </a:p>
          <a:p>
            <a:pPr algn="l">
              <a:lnSpc>
                <a:spcPct val="110000"/>
              </a:lnSpc>
            </a:pPr>
            <a:r>
              <a:rPr lang="th-TH" sz="4000">
                <a:solidFill>
                  <a:schemeClr val="accent2"/>
                </a:solidFill>
                <a:latin typeface="Angsana New" pitchFamily="18" charset="-34"/>
                <a:cs typeface="Angsana New" pitchFamily="18" charset="-34"/>
              </a:rPr>
              <a:t>	</a:t>
            </a:r>
            <a:r>
              <a:rPr lang="en-US" sz="4000">
                <a:solidFill>
                  <a:schemeClr val="accent2"/>
                </a:solidFill>
                <a:latin typeface="Angsana New" pitchFamily="18" charset="-34"/>
                <a:cs typeface="Angsana New" pitchFamily="18" charset="-34"/>
              </a:rPr>
              <a:t> </a:t>
            </a:r>
            <a:r>
              <a:rPr lang="th-TH" sz="4000">
                <a:solidFill>
                  <a:schemeClr val="accent2"/>
                </a:solidFill>
                <a:latin typeface="Angsana New" pitchFamily="18" charset="-34"/>
                <a:cs typeface="Angsana New" pitchFamily="18" charset="-34"/>
              </a:rPr>
              <a:t> 	</a:t>
            </a:r>
          </a:p>
        </p:txBody>
      </p:sp>
      <p:pic>
        <p:nvPicPr>
          <p:cNvPr id="91140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81400" y="0"/>
            <a:ext cx="1981200" cy="178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ChangeArrowheads="1"/>
          </p:cNvSpPr>
          <p:nvPr/>
        </p:nvSpPr>
        <p:spPr bwMode="auto">
          <a:xfrm>
            <a:off x="611188" y="938213"/>
            <a:ext cx="8135937" cy="4362450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th-TH" sz="2800">
                <a:solidFill>
                  <a:srgbClr val="333399"/>
                </a:solidFill>
              </a:rPr>
              <a:t>...ข้าพเจ้าใคร่จะกล่าวกับทุกท่านว่า</a:t>
            </a:r>
            <a:br>
              <a:rPr lang="th-TH" sz="2800">
                <a:solidFill>
                  <a:srgbClr val="333399"/>
                </a:solidFill>
              </a:rPr>
            </a:br>
            <a:r>
              <a:rPr lang="th-TH" sz="2800">
                <a:solidFill>
                  <a:srgbClr val="333399"/>
                </a:solidFill>
              </a:rPr>
              <a:t>การทะนุบำรุงประเทศชาตินั้น </a:t>
            </a:r>
            <a:br>
              <a:rPr lang="th-TH" sz="2800">
                <a:solidFill>
                  <a:srgbClr val="333399"/>
                </a:solidFill>
              </a:rPr>
            </a:br>
            <a:r>
              <a:rPr lang="th-TH" sz="2800">
                <a:solidFill>
                  <a:srgbClr val="333399"/>
                </a:solidFill>
              </a:rPr>
              <a:t>มิใช่เป็นหน้าที่ของผู้หนึ่งผู้ใดโดยเฉพาะ</a:t>
            </a:r>
            <a:br>
              <a:rPr lang="th-TH" sz="2800">
                <a:solidFill>
                  <a:srgbClr val="333399"/>
                </a:solidFill>
              </a:rPr>
            </a:br>
            <a:r>
              <a:rPr lang="th-TH" sz="2800">
                <a:solidFill>
                  <a:srgbClr val="333399"/>
                </a:solidFill>
              </a:rPr>
              <a:t>หากเป็นภาระความรับผิดชอบของคนไทยทุกคน</a:t>
            </a:r>
            <a:br>
              <a:rPr lang="th-TH" sz="2800">
                <a:solidFill>
                  <a:srgbClr val="333399"/>
                </a:solidFill>
              </a:rPr>
            </a:br>
            <a:r>
              <a:rPr lang="th-TH" sz="2800">
                <a:solidFill>
                  <a:srgbClr val="333399"/>
                </a:solidFill>
              </a:rPr>
              <a:t>ที่จะต้องขวนขวายกระทำหน้าที่ของตนให้ดีที่สุด</a:t>
            </a:r>
            <a:br>
              <a:rPr lang="th-TH" sz="2800">
                <a:solidFill>
                  <a:srgbClr val="333399"/>
                </a:solidFill>
              </a:rPr>
            </a:br>
            <a:r>
              <a:rPr lang="th-TH" sz="2800">
                <a:solidFill>
                  <a:srgbClr val="333399"/>
                </a:solidFill>
              </a:rPr>
              <a:t>เพื่อธำรงรักษาไว้ และพัฒนาชาติบ้านเมือง</a:t>
            </a:r>
            <a:br>
              <a:rPr lang="th-TH" sz="2800">
                <a:solidFill>
                  <a:srgbClr val="333399"/>
                </a:solidFill>
              </a:rPr>
            </a:br>
            <a:r>
              <a:rPr lang="th-TH" sz="2800">
                <a:solidFill>
                  <a:srgbClr val="333399"/>
                </a:solidFill>
              </a:rPr>
              <a:t>ให้เจริญมั่นคงและผาสุกร่มเย็น</a:t>
            </a:r>
            <a:br>
              <a:rPr lang="th-TH" sz="2800">
                <a:solidFill>
                  <a:srgbClr val="333399"/>
                </a:solidFill>
              </a:rPr>
            </a:br>
            <a:r>
              <a:rPr lang="th-TH" sz="2800">
                <a:solidFill>
                  <a:srgbClr val="333399"/>
                </a:solidFill>
              </a:rPr>
              <a:t/>
            </a:r>
            <a:br>
              <a:rPr lang="th-TH" sz="2800">
                <a:solidFill>
                  <a:srgbClr val="333399"/>
                </a:solidFill>
              </a:rPr>
            </a:br>
            <a:r>
              <a:rPr lang="th-TH" sz="2800">
                <a:solidFill>
                  <a:srgbClr val="333399"/>
                </a:solidFill>
              </a:rPr>
              <a:t>ข้าพเจ้า...ในฐานะที่เป็นคนไทยคนหนึ่ง</a:t>
            </a:r>
            <a:br>
              <a:rPr lang="th-TH" sz="2800">
                <a:solidFill>
                  <a:srgbClr val="333399"/>
                </a:solidFill>
              </a:rPr>
            </a:br>
            <a:r>
              <a:rPr lang="th-TH" sz="2800">
                <a:solidFill>
                  <a:srgbClr val="333399"/>
                </a:solidFill>
              </a:rPr>
              <a:t>จึงมีภาระหน้าที่เช่นเดียวกับคนไทยทั้งมวล...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8242" name="Picture 2" descr="pacc_logo_b"/>
          <p:cNvPicPr>
            <a:picLocks noChangeAspect="1" noChangeArrowheads="1"/>
          </p:cNvPicPr>
          <p:nvPr/>
        </p:nvPicPr>
        <p:blipFill>
          <a:blip r:embed="rId2" cstate="print">
            <a:lum bright="30000" contrast="50000"/>
          </a:blip>
          <a:srcRect/>
          <a:stretch>
            <a:fillRect/>
          </a:stretch>
        </p:blipFill>
        <p:spPr bwMode="auto">
          <a:xfrm>
            <a:off x="904875" y="765175"/>
            <a:ext cx="858838" cy="811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78243" name="Text Box 3"/>
          <p:cNvSpPr txBox="1">
            <a:spLocks noChangeArrowheads="1"/>
          </p:cNvSpPr>
          <p:nvPr/>
        </p:nvSpPr>
        <p:spPr bwMode="auto">
          <a:xfrm>
            <a:off x="827584" y="2348880"/>
            <a:ext cx="4968552" cy="1938992"/>
          </a:xfrm>
          <a:prstGeom prst="rect">
            <a:avLst/>
          </a:prstGeom>
          <a:gradFill flip="none" rotWithShape="1">
            <a:gsLst>
              <a:gs pos="0">
                <a:srgbClr val="0000CC">
                  <a:shade val="30000"/>
                  <a:satMod val="115000"/>
                </a:srgbClr>
              </a:gs>
              <a:gs pos="50000">
                <a:srgbClr val="0000CC">
                  <a:shade val="67500"/>
                  <a:satMod val="115000"/>
                </a:srgbClr>
              </a:gs>
              <a:gs pos="100000">
                <a:srgbClr val="0000CC">
                  <a:shade val="100000"/>
                  <a:satMod val="115000"/>
                </a:srgbClr>
              </a:gs>
            </a:gsLst>
            <a:path path="circle">
              <a:fillToRect l="100000" t="100000"/>
            </a:path>
            <a:tileRect r="-100000" b="-100000"/>
          </a:gra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1" hangingPunct="1"/>
            <a:r>
              <a:rPr lang="th-TH" sz="4000" dirty="0" smtClean="0">
                <a:solidFill>
                  <a:schemeClr val="bg1"/>
                </a:solidFill>
              </a:rPr>
              <a:t>ถาม-ตอบ</a:t>
            </a:r>
          </a:p>
          <a:p>
            <a:pPr eaLnBrk="1" hangingPunct="1"/>
            <a:r>
              <a:rPr lang="th-TH" sz="4000" dirty="0" smtClean="0">
                <a:solidFill>
                  <a:schemeClr val="bg1"/>
                </a:solidFill>
              </a:rPr>
              <a:t>และแลกเปลี่ยน</a:t>
            </a:r>
          </a:p>
          <a:p>
            <a:pPr eaLnBrk="1" hangingPunct="1"/>
            <a:r>
              <a:rPr lang="th-TH" sz="4000" dirty="0" smtClean="0">
                <a:solidFill>
                  <a:schemeClr val="bg1"/>
                </a:solidFill>
              </a:rPr>
              <a:t>ความคิดเห็น</a:t>
            </a:r>
            <a:endParaRPr lang="th-TH" sz="4000" dirty="0">
              <a:solidFill>
                <a:schemeClr val="bg1"/>
              </a:solidFill>
            </a:endParaRPr>
          </a:p>
        </p:txBody>
      </p:sp>
      <p:pic>
        <p:nvPicPr>
          <p:cNvPr id="778244" name="Picture 1076" descr="ann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81762" y="602704"/>
            <a:ext cx="2506662" cy="5562600"/>
          </a:xfrm>
          <a:prstGeom prst="rect">
            <a:avLst/>
          </a:prstGeom>
          <a:solidFill>
            <a:srgbClr val="0000FF"/>
          </a:solidFill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782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782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78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778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824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6770" name="Slide Number Placeholder 6"/>
          <p:cNvSpPr txBox="1">
            <a:spLocks noGrp="1"/>
          </p:cNvSpPr>
          <p:nvPr/>
        </p:nvSpPr>
        <p:spPr bwMode="auto">
          <a:xfrm>
            <a:off x="7010400" y="638175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 eaLnBrk="1" hangingPunct="1"/>
            <a:endParaRPr lang="th-TH" sz="1400" b="0">
              <a:solidFill>
                <a:srgbClr val="FFFFFF"/>
              </a:solidFill>
              <a:latin typeface="Arial" pitchFamily="34" charset="0"/>
              <a:cs typeface="Angsana New" pitchFamily="18" charset="-34"/>
            </a:endParaRPr>
          </a:p>
        </p:txBody>
      </p:sp>
      <p:graphicFrame>
        <p:nvGraphicFramePr>
          <p:cNvPr id="7" name="ตาราง 6"/>
          <p:cNvGraphicFramePr>
            <a:graphicFrameLocks noGrp="1"/>
          </p:cNvGraphicFramePr>
          <p:nvPr/>
        </p:nvGraphicFramePr>
        <p:xfrm>
          <a:off x="323529" y="555885"/>
          <a:ext cx="8424935" cy="5897451"/>
        </p:xfrm>
        <a:graphic>
          <a:graphicData uri="http://schemas.openxmlformats.org/drawingml/2006/table">
            <a:tbl>
              <a:tblPr/>
              <a:tblGrid>
                <a:gridCol w="1244065"/>
                <a:gridCol w="2967808"/>
                <a:gridCol w="2106531"/>
                <a:gridCol w="2106531"/>
              </a:tblGrid>
              <a:tr h="28083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900" b="1" dirty="0">
                          <a:latin typeface="Calibri"/>
                          <a:ea typeface="SimSun"/>
                          <a:cs typeface="Tahoma"/>
                        </a:rPr>
                        <a:t>ปี พ.ศ.</a:t>
                      </a:r>
                      <a:endParaRPr lang="en-US" sz="900" dirty="0">
                        <a:latin typeface="Calibri"/>
                        <a:ea typeface="SimSun"/>
                        <a:cs typeface="Cordia New"/>
                      </a:endParaRPr>
                    </a:p>
                  </a:txBody>
                  <a:tcPr marL="46449" marR="464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900" b="1" dirty="0">
                          <a:latin typeface="Calibri"/>
                          <a:ea typeface="SimSun"/>
                          <a:cs typeface="Tahoma"/>
                        </a:rPr>
                        <a:t>คะแนน</a:t>
                      </a:r>
                      <a:endParaRPr lang="en-US" sz="700" dirty="0">
                        <a:latin typeface="Calibri"/>
                        <a:ea typeface="SimSun"/>
                        <a:cs typeface="Cordia New"/>
                      </a:endParaRPr>
                    </a:p>
                  </a:txBody>
                  <a:tcPr marL="46449" marR="464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900" b="1" dirty="0">
                          <a:latin typeface="Calibri"/>
                          <a:ea typeface="SimSun"/>
                          <a:cs typeface="Tahoma"/>
                        </a:rPr>
                        <a:t>อันดับ</a:t>
                      </a:r>
                      <a:endParaRPr lang="en-US" sz="700" dirty="0">
                        <a:latin typeface="Calibri"/>
                        <a:ea typeface="SimSun"/>
                        <a:cs typeface="Cordia New"/>
                      </a:endParaRPr>
                    </a:p>
                  </a:txBody>
                  <a:tcPr marL="46449" marR="464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900" b="1" dirty="0">
                          <a:latin typeface="Calibri"/>
                          <a:ea typeface="SimSun"/>
                          <a:cs typeface="Tahoma"/>
                        </a:rPr>
                        <a:t>จำนวนประเทศ</a:t>
                      </a:r>
                      <a:endParaRPr lang="en-US" sz="700" dirty="0">
                        <a:latin typeface="Calibri"/>
                        <a:ea typeface="SimSun"/>
                        <a:cs typeface="Cordia New"/>
                      </a:endParaRPr>
                    </a:p>
                  </a:txBody>
                  <a:tcPr marL="46449" marR="464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</a:tr>
              <a:tr h="28083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 b="1">
                          <a:latin typeface="Tahoma"/>
                          <a:ea typeface="SimSun"/>
                          <a:cs typeface="Cordia New"/>
                        </a:rPr>
                        <a:t>2538</a:t>
                      </a:r>
                      <a:endParaRPr lang="en-US" sz="900">
                        <a:latin typeface="Calibri"/>
                        <a:ea typeface="SimSun"/>
                        <a:cs typeface="Cordia New"/>
                      </a:endParaRPr>
                    </a:p>
                  </a:txBody>
                  <a:tcPr marL="46449" marR="464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 b="1" dirty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2.79 </a:t>
                      </a:r>
                      <a:r>
                        <a:rPr lang="th-TH" sz="900" b="1" dirty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(เต็ม </a:t>
                      </a:r>
                      <a:r>
                        <a:rPr lang="en-US" sz="900" b="1" dirty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10</a:t>
                      </a:r>
                      <a:r>
                        <a:rPr lang="th-TH" sz="900" b="1" dirty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 คะแนน)</a:t>
                      </a:r>
                      <a:endParaRPr lang="en-US" sz="700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46449" marR="464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 b="1" dirty="0">
                          <a:latin typeface="Tahoma"/>
                          <a:ea typeface="SimSun"/>
                          <a:cs typeface="Cordia New"/>
                        </a:rPr>
                        <a:t>34</a:t>
                      </a:r>
                      <a:endParaRPr lang="en-US" sz="700" dirty="0">
                        <a:latin typeface="Calibri"/>
                        <a:ea typeface="SimSun"/>
                        <a:cs typeface="Cordia New"/>
                      </a:endParaRPr>
                    </a:p>
                  </a:txBody>
                  <a:tcPr marL="46449" marR="464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 b="1" dirty="0">
                          <a:latin typeface="Tahoma"/>
                          <a:ea typeface="SimSun"/>
                          <a:cs typeface="Cordia New"/>
                        </a:rPr>
                        <a:t>41</a:t>
                      </a:r>
                      <a:endParaRPr lang="en-US" sz="700" dirty="0">
                        <a:latin typeface="Calibri"/>
                        <a:ea typeface="SimSun"/>
                        <a:cs typeface="Cordia New"/>
                      </a:endParaRPr>
                    </a:p>
                  </a:txBody>
                  <a:tcPr marL="46449" marR="464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</a:tr>
              <a:tr h="28083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 b="1">
                          <a:latin typeface="Tahoma"/>
                          <a:ea typeface="SimSun"/>
                          <a:cs typeface="Cordia New"/>
                        </a:rPr>
                        <a:t>2539</a:t>
                      </a:r>
                      <a:endParaRPr lang="en-US" sz="900">
                        <a:latin typeface="Calibri"/>
                        <a:ea typeface="SimSun"/>
                        <a:cs typeface="Cordia New"/>
                      </a:endParaRPr>
                    </a:p>
                  </a:txBody>
                  <a:tcPr marL="46449" marR="464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 b="1" dirty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3.33 </a:t>
                      </a:r>
                      <a:r>
                        <a:rPr lang="th-TH" sz="900" b="1" dirty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(เต็ม </a:t>
                      </a:r>
                      <a:r>
                        <a:rPr lang="en-US" sz="900" b="1" dirty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10</a:t>
                      </a:r>
                      <a:r>
                        <a:rPr lang="th-TH" sz="900" b="1" dirty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 คะแนน)</a:t>
                      </a:r>
                      <a:endParaRPr lang="en-US" sz="700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46449" marR="464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 b="1" dirty="0">
                          <a:latin typeface="Tahoma"/>
                          <a:ea typeface="SimSun"/>
                          <a:cs typeface="Cordia New"/>
                        </a:rPr>
                        <a:t>37</a:t>
                      </a:r>
                      <a:endParaRPr lang="en-US" sz="700" dirty="0">
                        <a:latin typeface="Calibri"/>
                        <a:ea typeface="SimSun"/>
                        <a:cs typeface="Cordia New"/>
                      </a:endParaRPr>
                    </a:p>
                  </a:txBody>
                  <a:tcPr marL="46449" marR="464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 b="1" dirty="0">
                          <a:latin typeface="Tahoma"/>
                          <a:ea typeface="SimSun"/>
                          <a:cs typeface="Cordia New"/>
                        </a:rPr>
                        <a:t>54</a:t>
                      </a:r>
                      <a:endParaRPr lang="en-US" sz="700" dirty="0">
                        <a:latin typeface="Calibri"/>
                        <a:ea typeface="SimSun"/>
                        <a:cs typeface="Cordia New"/>
                      </a:endParaRPr>
                    </a:p>
                  </a:txBody>
                  <a:tcPr marL="46449" marR="464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</a:tr>
              <a:tr h="28083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 b="1">
                          <a:latin typeface="Tahoma"/>
                          <a:ea typeface="SimSun"/>
                          <a:cs typeface="Cordia New"/>
                        </a:rPr>
                        <a:t>2540</a:t>
                      </a:r>
                      <a:endParaRPr lang="en-US" sz="900">
                        <a:latin typeface="Calibri"/>
                        <a:ea typeface="SimSun"/>
                        <a:cs typeface="Cordia New"/>
                      </a:endParaRPr>
                    </a:p>
                  </a:txBody>
                  <a:tcPr marL="46449" marR="464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 b="1" dirty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3.06 </a:t>
                      </a:r>
                      <a:r>
                        <a:rPr lang="th-TH" sz="900" b="1" dirty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(เต็ม </a:t>
                      </a:r>
                      <a:r>
                        <a:rPr lang="en-US" sz="900" b="1" dirty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10</a:t>
                      </a:r>
                      <a:r>
                        <a:rPr lang="th-TH" sz="900" b="1" dirty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 คะแนน)</a:t>
                      </a:r>
                      <a:endParaRPr lang="en-US" sz="700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46449" marR="464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 b="1" dirty="0">
                          <a:latin typeface="Tahoma"/>
                          <a:ea typeface="SimSun"/>
                          <a:cs typeface="Cordia New"/>
                        </a:rPr>
                        <a:t>39</a:t>
                      </a:r>
                      <a:endParaRPr lang="en-US" sz="700" dirty="0">
                        <a:latin typeface="Calibri"/>
                        <a:ea typeface="SimSun"/>
                        <a:cs typeface="Cordia New"/>
                      </a:endParaRPr>
                    </a:p>
                  </a:txBody>
                  <a:tcPr marL="46449" marR="464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 b="1" dirty="0">
                          <a:latin typeface="Tahoma"/>
                          <a:ea typeface="SimSun"/>
                          <a:cs typeface="Cordia New"/>
                        </a:rPr>
                        <a:t>52</a:t>
                      </a:r>
                      <a:endParaRPr lang="en-US" sz="700" dirty="0">
                        <a:latin typeface="Calibri"/>
                        <a:ea typeface="SimSun"/>
                        <a:cs typeface="Cordia New"/>
                      </a:endParaRPr>
                    </a:p>
                  </a:txBody>
                  <a:tcPr marL="46449" marR="464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</a:tr>
              <a:tr h="28083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 b="1">
                          <a:latin typeface="Tahoma"/>
                          <a:ea typeface="SimSun"/>
                          <a:cs typeface="Cordia New"/>
                        </a:rPr>
                        <a:t>2541</a:t>
                      </a:r>
                      <a:endParaRPr lang="en-US" sz="900">
                        <a:latin typeface="Calibri"/>
                        <a:ea typeface="SimSun"/>
                        <a:cs typeface="Cordia New"/>
                      </a:endParaRPr>
                    </a:p>
                  </a:txBody>
                  <a:tcPr marL="46449" marR="464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 b="1" dirty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3.00 </a:t>
                      </a:r>
                      <a:r>
                        <a:rPr lang="th-TH" sz="900" b="1" dirty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(เต็ม </a:t>
                      </a:r>
                      <a:r>
                        <a:rPr lang="en-US" sz="900" b="1" dirty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10</a:t>
                      </a:r>
                      <a:r>
                        <a:rPr lang="th-TH" sz="900" b="1" dirty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 คะแนน)</a:t>
                      </a:r>
                      <a:endParaRPr lang="en-US" sz="700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46449" marR="464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 b="1">
                          <a:latin typeface="Tahoma"/>
                          <a:ea typeface="SimSun"/>
                          <a:cs typeface="Cordia New"/>
                        </a:rPr>
                        <a:t>61</a:t>
                      </a:r>
                      <a:endParaRPr lang="en-US" sz="700">
                        <a:latin typeface="Calibri"/>
                        <a:ea typeface="SimSun"/>
                        <a:cs typeface="Cordia New"/>
                      </a:endParaRPr>
                    </a:p>
                  </a:txBody>
                  <a:tcPr marL="46449" marR="464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 b="1" dirty="0">
                          <a:latin typeface="Tahoma"/>
                          <a:ea typeface="SimSun"/>
                          <a:cs typeface="Cordia New"/>
                        </a:rPr>
                        <a:t>85</a:t>
                      </a:r>
                      <a:endParaRPr lang="en-US" sz="700" dirty="0">
                        <a:latin typeface="Calibri"/>
                        <a:ea typeface="SimSun"/>
                        <a:cs typeface="Cordia New"/>
                      </a:endParaRPr>
                    </a:p>
                  </a:txBody>
                  <a:tcPr marL="46449" marR="464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</a:tr>
              <a:tr h="28083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 b="1" dirty="0">
                          <a:latin typeface="Tahoma"/>
                          <a:ea typeface="SimSun"/>
                          <a:cs typeface="Cordia New"/>
                        </a:rPr>
                        <a:t>2542</a:t>
                      </a:r>
                      <a:endParaRPr lang="en-US" sz="900" dirty="0">
                        <a:latin typeface="Calibri"/>
                        <a:ea typeface="SimSun"/>
                        <a:cs typeface="Cordia New"/>
                      </a:endParaRPr>
                    </a:p>
                  </a:txBody>
                  <a:tcPr marL="46449" marR="464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 b="1" dirty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3.20 </a:t>
                      </a:r>
                      <a:r>
                        <a:rPr lang="th-TH" sz="900" b="1" dirty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(เต็ม </a:t>
                      </a:r>
                      <a:r>
                        <a:rPr lang="en-US" sz="900" b="1" dirty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10</a:t>
                      </a:r>
                      <a:r>
                        <a:rPr lang="th-TH" sz="900" b="1" dirty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 คะแนน)</a:t>
                      </a:r>
                      <a:endParaRPr lang="en-US" sz="700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46449" marR="464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 b="1" dirty="0">
                          <a:latin typeface="Tahoma"/>
                          <a:ea typeface="SimSun"/>
                          <a:cs typeface="Cordia New"/>
                        </a:rPr>
                        <a:t>68</a:t>
                      </a:r>
                      <a:endParaRPr lang="en-US" sz="700" dirty="0">
                        <a:latin typeface="Calibri"/>
                        <a:ea typeface="SimSun"/>
                        <a:cs typeface="Cordia New"/>
                      </a:endParaRPr>
                    </a:p>
                  </a:txBody>
                  <a:tcPr marL="46449" marR="464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 b="1" dirty="0">
                          <a:latin typeface="Tahoma"/>
                          <a:ea typeface="SimSun"/>
                          <a:cs typeface="Cordia New"/>
                        </a:rPr>
                        <a:t>98</a:t>
                      </a:r>
                      <a:endParaRPr lang="en-US" sz="700" dirty="0">
                        <a:latin typeface="Calibri"/>
                        <a:ea typeface="SimSun"/>
                        <a:cs typeface="Cordia New"/>
                      </a:endParaRPr>
                    </a:p>
                  </a:txBody>
                  <a:tcPr marL="46449" marR="464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</a:tr>
              <a:tr h="28083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 b="1" dirty="0">
                          <a:latin typeface="Tahoma"/>
                          <a:ea typeface="SimSun"/>
                          <a:cs typeface="Cordia New"/>
                        </a:rPr>
                        <a:t>2543</a:t>
                      </a:r>
                      <a:endParaRPr lang="en-US" sz="900" dirty="0">
                        <a:latin typeface="Calibri"/>
                        <a:ea typeface="SimSun"/>
                        <a:cs typeface="Cordia New"/>
                      </a:endParaRPr>
                    </a:p>
                  </a:txBody>
                  <a:tcPr marL="46449" marR="464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 b="1" dirty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3.20 </a:t>
                      </a:r>
                      <a:r>
                        <a:rPr lang="th-TH" sz="900" b="1" dirty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(เต็ม </a:t>
                      </a:r>
                      <a:r>
                        <a:rPr lang="en-US" sz="900" b="1" dirty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10</a:t>
                      </a:r>
                      <a:r>
                        <a:rPr lang="th-TH" sz="900" b="1" dirty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 คะแนน)</a:t>
                      </a:r>
                      <a:endParaRPr lang="en-US" sz="700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46449" marR="464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 b="1">
                          <a:latin typeface="Tahoma"/>
                          <a:ea typeface="SimSun"/>
                          <a:cs typeface="Cordia New"/>
                        </a:rPr>
                        <a:t>60</a:t>
                      </a:r>
                      <a:endParaRPr lang="en-US" sz="700">
                        <a:latin typeface="Calibri"/>
                        <a:ea typeface="SimSun"/>
                        <a:cs typeface="Cordia New"/>
                      </a:endParaRPr>
                    </a:p>
                  </a:txBody>
                  <a:tcPr marL="46449" marR="464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 b="1" dirty="0">
                          <a:latin typeface="Tahoma"/>
                          <a:ea typeface="SimSun"/>
                          <a:cs typeface="Cordia New"/>
                        </a:rPr>
                        <a:t>90</a:t>
                      </a:r>
                      <a:endParaRPr lang="en-US" sz="700" dirty="0">
                        <a:latin typeface="Calibri"/>
                        <a:ea typeface="SimSun"/>
                        <a:cs typeface="Cordia New"/>
                      </a:endParaRPr>
                    </a:p>
                  </a:txBody>
                  <a:tcPr marL="46449" marR="464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</a:tr>
              <a:tr h="28083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 b="1" dirty="0">
                          <a:latin typeface="Tahoma"/>
                          <a:ea typeface="SimSun"/>
                          <a:cs typeface="Cordia New"/>
                        </a:rPr>
                        <a:t>2544</a:t>
                      </a:r>
                      <a:endParaRPr lang="en-US" sz="900" dirty="0">
                        <a:latin typeface="Calibri"/>
                        <a:ea typeface="SimSun"/>
                        <a:cs typeface="Cordia New"/>
                      </a:endParaRPr>
                    </a:p>
                  </a:txBody>
                  <a:tcPr marL="46449" marR="464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 b="1" dirty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3.20 </a:t>
                      </a:r>
                      <a:r>
                        <a:rPr lang="th-TH" sz="900" b="1" dirty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(เต็ม </a:t>
                      </a:r>
                      <a:r>
                        <a:rPr lang="en-US" sz="900" b="1" dirty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10</a:t>
                      </a:r>
                      <a:r>
                        <a:rPr lang="th-TH" sz="900" b="1" dirty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 คะแนน)</a:t>
                      </a:r>
                      <a:endParaRPr lang="en-US" sz="700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46449" marR="464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 b="1" dirty="0">
                          <a:latin typeface="Tahoma"/>
                          <a:ea typeface="SimSun"/>
                          <a:cs typeface="Cordia New"/>
                        </a:rPr>
                        <a:t>61</a:t>
                      </a:r>
                      <a:endParaRPr lang="en-US" sz="700" dirty="0">
                        <a:latin typeface="Calibri"/>
                        <a:ea typeface="SimSun"/>
                        <a:cs typeface="Cordia New"/>
                      </a:endParaRPr>
                    </a:p>
                  </a:txBody>
                  <a:tcPr marL="46449" marR="464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 b="1" dirty="0">
                          <a:latin typeface="Tahoma"/>
                          <a:ea typeface="SimSun"/>
                          <a:cs typeface="Cordia New"/>
                        </a:rPr>
                        <a:t>91</a:t>
                      </a:r>
                      <a:endParaRPr lang="en-US" sz="700" dirty="0">
                        <a:latin typeface="Calibri"/>
                        <a:ea typeface="SimSun"/>
                        <a:cs typeface="Cordia New"/>
                      </a:endParaRPr>
                    </a:p>
                  </a:txBody>
                  <a:tcPr marL="46449" marR="464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</a:tr>
              <a:tr h="28083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 b="1" dirty="0">
                          <a:latin typeface="Tahoma"/>
                          <a:ea typeface="SimSun"/>
                          <a:cs typeface="Cordia New"/>
                        </a:rPr>
                        <a:t>2545</a:t>
                      </a:r>
                      <a:endParaRPr lang="en-US" sz="900" dirty="0">
                        <a:latin typeface="Calibri"/>
                        <a:ea typeface="SimSun"/>
                        <a:cs typeface="Cordia New"/>
                      </a:endParaRPr>
                    </a:p>
                  </a:txBody>
                  <a:tcPr marL="46449" marR="464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 b="1" dirty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3.20 </a:t>
                      </a:r>
                      <a:r>
                        <a:rPr lang="th-TH" sz="900" b="1" dirty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(เต็ม </a:t>
                      </a:r>
                      <a:r>
                        <a:rPr lang="en-US" sz="900" b="1" dirty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10</a:t>
                      </a:r>
                      <a:r>
                        <a:rPr lang="th-TH" sz="900" b="1" dirty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 คะแนน)</a:t>
                      </a:r>
                      <a:endParaRPr lang="en-US" sz="700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46449" marR="464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 b="1" dirty="0">
                          <a:latin typeface="Tahoma"/>
                          <a:ea typeface="SimSun"/>
                          <a:cs typeface="Cordia New"/>
                        </a:rPr>
                        <a:t>64</a:t>
                      </a:r>
                      <a:endParaRPr lang="en-US" sz="700" dirty="0">
                        <a:latin typeface="Calibri"/>
                        <a:ea typeface="SimSun"/>
                        <a:cs typeface="Cordia New"/>
                      </a:endParaRPr>
                    </a:p>
                  </a:txBody>
                  <a:tcPr marL="46449" marR="464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 b="1" dirty="0">
                          <a:latin typeface="Tahoma"/>
                          <a:ea typeface="SimSun"/>
                          <a:cs typeface="Cordia New"/>
                        </a:rPr>
                        <a:t>102</a:t>
                      </a:r>
                      <a:endParaRPr lang="en-US" sz="700" dirty="0">
                        <a:latin typeface="Calibri"/>
                        <a:ea typeface="SimSun"/>
                        <a:cs typeface="Cordia New"/>
                      </a:endParaRPr>
                    </a:p>
                  </a:txBody>
                  <a:tcPr marL="46449" marR="464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</a:tr>
              <a:tr h="28083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 b="1" dirty="0">
                          <a:latin typeface="Tahoma"/>
                          <a:ea typeface="SimSun"/>
                          <a:cs typeface="Cordia New"/>
                        </a:rPr>
                        <a:t>2546</a:t>
                      </a:r>
                      <a:endParaRPr lang="en-US" sz="900" dirty="0">
                        <a:latin typeface="Calibri"/>
                        <a:ea typeface="SimSun"/>
                        <a:cs typeface="Cordia New"/>
                      </a:endParaRPr>
                    </a:p>
                  </a:txBody>
                  <a:tcPr marL="46449" marR="464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 b="1" dirty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3.30 </a:t>
                      </a:r>
                      <a:r>
                        <a:rPr lang="th-TH" sz="900" b="1" dirty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(เต็ม </a:t>
                      </a:r>
                      <a:r>
                        <a:rPr lang="en-US" sz="900" b="1" dirty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10</a:t>
                      </a:r>
                      <a:r>
                        <a:rPr lang="th-TH" sz="900" b="1" dirty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 คะแนน)</a:t>
                      </a:r>
                      <a:endParaRPr lang="en-US" sz="700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46449" marR="464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 b="1" dirty="0">
                          <a:latin typeface="Tahoma"/>
                          <a:ea typeface="SimSun"/>
                          <a:cs typeface="Cordia New"/>
                        </a:rPr>
                        <a:t>70</a:t>
                      </a:r>
                      <a:endParaRPr lang="en-US" sz="700" dirty="0">
                        <a:latin typeface="Calibri"/>
                        <a:ea typeface="SimSun"/>
                        <a:cs typeface="Cordia New"/>
                      </a:endParaRPr>
                    </a:p>
                  </a:txBody>
                  <a:tcPr marL="46449" marR="464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 b="1" dirty="0">
                          <a:latin typeface="Tahoma"/>
                          <a:ea typeface="SimSun"/>
                          <a:cs typeface="Cordia New"/>
                        </a:rPr>
                        <a:t>133</a:t>
                      </a:r>
                      <a:endParaRPr lang="en-US" sz="700" dirty="0">
                        <a:latin typeface="Calibri"/>
                        <a:ea typeface="SimSun"/>
                        <a:cs typeface="Cordia New"/>
                      </a:endParaRPr>
                    </a:p>
                  </a:txBody>
                  <a:tcPr marL="46449" marR="464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</a:tr>
              <a:tr h="28083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 b="1">
                          <a:latin typeface="Tahoma"/>
                          <a:ea typeface="SimSun"/>
                          <a:cs typeface="Cordia New"/>
                        </a:rPr>
                        <a:t>2547</a:t>
                      </a:r>
                      <a:endParaRPr lang="en-US" sz="900">
                        <a:latin typeface="Calibri"/>
                        <a:ea typeface="SimSun"/>
                        <a:cs typeface="Cordia New"/>
                      </a:endParaRPr>
                    </a:p>
                  </a:txBody>
                  <a:tcPr marL="46449" marR="464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 b="1" dirty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3.60 </a:t>
                      </a:r>
                      <a:r>
                        <a:rPr lang="th-TH" sz="900" b="1" dirty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(เต็ม </a:t>
                      </a:r>
                      <a:r>
                        <a:rPr lang="en-US" sz="900" b="1" dirty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10</a:t>
                      </a:r>
                      <a:r>
                        <a:rPr lang="th-TH" sz="900" b="1" dirty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 คะแนน)</a:t>
                      </a:r>
                      <a:endParaRPr lang="en-US" sz="700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46449" marR="464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 b="1" dirty="0">
                          <a:latin typeface="Tahoma"/>
                          <a:ea typeface="SimSun"/>
                          <a:cs typeface="Cordia New"/>
                        </a:rPr>
                        <a:t>64</a:t>
                      </a:r>
                      <a:endParaRPr lang="en-US" sz="700" dirty="0">
                        <a:latin typeface="Calibri"/>
                        <a:ea typeface="SimSun"/>
                        <a:cs typeface="Cordia New"/>
                      </a:endParaRPr>
                    </a:p>
                  </a:txBody>
                  <a:tcPr marL="46449" marR="464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 b="1" dirty="0">
                          <a:latin typeface="Tahoma"/>
                          <a:ea typeface="SimSun"/>
                          <a:cs typeface="Cordia New"/>
                        </a:rPr>
                        <a:t>146</a:t>
                      </a:r>
                      <a:endParaRPr lang="en-US" sz="700" dirty="0">
                        <a:latin typeface="Calibri"/>
                        <a:ea typeface="SimSun"/>
                        <a:cs typeface="Cordia New"/>
                      </a:endParaRPr>
                    </a:p>
                  </a:txBody>
                  <a:tcPr marL="46449" marR="464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</a:tr>
              <a:tr h="28083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 b="1">
                          <a:latin typeface="Tahoma"/>
                          <a:ea typeface="SimSun"/>
                          <a:cs typeface="Cordia New"/>
                        </a:rPr>
                        <a:t>2548</a:t>
                      </a:r>
                      <a:endParaRPr lang="en-US" sz="900">
                        <a:latin typeface="Calibri"/>
                        <a:ea typeface="SimSun"/>
                        <a:cs typeface="Cordia New"/>
                      </a:endParaRPr>
                    </a:p>
                  </a:txBody>
                  <a:tcPr marL="46449" marR="464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 b="1" dirty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3.80 </a:t>
                      </a:r>
                      <a:r>
                        <a:rPr lang="th-TH" sz="900" b="1" dirty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(เต็ม </a:t>
                      </a:r>
                      <a:r>
                        <a:rPr lang="en-US" sz="900" b="1" dirty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10</a:t>
                      </a:r>
                      <a:r>
                        <a:rPr lang="th-TH" sz="900" b="1" dirty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 คะแนน)</a:t>
                      </a:r>
                      <a:endParaRPr lang="en-US" sz="700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46449" marR="464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 b="1" dirty="0">
                          <a:latin typeface="Tahoma"/>
                          <a:ea typeface="SimSun"/>
                          <a:cs typeface="Cordia New"/>
                        </a:rPr>
                        <a:t>59</a:t>
                      </a:r>
                      <a:endParaRPr lang="en-US" sz="700" dirty="0">
                        <a:latin typeface="Calibri"/>
                        <a:ea typeface="SimSun"/>
                        <a:cs typeface="Cordia New"/>
                      </a:endParaRPr>
                    </a:p>
                  </a:txBody>
                  <a:tcPr marL="46449" marR="464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 b="1" dirty="0">
                          <a:latin typeface="Tahoma"/>
                          <a:ea typeface="SimSun"/>
                          <a:cs typeface="Cordia New"/>
                        </a:rPr>
                        <a:t>159</a:t>
                      </a:r>
                      <a:endParaRPr lang="en-US" sz="700" dirty="0">
                        <a:latin typeface="Calibri"/>
                        <a:ea typeface="SimSun"/>
                        <a:cs typeface="Cordia New"/>
                      </a:endParaRPr>
                    </a:p>
                  </a:txBody>
                  <a:tcPr marL="46449" marR="464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</a:tr>
              <a:tr h="28083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 b="1">
                          <a:latin typeface="Tahoma"/>
                          <a:ea typeface="SimSun"/>
                          <a:cs typeface="Cordia New"/>
                        </a:rPr>
                        <a:t>2549</a:t>
                      </a:r>
                      <a:endParaRPr lang="en-US" sz="900">
                        <a:latin typeface="Calibri"/>
                        <a:ea typeface="SimSun"/>
                        <a:cs typeface="Cordia New"/>
                      </a:endParaRPr>
                    </a:p>
                  </a:txBody>
                  <a:tcPr marL="46449" marR="464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 b="1" dirty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3.60 </a:t>
                      </a:r>
                      <a:r>
                        <a:rPr lang="th-TH" sz="900" b="1" dirty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(เต็ม </a:t>
                      </a:r>
                      <a:r>
                        <a:rPr lang="en-US" sz="900" b="1" dirty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10</a:t>
                      </a:r>
                      <a:r>
                        <a:rPr lang="th-TH" sz="900" b="1" dirty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 คะแนน)</a:t>
                      </a:r>
                      <a:endParaRPr lang="en-US" sz="700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46449" marR="464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 b="1" dirty="0">
                          <a:latin typeface="Tahoma"/>
                          <a:ea typeface="SimSun"/>
                          <a:cs typeface="Cordia New"/>
                        </a:rPr>
                        <a:t>63</a:t>
                      </a:r>
                      <a:endParaRPr lang="en-US" sz="700" dirty="0">
                        <a:latin typeface="Calibri"/>
                        <a:ea typeface="SimSun"/>
                        <a:cs typeface="Cordia New"/>
                      </a:endParaRPr>
                    </a:p>
                  </a:txBody>
                  <a:tcPr marL="46449" marR="464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 b="1" dirty="0">
                          <a:latin typeface="Tahoma"/>
                          <a:ea typeface="SimSun"/>
                          <a:cs typeface="Cordia New"/>
                        </a:rPr>
                        <a:t>163</a:t>
                      </a:r>
                      <a:endParaRPr lang="en-US" sz="700" dirty="0">
                        <a:latin typeface="Calibri"/>
                        <a:ea typeface="SimSun"/>
                        <a:cs typeface="Cordia New"/>
                      </a:endParaRPr>
                    </a:p>
                  </a:txBody>
                  <a:tcPr marL="46449" marR="464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</a:tr>
              <a:tr h="28083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 b="1" dirty="0">
                          <a:latin typeface="Tahoma"/>
                          <a:ea typeface="SimSun"/>
                          <a:cs typeface="Cordia New"/>
                        </a:rPr>
                        <a:t>2550</a:t>
                      </a:r>
                      <a:endParaRPr lang="en-US" sz="900" dirty="0">
                        <a:latin typeface="Calibri"/>
                        <a:ea typeface="SimSun"/>
                        <a:cs typeface="Cordia New"/>
                      </a:endParaRPr>
                    </a:p>
                  </a:txBody>
                  <a:tcPr marL="46449" marR="464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 b="1" dirty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3.30 </a:t>
                      </a:r>
                      <a:r>
                        <a:rPr lang="th-TH" sz="900" b="1" dirty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(เต็ม </a:t>
                      </a:r>
                      <a:r>
                        <a:rPr lang="en-US" sz="900" b="1" dirty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10</a:t>
                      </a:r>
                      <a:r>
                        <a:rPr lang="th-TH" sz="900" b="1" dirty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 คะแนน)</a:t>
                      </a:r>
                      <a:endParaRPr lang="en-US" sz="700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46449" marR="464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 b="1" dirty="0">
                          <a:latin typeface="Tahoma"/>
                          <a:ea typeface="SimSun"/>
                          <a:cs typeface="Cordia New"/>
                        </a:rPr>
                        <a:t>84</a:t>
                      </a:r>
                      <a:endParaRPr lang="en-US" sz="700" dirty="0">
                        <a:latin typeface="Calibri"/>
                        <a:ea typeface="SimSun"/>
                        <a:cs typeface="Cordia New"/>
                      </a:endParaRPr>
                    </a:p>
                  </a:txBody>
                  <a:tcPr marL="46449" marR="464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 b="1" dirty="0">
                          <a:latin typeface="Tahoma"/>
                          <a:ea typeface="SimSun"/>
                          <a:cs typeface="Cordia New"/>
                        </a:rPr>
                        <a:t>179</a:t>
                      </a:r>
                      <a:endParaRPr lang="en-US" sz="700" dirty="0">
                        <a:latin typeface="Calibri"/>
                        <a:ea typeface="SimSun"/>
                        <a:cs typeface="Cordia New"/>
                      </a:endParaRPr>
                    </a:p>
                  </a:txBody>
                  <a:tcPr marL="46449" marR="464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</a:tr>
              <a:tr h="28083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 b="1">
                          <a:latin typeface="Tahoma"/>
                          <a:ea typeface="SimSun"/>
                          <a:cs typeface="Cordia New"/>
                        </a:rPr>
                        <a:t>2551</a:t>
                      </a:r>
                      <a:endParaRPr lang="en-US" sz="900">
                        <a:latin typeface="Calibri"/>
                        <a:ea typeface="SimSun"/>
                        <a:cs typeface="Cordia New"/>
                      </a:endParaRPr>
                    </a:p>
                  </a:txBody>
                  <a:tcPr marL="46449" marR="464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 b="1" dirty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3.50 </a:t>
                      </a:r>
                      <a:r>
                        <a:rPr lang="th-TH" sz="900" b="1" dirty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(เต็ม </a:t>
                      </a:r>
                      <a:r>
                        <a:rPr lang="en-US" sz="900" b="1" dirty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10</a:t>
                      </a:r>
                      <a:r>
                        <a:rPr lang="th-TH" sz="900" b="1" dirty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 คะแนน)</a:t>
                      </a:r>
                      <a:endParaRPr lang="en-US" sz="700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46449" marR="464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 b="1" dirty="0">
                          <a:latin typeface="Tahoma"/>
                          <a:ea typeface="SimSun"/>
                          <a:cs typeface="Cordia New"/>
                        </a:rPr>
                        <a:t>80</a:t>
                      </a:r>
                      <a:endParaRPr lang="en-US" sz="700" dirty="0">
                        <a:latin typeface="Calibri"/>
                        <a:ea typeface="SimSun"/>
                        <a:cs typeface="Cordia New"/>
                      </a:endParaRPr>
                    </a:p>
                  </a:txBody>
                  <a:tcPr marL="46449" marR="464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 b="1" dirty="0">
                          <a:latin typeface="Tahoma"/>
                          <a:ea typeface="SimSun"/>
                          <a:cs typeface="Cordia New"/>
                        </a:rPr>
                        <a:t>180</a:t>
                      </a:r>
                      <a:endParaRPr lang="en-US" sz="700" dirty="0">
                        <a:latin typeface="Calibri"/>
                        <a:ea typeface="SimSun"/>
                        <a:cs typeface="Cordia New"/>
                      </a:endParaRPr>
                    </a:p>
                  </a:txBody>
                  <a:tcPr marL="46449" marR="464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</a:tr>
              <a:tr h="28083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 b="1" dirty="0">
                          <a:latin typeface="Tahoma"/>
                          <a:ea typeface="SimSun"/>
                          <a:cs typeface="Cordia New"/>
                        </a:rPr>
                        <a:t>2552</a:t>
                      </a:r>
                      <a:endParaRPr lang="en-US" sz="900" dirty="0">
                        <a:latin typeface="Calibri"/>
                        <a:ea typeface="SimSun"/>
                        <a:cs typeface="Cordia New"/>
                      </a:endParaRPr>
                    </a:p>
                  </a:txBody>
                  <a:tcPr marL="46449" marR="464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 b="1" dirty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3.40 </a:t>
                      </a:r>
                      <a:r>
                        <a:rPr lang="th-TH" sz="900" b="1" dirty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(เต็ม </a:t>
                      </a:r>
                      <a:r>
                        <a:rPr lang="en-US" sz="900" b="1" dirty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10</a:t>
                      </a:r>
                      <a:r>
                        <a:rPr lang="th-TH" sz="900" b="1" dirty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 คะแนน)</a:t>
                      </a:r>
                      <a:endParaRPr lang="en-US" sz="700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46449" marR="464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 b="1" dirty="0">
                          <a:latin typeface="Tahoma"/>
                          <a:ea typeface="SimSun"/>
                          <a:cs typeface="Cordia New"/>
                        </a:rPr>
                        <a:t>84</a:t>
                      </a:r>
                      <a:endParaRPr lang="en-US" sz="700" dirty="0">
                        <a:latin typeface="Calibri"/>
                        <a:ea typeface="SimSun"/>
                        <a:cs typeface="Cordia New"/>
                      </a:endParaRPr>
                    </a:p>
                  </a:txBody>
                  <a:tcPr marL="46449" marR="464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 b="1" dirty="0">
                          <a:latin typeface="Tahoma"/>
                          <a:ea typeface="SimSun"/>
                          <a:cs typeface="Cordia New"/>
                        </a:rPr>
                        <a:t>180</a:t>
                      </a:r>
                      <a:endParaRPr lang="en-US" sz="700" dirty="0">
                        <a:latin typeface="Calibri"/>
                        <a:ea typeface="SimSun"/>
                        <a:cs typeface="Cordia New"/>
                      </a:endParaRPr>
                    </a:p>
                  </a:txBody>
                  <a:tcPr marL="46449" marR="464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</a:tr>
              <a:tr h="28083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 b="1">
                          <a:latin typeface="Tahoma"/>
                          <a:ea typeface="SimSun"/>
                          <a:cs typeface="Cordia New"/>
                        </a:rPr>
                        <a:t>2553</a:t>
                      </a:r>
                      <a:endParaRPr lang="en-US" sz="900">
                        <a:latin typeface="Calibri"/>
                        <a:ea typeface="SimSun"/>
                        <a:cs typeface="Cordia New"/>
                      </a:endParaRPr>
                    </a:p>
                  </a:txBody>
                  <a:tcPr marL="46449" marR="464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 b="1" dirty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3.50 </a:t>
                      </a:r>
                      <a:r>
                        <a:rPr lang="th-TH" sz="900" b="1" dirty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(เต็ม </a:t>
                      </a:r>
                      <a:r>
                        <a:rPr lang="en-US" sz="900" b="1" dirty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10</a:t>
                      </a:r>
                      <a:r>
                        <a:rPr lang="th-TH" sz="900" b="1" dirty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 คะแนน)</a:t>
                      </a:r>
                      <a:endParaRPr lang="en-US" sz="700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46449" marR="464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 b="1" dirty="0">
                          <a:latin typeface="Tahoma"/>
                          <a:ea typeface="SimSun"/>
                          <a:cs typeface="Cordia New"/>
                        </a:rPr>
                        <a:t>78</a:t>
                      </a:r>
                      <a:endParaRPr lang="en-US" sz="700" dirty="0">
                        <a:latin typeface="Calibri"/>
                        <a:ea typeface="SimSun"/>
                        <a:cs typeface="Cordia New"/>
                      </a:endParaRPr>
                    </a:p>
                  </a:txBody>
                  <a:tcPr marL="46449" marR="464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 b="1" dirty="0">
                          <a:latin typeface="Tahoma"/>
                          <a:ea typeface="SimSun"/>
                          <a:cs typeface="Cordia New"/>
                        </a:rPr>
                        <a:t>178</a:t>
                      </a:r>
                      <a:endParaRPr lang="en-US" sz="700" dirty="0">
                        <a:latin typeface="Calibri"/>
                        <a:ea typeface="SimSun"/>
                        <a:cs typeface="Cordia New"/>
                      </a:endParaRPr>
                    </a:p>
                  </a:txBody>
                  <a:tcPr marL="46449" marR="464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</a:tr>
              <a:tr h="28083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 b="1" dirty="0">
                          <a:latin typeface="Tahoma"/>
                          <a:ea typeface="SimSun"/>
                          <a:cs typeface="Cordia New"/>
                        </a:rPr>
                        <a:t>2554</a:t>
                      </a:r>
                      <a:endParaRPr lang="en-US" sz="900" dirty="0">
                        <a:latin typeface="Calibri"/>
                        <a:ea typeface="SimSun"/>
                        <a:cs typeface="Cordia New"/>
                      </a:endParaRPr>
                    </a:p>
                  </a:txBody>
                  <a:tcPr marL="46449" marR="464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 b="1" dirty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3.40 </a:t>
                      </a:r>
                      <a:r>
                        <a:rPr lang="th-TH" sz="900" b="1" dirty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(เต็ม </a:t>
                      </a:r>
                      <a:r>
                        <a:rPr lang="en-US" sz="900" b="1" dirty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10</a:t>
                      </a:r>
                      <a:r>
                        <a:rPr lang="th-TH" sz="900" b="1" dirty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 คะแนน)</a:t>
                      </a:r>
                      <a:endParaRPr lang="en-US" sz="700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46449" marR="464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 b="1" dirty="0">
                          <a:latin typeface="Tahoma"/>
                          <a:ea typeface="SimSun"/>
                          <a:cs typeface="Cordia New"/>
                        </a:rPr>
                        <a:t>80</a:t>
                      </a:r>
                      <a:endParaRPr lang="en-US" sz="700" dirty="0">
                        <a:latin typeface="Calibri"/>
                        <a:ea typeface="SimSun"/>
                        <a:cs typeface="Cordia New"/>
                      </a:endParaRPr>
                    </a:p>
                  </a:txBody>
                  <a:tcPr marL="46449" marR="464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 b="1" dirty="0">
                          <a:latin typeface="Tahoma"/>
                          <a:ea typeface="SimSun"/>
                          <a:cs typeface="Cordia New"/>
                        </a:rPr>
                        <a:t>183</a:t>
                      </a:r>
                      <a:endParaRPr lang="en-US" sz="700" dirty="0">
                        <a:latin typeface="Calibri"/>
                        <a:ea typeface="SimSun"/>
                        <a:cs typeface="Cordia New"/>
                      </a:endParaRPr>
                    </a:p>
                  </a:txBody>
                  <a:tcPr marL="46449" marR="464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</a:tr>
              <a:tr h="28083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 b="1" dirty="0">
                          <a:latin typeface="Tahoma"/>
                          <a:ea typeface="SimSun"/>
                          <a:cs typeface="Cordia New"/>
                        </a:rPr>
                        <a:t>2555</a:t>
                      </a:r>
                      <a:endParaRPr lang="en-US" sz="900" dirty="0">
                        <a:latin typeface="Calibri"/>
                        <a:ea typeface="SimSun"/>
                        <a:cs typeface="Cordia New"/>
                      </a:endParaRPr>
                    </a:p>
                  </a:txBody>
                  <a:tcPr marL="46449" marR="464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 b="1" dirty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37 </a:t>
                      </a:r>
                      <a:r>
                        <a:rPr lang="th-TH" sz="900" b="1" dirty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(เต็ม </a:t>
                      </a:r>
                      <a:r>
                        <a:rPr lang="en-US" sz="900" b="1" dirty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100</a:t>
                      </a:r>
                      <a:r>
                        <a:rPr lang="th-TH" sz="900" b="1" dirty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 คะแนน)</a:t>
                      </a:r>
                      <a:endParaRPr lang="en-US" sz="700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46449" marR="464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 b="1" dirty="0">
                          <a:latin typeface="Tahoma"/>
                          <a:ea typeface="SimSun"/>
                          <a:cs typeface="Cordia New"/>
                        </a:rPr>
                        <a:t>88</a:t>
                      </a:r>
                      <a:endParaRPr lang="en-US" sz="700" dirty="0">
                        <a:latin typeface="Calibri"/>
                        <a:ea typeface="SimSun"/>
                        <a:cs typeface="Cordia New"/>
                      </a:endParaRPr>
                    </a:p>
                  </a:txBody>
                  <a:tcPr marL="46449" marR="464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 b="1" dirty="0">
                          <a:latin typeface="Tahoma"/>
                          <a:ea typeface="SimSun"/>
                          <a:cs typeface="Cordia New"/>
                        </a:rPr>
                        <a:t>176</a:t>
                      </a:r>
                      <a:endParaRPr lang="en-US" sz="700" dirty="0">
                        <a:latin typeface="Calibri"/>
                        <a:ea typeface="SimSun"/>
                        <a:cs typeface="Cordia New"/>
                      </a:endParaRPr>
                    </a:p>
                  </a:txBody>
                  <a:tcPr marL="46449" marR="464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</a:tr>
              <a:tr h="28083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 b="1" dirty="0">
                          <a:latin typeface="Tahoma"/>
                          <a:ea typeface="SimSun"/>
                          <a:cs typeface="Cordia New"/>
                        </a:rPr>
                        <a:t>2556</a:t>
                      </a:r>
                      <a:endParaRPr lang="en-US" sz="900" b="1" dirty="0">
                        <a:latin typeface="Calibri"/>
                        <a:ea typeface="SimSun"/>
                        <a:cs typeface="Cordia New"/>
                      </a:endParaRPr>
                    </a:p>
                  </a:txBody>
                  <a:tcPr marL="46449" marR="464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 b="1" dirty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35 </a:t>
                      </a:r>
                      <a:r>
                        <a:rPr lang="th-TH" sz="900" b="1" dirty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(เต็ม </a:t>
                      </a:r>
                      <a:r>
                        <a:rPr lang="en-US" sz="900" b="1" dirty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100</a:t>
                      </a:r>
                      <a:r>
                        <a:rPr lang="th-TH" sz="900" b="1" dirty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 คะแนน)</a:t>
                      </a:r>
                      <a:endParaRPr lang="en-US" sz="700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46449" marR="464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 b="1" dirty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102</a:t>
                      </a:r>
                      <a:endParaRPr lang="en-US" sz="700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46449" marR="464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 b="1" dirty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177</a:t>
                      </a:r>
                      <a:endParaRPr lang="en-US" sz="700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46449" marR="464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</a:tr>
              <a:tr h="28083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 b="1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2557</a:t>
                      </a:r>
                      <a:endParaRPr lang="en-US" sz="900" b="1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46449" marR="464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1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38 </a:t>
                      </a:r>
                      <a:r>
                        <a:rPr lang="th-TH" sz="900" b="1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(เต็ม </a:t>
                      </a:r>
                      <a:r>
                        <a:rPr lang="en-US" sz="900" b="1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100</a:t>
                      </a:r>
                      <a:r>
                        <a:rPr lang="th-TH" sz="900" b="1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 คะแนน)</a:t>
                      </a:r>
                      <a:endParaRPr lang="en-US" sz="900" dirty="0" smtClean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700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46449" marR="464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 b="1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85</a:t>
                      </a:r>
                      <a:endParaRPr lang="en-US" sz="900" b="1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46449" marR="464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175</a:t>
                      </a:r>
                      <a:endParaRPr lang="en-US" sz="900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46449" marR="464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</a:tr>
            </a:tbl>
          </a:graphicData>
        </a:graphic>
      </p:graphicFrame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324544" y="104097"/>
            <a:ext cx="8423919" cy="369332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eaLnBrk="1" hangingPunct="1"/>
            <a:r>
              <a:rPr lang="th-TH" sz="1800" dirty="0" smtClean="0">
                <a:solidFill>
                  <a:srgbClr val="000000"/>
                </a:solidFill>
                <a:ea typeface="SimSun" pitchFamily="2" charset="-122"/>
              </a:rPr>
              <a:t>ดัชนีชี้วัดภาพลักษณ์</a:t>
            </a:r>
            <a:r>
              <a:rPr lang="th-TH" sz="1800" dirty="0" err="1" smtClean="0">
                <a:solidFill>
                  <a:srgbClr val="000000"/>
                </a:solidFill>
                <a:ea typeface="SimSun" pitchFamily="2" charset="-122"/>
              </a:rPr>
              <a:t>คอร์รัป</a:t>
            </a:r>
            <a:r>
              <a:rPr lang="th-TH" sz="1800" dirty="0" smtClean="0">
                <a:solidFill>
                  <a:srgbClr val="000000"/>
                </a:solidFill>
                <a:ea typeface="SimSun" pitchFamily="2" charset="-122"/>
              </a:rPr>
              <a:t>ชัน(</a:t>
            </a:r>
            <a:r>
              <a:rPr lang="en-US" sz="1800" dirty="0" smtClean="0">
                <a:solidFill>
                  <a:srgbClr val="000000"/>
                </a:solidFill>
                <a:ea typeface="SimSun" pitchFamily="2" charset="-122"/>
              </a:rPr>
              <a:t>CPI</a:t>
            </a:r>
            <a:r>
              <a:rPr lang="th-TH" sz="1800" dirty="0" smtClean="0">
                <a:solidFill>
                  <a:srgbClr val="000000"/>
                </a:solidFill>
                <a:ea typeface="SimSun" pitchFamily="2" charset="-122"/>
              </a:rPr>
              <a:t>)ของประเทศไทย ตั้งแต่ปี </a:t>
            </a:r>
            <a:r>
              <a:rPr lang="en-US" sz="1800" dirty="0" smtClean="0">
                <a:solidFill>
                  <a:srgbClr val="000000"/>
                </a:solidFill>
                <a:ea typeface="SimSun" pitchFamily="2" charset="-122"/>
              </a:rPr>
              <a:t>2538-2557</a:t>
            </a:r>
            <a:endParaRPr lang="en-US" sz="2800" b="0" dirty="0" smtClean="0">
              <a:solidFill>
                <a:srgbClr val="000000"/>
              </a:solidFill>
              <a:latin typeface="Arial" pitchFamily="34" charset="0"/>
              <a:cs typeface="Angsana New" pitchFamily="18" charset="-34"/>
            </a:endParaRPr>
          </a:p>
        </p:txBody>
      </p:sp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324544" y="6498994"/>
            <a:ext cx="3254417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l" eaLnBrk="1" hangingPunct="1"/>
            <a:r>
              <a:rPr lang="th-TH" sz="900" dirty="0" smtClean="0">
                <a:solidFill>
                  <a:srgbClr val="000000"/>
                </a:solidFill>
                <a:ea typeface="SimSun" pitchFamily="2" charset="-122"/>
              </a:rPr>
              <a:t>ที่มา </a:t>
            </a:r>
            <a:r>
              <a:rPr lang="en-US" sz="900" dirty="0" smtClean="0">
                <a:solidFill>
                  <a:srgbClr val="000000"/>
                </a:solidFill>
                <a:ea typeface="SimSun" pitchFamily="2" charset="-122"/>
              </a:rPr>
              <a:t>: </a:t>
            </a:r>
            <a:r>
              <a:rPr lang="en-US" sz="900" dirty="0" err="1" smtClean="0">
                <a:solidFill>
                  <a:srgbClr val="000000"/>
                </a:solidFill>
                <a:ea typeface="SimSun" pitchFamily="2" charset="-122"/>
              </a:rPr>
              <a:t>วิเคราะห์ข้อมูลจาก</a:t>
            </a:r>
            <a:r>
              <a:rPr lang="th-TH" sz="900" dirty="0" smtClean="0">
                <a:solidFill>
                  <a:srgbClr val="000000"/>
                </a:solidFill>
                <a:ea typeface="SimSun" pitchFamily="2" charset="-122"/>
              </a:rPr>
              <a:t> </a:t>
            </a:r>
            <a:r>
              <a:rPr lang="en-US" sz="900" dirty="0" smtClean="0">
                <a:solidFill>
                  <a:srgbClr val="000000"/>
                </a:solidFill>
                <a:ea typeface="SimSun" pitchFamily="2" charset="-122"/>
              </a:rPr>
              <a:t>http:/www.transparency.org/</a:t>
            </a:r>
            <a:endParaRPr lang="en-US" sz="900" dirty="0" smtClean="0">
              <a:solidFill>
                <a:srgbClr val="000000"/>
              </a:solidFill>
              <a:latin typeface="Arial" pitchFamily="34" charset="0"/>
              <a:cs typeface="Angsana New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699632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การออกแบบเริ่มต้น">
  <a:themeElements>
    <a:clrScheme name="การออกแบบเริ่มต้น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การออกแบบเริ่มต้น">
      <a:majorFont>
        <a:latin typeface="Arial"/>
        <a:ea typeface=""/>
        <a:cs typeface="Angsana New"/>
      </a:majorFont>
      <a:minorFont>
        <a:latin typeface="Arial"/>
        <a:ea typeface=""/>
        <a:cs typeface="Angsana New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th-TH" sz="36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  <a:cs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th-TH" sz="36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  <a:cs typeface="Tahoma" pitchFamily="34" charset="0"/>
          </a:defRPr>
        </a:defPPr>
      </a:lstStyle>
    </a:lnDef>
  </a:objectDefaults>
  <a:extraClrSchemeLst>
    <a:extraClrScheme>
      <a:clrScheme name="การออกแบบเริ่มต้น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การออกแบบเริ่มต้น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การออกแบบเริ่มต้น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การออกแบบเริ่มต้น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การออกแบบเริ่มต้น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การออกแบบเริ่มต้น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การออกแบบเริ่มต้น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การออกแบบเริ่มต้น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การออกแบบเริ่มต้น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การออกแบบเริ่มต้น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การออกแบบเริ่มต้น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การออกแบบเริ่มต้น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ชุดรูปแบบของ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ชุดรูปแบบของ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22402</TotalTime>
  <Words>6213</Words>
  <Application>Microsoft Office PowerPoint</Application>
  <PresentationFormat>On-screen Show (4:3)</PresentationFormat>
  <Paragraphs>729</Paragraphs>
  <Slides>84</Slides>
  <Notes>32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84</vt:i4>
      </vt:variant>
    </vt:vector>
  </HeadingPairs>
  <TitlesOfParts>
    <vt:vector size="85" baseType="lpstr">
      <vt:lpstr>การออกแบบเริ่มต้น</vt:lpstr>
      <vt:lpstr>Slide 1</vt:lpstr>
      <vt:lpstr>Slide 2</vt:lpstr>
      <vt:lpstr> โครงสร้างการทุจริต 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การดำเนินการตามนโยบายรัฐบาล / คสช. </vt:lpstr>
      <vt:lpstr>Slide 35</vt:lpstr>
      <vt:lpstr>Slide 36</vt:lpstr>
      <vt:lpstr>Slide 37</vt:lpstr>
      <vt:lpstr>ปัญหา/อุปสรรคในการดำเนินงาน และแนวทางการแก้ไข</vt:lpstr>
      <vt:lpstr>สรุปผลงานการดำเนินงานที่สำคัญในปีงบประมาณ พ.ศ. 2558</vt:lpstr>
      <vt:lpstr>Slide 40</vt:lpstr>
      <vt:lpstr>Slide 41</vt:lpstr>
      <vt:lpstr>Slide 42</vt:lpstr>
      <vt:lpstr>Slide 43</vt:lpstr>
      <vt:lpstr>Slide 44</vt:lpstr>
      <vt:lpstr>Slide 45</vt:lpstr>
      <vt:lpstr>Slide 46</vt:lpstr>
      <vt:lpstr>   พระราชบัญญัติข้าราชการพลเรือน พ.ศ. ๒๕๕๑  มาตรา ๘๕ การกระทำผิดวินัยในลักษณะดังต่อไปนี้  เป็นความผิดวินัยอย่างร้ายแรง  (๑) ปฏิบัติหรือละเว้นการปฏิบัติหน้าที่ราชการโดยมิชอบเพื่อให้เกิดความเสียหายอย่างร้ายแรงแก่ผู้หนึ่งผู้ใด  หรือปฏิบัติหรือละเว้นการปฏิบัติหน้าที่ราชการโดยทุจริต</vt:lpstr>
      <vt:lpstr>Slide 48</vt:lpstr>
      <vt:lpstr>   พระราชบัญญัติข้าราชการพลเรือน พ.ศ. ๒๕๕๑  มาตรา ๘๒  ข้าราชการพลเรือนสามัญต้องกระทำการอันเป็นข้อปฏิบัติดังต่อไปนี้   (๒) ต้องปฏิบัติหน้าที่ราชการให้เป็นไปตามกฎหมาย กฎ ระเบียบของทางราชการ มติของคณะรัฐมนตรี นโยบายของรัฐบาล และปฏิบัติตามระเบียบแบบแผนของทางราชการ</vt:lpstr>
      <vt:lpstr>Slide 50</vt:lpstr>
      <vt:lpstr>Slide 51</vt:lpstr>
      <vt:lpstr>Slide 52</vt:lpstr>
      <vt:lpstr>Slide 53</vt:lpstr>
      <vt:lpstr>Slide 54</vt:lpstr>
      <vt:lpstr>Slide 55</vt:lpstr>
      <vt:lpstr>Slide 56</vt:lpstr>
      <vt:lpstr>Slide 57</vt:lpstr>
      <vt:lpstr>Slide 58</vt:lpstr>
      <vt:lpstr>Slide 59</vt:lpstr>
      <vt:lpstr>Slide 60</vt:lpstr>
      <vt:lpstr>Slide 61</vt:lpstr>
      <vt:lpstr>Slide 62</vt:lpstr>
      <vt:lpstr>Slide 63</vt:lpstr>
      <vt:lpstr>Slide 64</vt:lpstr>
      <vt:lpstr>Slide 65</vt:lpstr>
      <vt:lpstr>Slide 66</vt:lpstr>
      <vt:lpstr>Slide 67</vt:lpstr>
      <vt:lpstr>Slide 68</vt:lpstr>
      <vt:lpstr>Slide 69</vt:lpstr>
      <vt:lpstr>Slide 70</vt:lpstr>
      <vt:lpstr>Slide 71</vt:lpstr>
      <vt:lpstr>Slide 72</vt:lpstr>
      <vt:lpstr>Slide 73</vt:lpstr>
      <vt:lpstr>Slide 74</vt:lpstr>
      <vt:lpstr>Slide 75</vt:lpstr>
      <vt:lpstr>Slide 76</vt:lpstr>
      <vt:lpstr>Slide 77</vt:lpstr>
      <vt:lpstr>Slide 78</vt:lpstr>
      <vt:lpstr>Slide 79</vt:lpstr>
      <vt:lpstr>Slide 80</vt:lpstr>
      <vt:lpstr>Slide 81</vt:lpstr>
      <vt:lpstr>Slide 82</vt:lpstr>
      <vt:lpstr>Slide 83</vt:lpstr>
      <vt:lpstr>Slide 84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ภาพนิ่ง 1</dc:title>
  <dc:creator>User</dc:creator>
  <cp:lastModifiedBy>Windows User</cp:lastModifiedBy>
  <cp:revision>1639</cp:revision>
  <dcterms:created xsi:type="dcterms:W3CDTF">2008-11-26T15:42:59Z</dcterms:created>
  <dcterms:modified xsi:type="dcterms:W3CDTF">2015-08-02T00:03:29Z</dcterms:modified>
</cp:coreProperties>
</file>