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9"/>
  </p:notesMasterIdLst>
  <p:handoutMasterIdLst>
    <p:handoutMasterId r:id="rId60"/>
  </p:handoutMasterIdLst>
  <p:sldIdLst>
    <p:sldId id="287" r:id="rId2"/>
    <p:sldId id="481" r:id="rId3"/>
    <p:sldId id="480" r:id="rId4"/>
    <p:sldId id="329" r:id="rId5"/>
    <p:sldId id="394" r:id="rId6"/>
    <p:sldId id="395" r:id="rId7"/>
    <p:sldId id="461" r:id="rId8"/>
    <p:sldId id="445" r:id="rId9"/>
    <p:sldId id="336" r:id="rId10"/>
    <p:sldId id="337" r:id="rId11"/>
    <p:sldId id="338" r:id="rId12"/>
    <p:sldId id="339" r:id="rId13"/>
    <p:sldId id="371" r:id="rId14"/>
    <p:sldId id="463" r:id="rId15"/>
    <p:sldId id="330" r:id="rId16"/>
    <p:sldId id="331" r:id="rId17"/>
    <p:sldId id="332" r:id="rId18"/>
    <p:sldId id="446" r:id="rId19"/>
    <p:sldId id="354" r:id="rId20"/>
    <p:sldId id="464" r:id="rId21"/>
    <p:sldId id="482" r:id="rId22"/>
    <p:sldId id="353" r:id="rId23"/>
    <p:sldId id="355" r:id="rId24"/>
    <p:sldId id="344" r:id="rId25"/>
    <p:sldId id="465" r:id="rId26"/>
    <p:sldId id="466" r:id="rId27"/>
    <p:sldId id="468" r:id="rId28"/>
    <p:sldId id="359" r:id="rId29"/>
    <p:sldId id="469" r:id="rId30"/>
    <p:sldId id="288" r:id="rId31"/>
    <p:sldId id="358" r:id="rId32"/>
    <p:sldId id="360" r:id="rId33"/>
    <p:sldId id="361" r:id="rId34"/>
    <p:sldId id="362" r:id="rId35"/>
    <p:sldId id="368" r:id="rId36"/>
    <p:sldId id="369" r:id="rId37"/>
    <p:sldId id="370" r:id="rId38"/>
    <p:sldId id="470" r:id="rId39"/>
    <p:sldId id="471" r:id="rId40"/>
    <p:sldId id="396" r:id="rId41"/>
    <p:sldId id="393" r:id="rId42"/>
    <p:sldId id="392" r:id="rId43"/>
    <p:sldId id="372" r:id="rId44"/>
    <p:sldId id="397" r:id="rId45"/>
    <p:sldId id="398" r:id="rId46"/>
    <p:sldId id="399" r:id="rId47"/>
    <p:sldId id="479" r:id="rId48"/>
    <p:sldId id="483" r:id="rId49"/>
    <p:sldId id="400" r:id="rId50"/>
    <p:sldId id="257" r:id="rId51"/>
    <p:sldId id="474" r:id="rId52"/>
    <p:sldId id="475" r:id="rId53"/>
    <p:sldId id="476" r:id="rId54"/>
    <p:sldId id="356" r:id="rId55"/>
    <p:sldId id="477" r:id="rId56"/>
    <p:sldId id="478" r:id="rId57"/>
    <p:sldId id="307" r:id="rId58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003399"/>
    <a:srgbClr val="3366CC"/>
    <a:srgbClr val="006600"/>
    <a:srgbClr val="000066"/>
    <a:srgbClr val="FF9900"/>
    <a:srgbClr val="008000"/>
    <a:srgbClr val="660066"/>
    <a:srgbClr val="FFEBFF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800" autoAdjust="0"/>
    <p:restoredTop sz="94660"/>
  </p:normalViewPr>
  <p:slideViewPr>
    <p:cSldViewPr>
      <p:cViewPr varScale="1">
        <p:scale>
          <a:sx n="70" d="100"/>
          <a:sy n="70" d="100"/>
        </p:scale>
        <p:origin x="816" y="6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F1338B-5D01-4219-84B3-A271E72F61F3}" type="datetimeFigureOut">
              <a:rPr lang="en-US" smtClean="0"/>
              <a:pPr/>
              <a:t>4/17/2019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61E7B5-4E4D-46DF-85C4-C188FAB491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330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CBEF20-142C-472A-8A96-0838CB5D24EB}" type="datetimeFigureOut">
              <a:rPr lang="en-US" smtClean="0"/>
              <a:pPr/>
              <a:t>4/17/2019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E0DA98-C72D-43AF-8A1E-016AC259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0632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th-TH"/>
              <a:t>สำนักงาน ป.ป.ท.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E73F30-C682-4BC5-B4CD-0E65B2D368E7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4523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E0DA98-C72D-43AF-8A1E-016AC25908B8}" type="slidenum">
              <a:rPr lang="en-US" smtClean="0"/>
              <a:pPr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0956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29968-BE1A-423F-AB96-BA988BEEEB33}" type="datetime1">
              <a:rPr lang="en-US" smtClean="0"/>
              <a:pPr/>
              <a:t>4/17/2019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C2241-EA23-4CB9-99D0-7E57355CAB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9953B-86C6-433A-9F48-61B76E79902B}" type="datetime1">
              <a:rPr lang="en-US" smtClean="0"/>
              <a:pPr/>
              <a:t>4/17/2019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C2241-EA23-4CB9-99D0-7E57355CAB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C4F25-59C5-451D-B4E3-0FE8D6569A0F}" type="datetime1">
              <a:rPr lang="en-US" smtClean="0"/>
              <a:pPr/>
              <a:t>4/17/2019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C2241-EA23-4CB9-99D0-7E57355CAB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E8562-7229-481D-91DD-4609261FFB3A}" type="datetime1">
              <a:rPr lang="en-US" smtClean="0"/>
              <a:pPr/>
              <a:t>4/17/2019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C2241-EA23-4CB9-99D0-7E57355CAB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702B2-A421-470C-A9B5-CEFCD1018897}" type="datetime1">
              <a:rPr lang="en-US" smtClean="0"/>
              <a:pPr/>
              <a:t>4/17/2019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C2241-EA23-4CB9-99D0-7E57355CAB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8BB03-648C-4ACE-886B-154764B6290E}" type="datetime1">
              <a:rPr lang="en-US" smtClean="0"/>
              <a:pPr/>
              <a:t>4/17/2019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C2241-EA23-4CB9-99D0-7E57355CAB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11B3D-BE8B-494F-9902-DDA692FC2024}" type="datetime1">
              <a:rPr lang="en-US" smtClean="0"/>
              <a:pPr/>
              <a:t>4/17/2019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C2241-EA23-4CB9-99D0-7E57355CAB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677FE-0D09-4FE8-86B5-069B6F7084CC}" type="datetime1">
              <a:rPr lang="en-US" smtClean="0"/>
              <a:pPr/>
              <a:t>4/17/2019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C2241-EA23-4CB9-99D0-7E57355CAB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B0377-0FC1-43D0-A76C-F9A33791E14E}" type="datetime1">
              <a:rPr lang="en-US" smtClean="0"/>
              <a:pPr/>
              <a:t>4/17/2019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C2241-EA23-4CB9-99D0-7E57355CAB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41013-53E9-4AB0-9075-25DC95413A2C}" type="datetime1">
              <a:rPr lang="en-US" smtClean="0"/>
              <a:pPr/>
              <a:t>4/17/2019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C2241-EA23-4CB9-99D0-7E57355CAB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780E2-DE62-4123-BF13-2AFEB3F4D4A0}" type="datetime1">
              <a:rPr lang="en-US" smtClean="0"/>
              <a:pPr/>
              <a:t>4/17/2019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C2241-EA23-4CB9-99D0-7E57355CAB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7BE089-B24C-4751-AB28-4DF9A9227C01}" type="datetime1">
              <a:rPr lang="en-US" smtClean="0"/>
              <a:pPr/>
              <a:t>4/17/2019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BC2241-EA23-4CB9-99D0-7E57355CABB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066800"/>
            <a:ext cx="9906000" cy="3810000"/>
          </a:xfrm>
          <a:prstGeom prst="rect">
            <a:avLst/>
          </a:prstGeom>
          <a:solidFill>
            <a:srgbClr val="003399"/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5400" b="1" dirty="0">
                <a:latin typeface="TH SarabunIT๙" pitchFamily="34" charset="-34"/>
                <a:cs typeface="TH SarabunIT๙" pitchFamily="34" charset="-34"/>
              </a:rPr>
              <a:t>แผนยุทธศาสตร์ชาติ 20 ปี (พ.ศ. 2560 - 2579) นโยบายภาครัฐ และการปฏิรูปประเทศ </a:t>
            </a:r>
            <a:endParaRPr lang="en-US" sz="5400" b="1" dirty="0">
              <a:latin typeface="TH SarabunIT๙" pitchFamily="34" charset="-34"/>
              <a:cs typeface="TH SarabunIT๙" pitchFamily="34" charset="-34"/>
            </a:endParaRPr>
          </a:p>
          <a:p>
            <a:pPr algn="ctr"/>
            <a:r>
              <a:rPr lang="th-TH" sz="5400" b="1" dirty="0">
                <a:latin typeface="TH SarabunIT๙" pitchFamily="34" charset="-34"/>
                <a:cs typeface="TH SarabunIT๙" pitchFamily="34" charset="-34"/>
              </a:rPr>
              <a:t>เพื่อไปสู่การป้องกันและปราบปรามการทุจริต</a:t>
            </a:r>
            <a:endParaRPr lang="en-US" sz="5400" b="1" dirty="0">
              <a:latin typeface="TH SarabunIT๙" pitchFamily="34" charset="-34"/>
              <a:cs typeface="TH SarabunIT๙" pitchFamily="34" charset="-34"/>
            </a:endParaRPr>
          </a:p>
          <a:p>
            <a:pPr algn="ctr"/>
            <a:r>
              <a:rPr lang="th-TH" sz="5400" b="1" dirty="0">
                <a:latin typeface="TH SarabunIT๙" pitchFamily="34" charset="-34"/>
                <a:cs typeface="TH SarabunIT๙" pitchFamily="34" charset="-34"/>
              </a:rPr>
              <a:t>ที่มีประสิทธิภาพ</a:t>
            </a:r>
            <a:endParaRPr lang="en-US" sz="54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C2241-EA23-4CB9-99D0-7E57355CABB8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569168" y="5367516"/>
            <a:ext cx="518443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th-TH" sz="3200" b="1" dirty="0">
                <a:latin typeface="TH SarabunIT๙" pitchFamily="34" charset="-34"/>
                <a:cs typeface="TH SarabunIT๙" pitchFamily="34" charset="-34"/>
              </a:rPr>
              <a:t>นายประยงค์  ปรียาจิตต์</a:t>
            </a:r>
          </a:p>
          <a:p>
            <a:pPr algn="r"/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กรรมการและเลขานุการคณะกรรมการปฏิรูปประเทศ</a:t>
            </a:r>
          </a:p>
          <a:p>
            <a:pPr algn="r"/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ด้านการป้องกันและปราบปรามการทุจริตและประพฤติมิชอบ</a:t>
            </a:r>
            <a:endParaRPr lang="en-US" sz="2400" b="1" dirty="0">
              <a:latin typeface="TH SarabunIT๙" pitchFamily="34" charset="-34"/>
              <a:cs typeface="TH SarabunIT๙" pitchFamily="34" charset="-34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 flipH="1">
            <a:off x="4038600" y="3649851"/>
            <a:ext cx="3429000" cy="0"/>
          </a:xfrm>
          <a:prstGeom prst="line">
            <a:avLst/>
          </a:prstGeom>
          <a:ln w="38100">
            <a:solidFill>
              <a:srgbClr val="FF6600"/>
            </a:solidFill>
            <a:headEnd type="none" w="med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533400" y="2864603"/>
            <a:ext cx="3505200" cy="1554997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1429" tIns="45714" rIns="91429" bIns="45714" rtlCol="0" anchor="ctr"/>
          <a:lstStyle/>
          <a:p>
            <a:pPr algn="ctr"/>
            <a:endParaRPr lang="th-TH" b="1" dirty="0">
              <a:latin typeface="TH SarabunIT๙" pitchFamily="34" charset="-34"/>
              <a:cs typeface="TH SarabunIT๙" pitchFamily="34" charset="-34"/>
            </a:endParaRPr>
          </a:p>
          <a:p>
            <a:pPr algn="ctr"/>
            <a:r>
              <a:rPr lang="th-TH" sz="3600" b="1" dirty="0">
                <a:latin typeface="TH SarabunIT๙" pitchFamily="34" charset="-34"/>
                <a:cs typeface="TH SarabunIT๙" pitchFamily="34" charset="-34"/>
              </a:rPr>
              <a:t>กลไกภาครัฐ</a:t>
            </a:r>
            <a:r>
              <a:rPr lang="th-TH" sz="4000" b="1" dirty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</a:rPr>
              <a:t>ไม่</a:t>
            </a:r>
            <a:r>
              <a:rPr lang="th-TH" sz="3600" b="1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อยู่ใน</a:t>
            </a:r>
            <a:br>
              <a:rPr lang="th-TH" sz="3600" b="1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</a:br>
            <a:r>
              <a:rPr lang="th-TH" sz="3600" b="1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กรอบ</a:t>
            </a:r>
            <a:r>
              <a:rPr lang="th-TH" sz="4000" b="1" dirty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</a:rPr>
              <a:t>ธรรมาภิบาล</a:t>
            </a:r>
            <a:endParaRPr lang="en-US" sz="3600" b="1" dirty="0">
              <a:solidFill>
                <a:srgbClr val="FF0000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494510" y="3173671"/>
            <a:ext cx="21348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ผลกระทบที่ตามมา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5844153" y="1408509"/>
            <a:ext cx="3291840" cy="128016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29" tIns="45714" rIns="91429" bIns="45714" rtlCol="0" anchor="ctr"/>
          <a:lstStyle/>
          <a:p>
            <a:pPr algn="ctr"/>
            <a:r>
              <a:rPr lang="th-TH" sz="3600" b="1" dirty="0">
                <a:latin typeface="TH SarabunIT๙" pitchFamily="34" charset="-34"/>
                <a:cs typeface="TH SarabunIT๙" pitchFamily="34" charset="-34"/>
              </a:rPr>
              <a:t>ทุจริต</a:t>
            </a:r>
            <a:r>
              <a:rPr lang="th-TH" sz="4400" b="1" dirty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</a:rPr>
              <a:t>รุนแรง</a:t>
            </a:r>
            <a:endParaRPr lang="en-US" sz="3600" b="1" dirty="0">
              <a:solidFill>
                <a:srgbClr val="FF0000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5828655" y="4450596"/>
            <a:ext cx="3291840" cy="1280160"/>
          </a:xfrm>
          <a:prstGeom prst="ellipse">
            <a:avLst/>
          </a:prstGeom>
          <a:ln w="28575"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91429" tIns="45714" rIns="91429" bIns="45714" rtlCol="0" anchor="ctr"/>
          <a:lstStyle/>
          <a:p>
            <a:pPr algn="ctr"/>
            <a:r>
              <a:rPr lang="th-TH" sz="3600" b="1" dirty="0">
                <a:latin typeface="TH SarabunIT๙" pitchFamily="34" charset="-34"/>
                <a:cs typeface="TH SarabunIT๙" pitchFamily="34" charset="-34"/>
              </a:rPr>
              <a:t>โครงสร้างหลัก</a:t>
            </a:r>
            <a:r>
              <a:rPr lang="th-TH" sz="4000" b="1" dirty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</a:rPr>
              <a:t>อ่อนแอ</a:t>
            </a:r>
            <a:endParaRPr lang="en-US" sz="3600" b="1" dirty="0">
              <a:solidFill>
                <a:srgbClr val="FF0000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905000" y="2590800"/>
            <a:ext cx="762000" cy="52619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เหตุ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7467600" y="2682498"/>
            <a:ext cx="0" cy="1737360"/>
          </a:xfrm>
          <a:prstGeom prst="line">
            <a:avLst/>
          </a:prstGeom>
          <a:ln w="38100">
            <a:solidFill>
              <a:srgbClr val="FF66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200400" y="1584702"/>
            <a:ext cx="175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ผล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971800" y="4648200"/>
            <a:ext cx="175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ผล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838200" y="5493603"/>
            <a:ext cx="2895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</a:rPr>
              <a:t>* </a:t>
            </a:r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ต้อง</a:t>
            </a:r>
            <a:r>
              <a:rPr lang="th-TH" sz="2400" b="1" dirty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</a:rPr>
              <a:t>แก้ที่เหตุ</a:t>
            </a:r>
          </a:p>
          <a:p>
            <a:r>
              <a:rPr lang="en-US" sz="2400" b="1" dirty="0">
                <a:latin typeface="TH SarabunIT๙" pitchFamily="34" charset="-34"/>
                <a:cs typeface="TH SarabunIT๙" pitchFamily="34" charset="-34"/>
              </a:rPr>
              <a:t>*</a:t>
            </a:r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 ที่ผ่านมาเน้นแก้ที่ผล</a:t>
            </a:r>
            <a:endParaRPr lang="en-US" sz="2400" b="1" dirty="0">
              <a:latin typeface="TH SarabunIT๙" pitchFamily="34" charset="-34"/>
              <a:cs typeface="TH SarabunIT๙" pitchFamily="34" charset="-34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2286000" y="2033607"/>
            <a:ext cx="0" cy="548640"/>
          </a:xfrm>
          <a:prstGeom prst="line">
            <a:avLst/>
          </a:prstGeom>
          <a:ln w="38100">
            <a:solidFill>
              <a:srgbClr val="FF66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2286000" y="2049105"/>
            <a:ext cx="3520440" cy="0"/>
          </a:xfrm>
          <a:prstGeom prst="line">
            <a:avLst/>
          </a:prstGeom>
          <a:ln w="38100">
            <a:solidFill>
              <a:srgbClr val="FF6600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2286000" y="4442847"/>
            <a:ext cx="0" cy="662553"/>
          </a:xfrm>
          <a:prstGeom prst="line">
            <a:avLst/>
          </a:prstGeom>
          <a:ln w="38100">
            <a:solidFill>
              <a:srgbClr val="FF66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>
            <a:off x="2286000" y="5105400"/>
            <a:ext cx="3520440" cy="0"/>
          </a:xfrm>
          <a:prstGeom prst="line">
            <a:avLst/>
          </a:prstGeom>
          <a:ln w="38100">
            <a:solidFill>
              <a:srgbClr val="FF6600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Snip Diagonal Corner Rectangle 16"/>
          <p:cNvSpPr/>
          <p:nvPr/>
        </p:nvSpPr>
        <p:spPr>
          <a:xfrm>
            <a:off x="0" y="201216"/>
            <a:ext cx="9906000" cy="713184"/>
          </a:xfrm>
          <a:prstGeom prst="snip2DiagRect">
            <a:avLst/>
          </a:prstGeom>
          <a:ln w="28575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1429" tIns="45714" rIns="91429" bIns="45714" rtlCol="0" anchor="ctr"/>
          <a:lstStyle/>
          <a:p>
            <a:pPr algn="ctr"/>
            <a:r>
              <a:rPr lang="th-TH" sz="4000" b="1" dirty="0">
                <a:latin typeface="TH SarabunIT๙" pitchFamily="34" charset="-34"/>
                <a:cs typeface="TH SarabunIT๙" pitchFamily="34" charset="-34"/>
              </a:rPr>
              <a:t>ปัญหาหลัก</a:t>
            </a:r>
            <a:endParaRPr lang="en-US" sz="40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18" name="ตัวยึดหมายเลขภาพนิ่ง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C2241-EA23-4CB9-99D0-7E57355CABB8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476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948912" y="907941"/>
            <a:ext cx="5379777" cy="685800"/>
          </a:xfrm>
          <a:prstGeom prst="rect">
            <a:avLst/>
          </a:prstGeom>
          <a:ln w="28575"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91429" tIns="45714" rIns="91429" bIns="45714" rtlCol="0" anchor="ctr"/>
          <a:lstStyle/>
          <a:p>
            <a:pPr algn="ctr"/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เพื่อประโยชน์ส่วนรวมของประเทศชาติและ</a:t>
            </a:r>
          </a:p>
          <a:p>
            <a:pPr algn="ctr"/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ความผาสุกของประชาชนโดยรวม</a:t>
            </a:r>
            <a:endParaRPr lang="en-US" sz="24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724400" y="1969805"/>
            <a:ext cx="1824442" cy="2671936"/>
          </a:xfrm>
          <a:prstGeom prst="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1429" tIns="45714" rIns="91429" bIns="45714" rtlCol="0" anchor="t"/>
          <a:lstStyle/>
          <a:p>
            <a:pPr algn="ctr"/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ธรรมาภิบาล</a:t>
            </a:r>
          </a:p>
          <a:p>
            <a:pPr algn="ctr"/>
            <a:endParaRPr lang="th-TH" sz="2400" b="1" dirty="0">
              <a:latin typeface="TH SarabunIT๙" pitchFamily="34" charset="-34"/>
              <a:cs typeface="TH SarabunIT๙" pitchFamily="34" charset="-34"/>
            </a:endParaRPr>
          </a:p>
          <a:p>
            <a:pPr algn="ctr"/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ระบบ/งาน</a:t>
            </a:r>
          </a:p>
          <a:p>
            <a:pPr algn="ctr"/>
            <a:endParaRPr lang="th-TH" sz="2400" b="1" dirty="0">
              <a:latin typeface="TH SarabunIT๙" pitchFamily="34" charset="-34"/>
              <a:cs typeface="TH SarabunIT๙" pitchFamily="34" charset="-34"/>
            </a:endParaRPr>
          </a:p>
          <a:p>
            <a:pPr algn="ctr"/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ระบบ/เงิน</a:t>
            </a:r>
          </a:p>
          <a:p>
            <a:pPr algn="ctr"/>
            <a:endParaRPr lang="th-TH" sz="2400" b="1" dirty="0">
              <a:latin typeface="TH SarabunIT๙" pitchFamily="34" charset="-34"/>
              <a:cs typeface="TH SarabunIT๙" pitchFamily="34" charset="-34"/>
            </a:endParaRPr>
          </a:p>
          <a:p>
            <a:pPr algn="ctr"/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ระบบ/คน</a:t>
            </a:r>
            <a:endParaRPr lang="en-US" sz="24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4267200" y="5020558"/>
            <a:ext cx="2895600" cy="115164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29" tIns="45714" rIns="91429" bIns="45714" rtlCol="0" anchor="ctr"/>
          <a:lstStyle/>
          <a:p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- หัวหน้าส่วนราชการ/ผู้บริหาร</a:t>
            </a:r>
          </a:p>
          <a:p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- ผู้บังคับบัญชา</a:t>
            </a:r>
          </a:p>
          <a:p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- เจ้าหน้าที่ปฏิบัติ</a:t>
            </a:r>
            <a:endParaRPr lang="en-US" sz="24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" name="Up Arrow 1"/>
          <p:cNvSpPr/>
          <p:nvPr/>
        </p:nvSpPr>
        <p:spPr>
          <a:xfrm>
            <a:off x="5382580" y="1624737"/>
            <a:ext cx="512440" cy="304800"/>
          </a:xfrm>
          <a:prstGeom prst="up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Slide Number Placeholder 3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AA0FF-BB2B-4CC6-88CE-18734DDD462C}" type="slidenum">
              <a:rPr lang="th-TH" smtClean="0"/>
              <a:pPr/>
              <a:t>11</a:t>
            </a:fld>
            <a:endParaRPr lang="th-TH"/>
          </a:p>
        </p:txBody>
      </p:sp>
      <p:sp>
        <p:nvSpPr>
          <p:cNvPr id="13" name="Up Arrow 12"/>
          <p:cNvSpPr/>
          <p:nvPr/>
        </p:nvSpPr>
        <p:spPr>
          <a:xfrm>
            <a:off x="5382580" y="2508141"/>
            <a:ext cx="512440" cy="304800"/>
          </a:xfrm>
          <a:prstGeom prst="up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Up Arrow 13"/>
          <p:cNvSpPr/>
          <p:nvPr/>
        </p:nvSpPr>
        <p:spPr>
          <a:xfrm>
            <a:off x="5382580" y="3117741"/>
            <a:ext cx="512440" cy="304800"/>
          </a:xfrm>
          <a:prstGeom prst="up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Up Arrow 17"/>
          <p:cNvSpPr/>
          <p:nvPr/>
        </p:nvSpPr>
        <p:spPr>
          <a:xfrm>
            <a:off x="5382580" y="3879741"/>
            <a:ext cx="512440" cy="304800"/>
          </a:xfrm>
          <a:prstGeom prst="up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/>
          <p:cNvSpPr/>
          <p:nvPr/>
        </p:nvSpPr>
        <p:spPr>
          <a:xfrm>
            <a:off x="2514600" y="1974741"/>
            <a:ext cx="1447800" cy="671816"/>
          </a:xfrm>
          <a:prstGeom prst="rect">
            <a:avLst/>
          </a:prstGeom>
          <a:ln w="28575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1429" tIns="45714" rIns="91429" bIns="45714" rtlCol="0" anchor="ctr"/>
          <a:lstStyle/>
          <a:p>
            <a:pPr algn="ctr"/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กลไกภาครัฐ</a:t>
            </a:r>
            <a:endParaRPr lang="en-US" sz="24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143000" y="1974741"/>
            <a:ext cx="1066800" cy="1905000"/>
          </a:xfrm>
          <a:prstGeom prst="rect">
            <a:avLst/>
          </a:prstGeom>
          <a:ln w="28575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1429" tIns="45714" rIns="91429" bIns="45714" rtlCol="0" anchor="ctr"/>
          <a:lstStyle/>
          <a:p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- รัฐสภา</a:t>
            </a:r>
          </a:p>
          <a:p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- ครม.</a:t>
            </a:r>
          </a:p>
          <a:p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- ศาล</a:t>
            </a:r>
          </a:p>
          <a:p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- องค์กรอิสระ</a:t>
            </a:r>
          </a:p>
          <a:p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- หน่วยงานภาครัฐ</a:t>
            </a:r>
            <a:endParaRPr lang="en-US" b="1" dirty="0">
              <a:latin typeface="TH SarabunIT๙" pitchFamily="34" charset="-34"/>
              <a:cs typeface="TH SarabunIT๙" pitchFamily="34" charset="-34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2209800" y="2355741"/>
            <a:ext cx="304800" cy="0"/>
          </a:xfrm>
          <a:prstGeom prst="line">
            <a:avLst/>
          </a:prstGeom>
          <a:ln w="28575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cxnSp>
      <p:sp>
        <p:nvSpPr>
          <p:cNvPr id="29" name="Up Arrow 28"/>
          <p:cNvSpPr/>
          <p:nvPr/>
        </p:nvSpPr>
        <p:spPr>
          <a:xfrm rot="5400000">
            <a:off x="4109076" y="2062127"/>
            <a:ext cx="512440" cy="500992"/>
          </a:xfrm>
          <a:prstGeom prst="upArrow">
            <a:avLst/>
          </a:prstGeom>
          <a:ln w="28575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1429" tIns="45714" rIns="91429" bIns="45714" rtlCol="0" anchor="ctr"/>
          <a:lstStyle/>
          <a:p>
            <a:pPr algn="ctr"/>
            <a:endParaRPr lang="en-GB" sz="2400" b="1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857500" y="5052536"/>
            <a:ext cx="8763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th-TH" sz="2000" b="1" dirty="0">
                <a:latin typeface="TH SarabunIT๙" pitchFamily="34" charset="-34"/>
                <a:cs typeface="TH SarabunIT๙" pitchFamily="34" charset="-34"/>
              </a:rPr>
              <a:t> ปกครอง</a:t>
            </a:r>
          </a:p>
          <a:p>
            <a:pPr>
              <a:buFontTx/>
              <a:buChar char="-"/>
            </a:pPr>
            <a:endParaRPr lang="th-TH" sz="200" b="1" dirty="0">
              <a:latin typeface="TH SarabunIT๙" pitchFamily="34" charset="-34"/>
              <a:cs typeface="TH SarabunIT๙" pitchFamily="34" charset="-34"/>
            </a:endParaRPr>
          </a:p>
          <a:p>
            <a:pPr>
              <a:buFontTx/>
              <a:buChar char="-"/>
            </a:pPr>
            <a:r>
              <a:rPr lang="th-TH" sz="2000" b="1" dirty="0">
                <a:latin typeface="TH SarabunIT๙" pitchFamily="34" charset="-34"/>
                <a:cs typeface="TH SarabunIT๙" pitchFamily="34" charset="-34"/>
              </a:rPr>
              <a:t> วินัย</a:t>
            </a:r>
            <a:endParaRPr lang="en-US" sz="2000" b="1" dirty="0">
              <a:latin typeface="TH SarabunIT๙" pitchFamily="34" charset="-34"/>
              <a:cs typeface="TH SarabunIT๙" pitchFamily="34" charset="-34"/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>
            <a:off x="3962400" y="5257800"/>
            <a:ext cx="0" cy="365760"/>
          </a:xfrm>
          <a:prstGeom prst="line">
            <a:avLst/>
          </a:prstGeom>
          <a:ln w="28575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cxnSp>
      <p:cxnSp>
        <p:nvCxnSpPr>
          <p:cNvPr id="34" name="Straight Connector 33"/>
          <p:cNvCxnSpPr/>
          <p:nvPr/>
        </p:nvCxnSpPr>
        <p:spPr>
          <a:xfrm flipH="1">
            <a:off x="3962400" y="5439906"/>
            <a:ext cx="228600" cy="0"/>
          </a:xfrm>
          <a:prstGeom prst="line">
            <a:avLst/>
          </a:prstGeom>
          <a:ln w="28575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cxnSp>
      <p:cxnSp>
        <p:nvCxnSpPr>
          <p:cNvPr id="36" name="Straight Connector 35"/>
          <p:cNvCxnSpPr/>
          <p:nvPr/>
        </p:nvCxnSpPr>
        <p:spPr>
          <a:xfrm flipH="1">
            <a:off x="3741549" y="5257800"/>
            <a:ext cx="228600" cy="0"/>
          </a:xfrm>
          <a:prstGeom prst="line">
            <a:avLst/>
          </a:prstGeom>
          <a:ln w="28575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cxnSp>
      <p:cxnSp>
        <p:nvCxnSpPr>
          <p:cNvPr id="37" name="Straight Connector 36"/>
          <p:cNvCxnSpPr/>
          <p:nvPr/>
        </p:nvCxnSpPr>
        <p:spPr>
          <a:xfrm flipH="1">
            <a:off x="3726051" y="5623302"/>
            <a:ext cx="228600" cy="0"/>
          </a:xfrm>
          <a:prstGeom prst="line">
            <a:avLst/>
          </a:prstGeom>
          <a:ln w="28575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cxnSp>
      <p:sp>
        <p:nvSpPr>
          <p:cNvPr id="38" name="TextBox 37"/>
          <p:cNvSpPr txBox="1"/>
          <p:nvPr/>
        </p:nvSpPr>
        <p:spPr>
          <a:xfrm>
            <a:off x="1524000" y="5105400"/>
            <a:ext cx="1219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b="1" dirty="0">
                <a:latin typeface="TH SarabunIT๙" pitchFamily="34" charset="-34"/>
                <a:cs typeface="TH SarabunIT๙" pitchFamily="34" charset="-34"/>
              </a:rPr>
              <a:t>หัวหน้า</a:t>
            </a:r>
            <a:br>
              <a:rPr lang="th-TH" sz="2000" b="1" dirty="0">
                <a:latin typeface="TH SarabunIT๙" pitchFamily="34" charset="-34"/>
                <a:cs typeface="TH SarabunIT๙" pitchFamily="34" charset="-34"/>
              </a:rPr>
            </a:br>
            <a:r>
              <a:rPr lang="th-TH" sz="2000" b="1" dirty="0">
                <a:latin typeface="TH SarabunIT๙" pitchFamily="34" charset="-34"/>
                <a:cs typeface="TH SarabunIT๙" pitchFamily="34" charset="-34"/>
              </a:rPr>
              <a:t>ส่วนราชการ</a:t>
            </a:r>
            <a:endParaRPr lang="en-US" sz="20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543800" y="5181600"/>
            <a:ext cx="137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b="1" dirty="0">
                <a:latin typeface="TH SarabunIT๙" pitchFamily="34" charset="-34"/>
                <a:cs typeface="TH SarabunIT๙" pitchFamily="34" charset="-34"/>
              </a:rPr>
              <a:t>อาญา </a:t>
            </a:r>
            <a:r>
              <a:rPr lang="en-US" sz="2000" b="1" dirty="0">
                <a:latin typeface="TH SarabunIT๙" pitchFamily="34" charset="-34"/>
                <a:cs typeface="TH SarabunIT๙" pitchFamily="34" charset="-34"/>
              </a:rPr>
              <a:t>- </a:t>
            </a:r>
            <a:r>
              <a:rPr lang="th-TH" sz="2000" b="1" dirty="0">
                <a:latin typeface="TH SarabunIT๙" pitchFamily="34" charset="-34"/>
                <a:cs typeface="TH SarabunIT๙" pitchFamily="34" charset="-34"/>
              </a:rPr>
              <a:t>ปปช.</a:t>
            </a:r>
          </a:p>
        </p:txBody>
      </p:sp>
      <p:cxnSp>
        <p:nvCxnSpPr>
          <p:cNvPr id="41" name="Straight Connector 40"/>
          <p:cNvCxnSpPr/>
          <p:nvPr/>
        </p:nvCxnSpPr>
        <p:spPr>
          <a:xfrm>
            <a:off x="4724400" y="2431941"/>
            <a:ext cx="1828800" cy="0"/>
          </a:xfrm>
          <a:prstGeom prst="line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cxnSp>
      <p:sp>
        <p:nvSpPr>
          <p:cNvPr id="43" name="Rectangle 42"/>
          <p:cNvSpPr/>
          <p:nvPr/>
        </p:nvSpPr>
        <p:spPr>
          <a:xfrm>
            <a:off x="7116711" y="2736741"/>
            <a:ext cx="1737360" cy="381000"/>
          </a:xfrm>
          <a:prstGeom prst="rect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1429" tIns="45714" rIns="91429" bIns="45714" rtlCol="0" anchor="t"/>
          <a:lstStyle/>
          <a:p>
            <a:pPr algn="ctr"/>
            <a:r>
              <a:rPr lang="th-TH" sz="2200" b="1" dirty="0">
                <a:latin typeface="TH SarabunIT๙" pitchFamily="34" charset="-34"/>
                <a:cs typeface="TH SarabunIT๙" pitchFamily="34" charset="-34"/>
              </a:rPr>
              <a:t>กพร.</a:t>
            </a:r>
            <a:r>
              <a:rPr lang="th-TH" sz="2000" b="1" dirty="0">
                <a:latin typeface="TH SarabunIT๙" pitchFamily="34" charset="-34"/>
                <a:cs typeface="TH SarabunIT๙" pitchFamily="34" charset="-34"/>
              </a:rPr>
              <a:t>/</a:t>
            </a:r>
            <a:r>
              <a:rPr lang="th-TH" sz="1600" b="1" dirty="0">
                <a:latin typeface="TH SarabunIT๙" pitchFamily="34" charset="-34"/>
                <a:cs typeface="TH SarabunIT๙" pitchFamily="34" charset="-34"/>
              </a:rPr>
              <a:t>ตามที่ กม.กำหนด</a:t>
            </a:r>
            <a:endParaRPr lang="en-US" sz="20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7124700" y="3498741"/>
            <a:ext cx="1737360" cy="381000"/>
          </a:xfrm>
          <a:prstGeom prst="rect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1429" tIns="45714" rIns="91429" bIns="45714" rtlCol="0" anchor="t"/>
          <a:lstStyle/>
          <a:p>
            <a:pPr algn="ctr"/>
            <a:r>
              <a:rPr lang="th-TH" sz="2200" b="1" dirty="0">
                <a:latin typeface="TH SarabunIT๙" pitchFamily="34" charset="-34"/>
                <a:cs typeface="TH SarabunIT๙" pitchFamily="34" charset="-34"/>
              </a:rPr>
              <a:t>สงป./สตง.</a:t>
            </a:r>
            <a:endParaRPr lang="en-US" sz="22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7116711" y="4260741"/>
            <a:ext cx="1737360" cy="381000"/>
          </a:xfrm>
          <a:prstGeom prst="rect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1429" tIns="45714" rIns="91429" bIns="45714" rtlCol="0" anchor="t"/>
          <a:lstStyle/>
          <a:p>
            <a:pPr algn="ctr"/>
            <a:r>
              <a:rPr lang="th-TH" sz="2200" b="1" dirty="0">
                <a:latin typeface="TH SarabunIT๙" pitchFamily="34" charset="-34"/>
                <a:cs typeface="TH SarabunIT๙" pitchFamily="34" charset="-34"/>
              </a:rPr>
              <a:t>ก.พ.</a:t>
            </a:r>
            <a:r>
              <a:rPr lang="th-TH" sz="1600" b="1" dirty="0">
                <a:latin typeface="TH SarabunIT๙" pitchFamily="34" charset="-34"/>
                <a:cs typeface="TH SarabunIT๙" pitchFamily="34" charset="-34"/>
              </a:rPr>
              <a:t>/ตามที่ กม.กำหนด</a:t>
            </a:r>
            <a:endParaRPr lang="en-US" sz="16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829050" y="6324600"/>
            <a:ext cx="36195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solidFill>
                  <a:schemeClr val="tx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* </a:t>
            </a:r>
            <a:r>
              <a:rPr lang="th-TH" sz="2200" b="1" dirty="0">
                <a:solidFill>
                  <a:schemeClr val="tx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หัวหน้าส่วนราชการคือแรงขับเคลื่อนหลัก</a:t>
            </a:r>
            <a:endParaRPr lang="en-US" sz="2200" b="1" dirty="0">
              <a:solidFill>
                <a:schemeClr val="tx2">
                  <a:lumMod val="75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44" name="Left Brace 43"/>
          <p:cNvSpPr/>
          <p:nvPr/>
        </p:nvSpPr>
        <p:spPr>
          <a:xfrm>
            <a:off x="2514600" y="5197098"/>
            <a:ext cx="304800" cy="457200"/>
          </a:xfrm>
          <a:prstGeom prst="leftBrac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 flipH="1">
            <a:off x="6553200" y="2920137"/>
            <a:ext cx="548640" cy="0"/>
          </a:xfrm>
          <a:prstGeom prst="line">
            <a:avLst/>
          </a:prstGeom>
          <a:ln w="19050">
            <a:solidFill>
              <a:srgbClr val="FF9933"/>
            </a:solidFill>
            <a:headEnd type="none" w="med" len="med"/>
            <a:tailEnd type="arrow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cxnSp>
      <p:cxnSp>
        <p:nvCxnSpPr>
          <p:cNvPr id="48" name="Straight Connector 47"/>
          <p:cNvCxnSpPr/>
          <p:nvPr/>
        </p:nvCxnSpPr>
        <p:spPr>
          <a:xfrm flipH="1">
            <a:off x="6553200" y="3705384"/>
            <a:ext cx="548640" cy="0"/>
          </a:xfrm>
          <a:prstGeom prst="line">
            <a:avLst/>
          </a:prstGeom>
          <a:ln w="19050">
            <a:solidFill>
              <a:srgbClr val="FF9933"/>
            </a:solidFill>
            <a:headEnd type="none" w="med" len="med"/>
            <a:tailEnd type="arrow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cxnSp>
      <p:cxnSp>
        <p:nvCxnSpPr>
          <p:cNvPr id="49" name="Straight Connector 48"/>
          <p:cNvCxnSpPr/>
          <p:nvPr/>
        </p:nvCxnSpPr>
        <p:spPr>
          <a:xfrm flipH="1">
            <a:off x="6553200" y="4451886"/>
            <a:ext cx="548640" cy="0"/>
          </a:xfrm>
          <a:prstGeom prst="line">
            <a:avLst/>
          </a:prstGeom>
          <a:ln w="19050">
            <a:solidFill>
              <a:srgbClr val="FF9933"/>
            </a:solidFill>
            <a:headEnd type="none" w="med" len="med"/>
            <a:tailEnd type="arrow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cxnSp>
      <p:cxnSp>
        <p:nvCxnSpPr>
          <p:cNvPr id="50" name="Straight Connector 49"/>
          <p:cNvCxnSpPr/>
          <p:nvPr/>
        </p:nvCxnSpPr>
        <p:spPr>
          <a:xfrm flipH="1" flipV="1">
            <a:off x="7178298" y="5402451"/>
            <a:ext cx="365502" cy="0"/>
          </a:xfrm>
          <a:prstGeom prst="line">
            <a:avLst/>
          </a:prstGeom>
          <a:ln w="28575">
            <a:solidFill>
              <a:srgbClr val="7030A0"/>
            </a:solidFill>
            <a:headEnd type="none" w="med" len="med"/>
            <a:tailEnd type="arrow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cxnSp>
      <p:cxnSp>
        <p:nvCxnSpPr>
          <p:cNvPr id="52" name="Straight Connector 51"/>
          <p:cNvCxnSpPr/>
          <p:nvPr/>
        </p:nvCxnSpPr>
        <p:spPr>
          <a:xfrm flipH="1">
            <a:off x="1981200" y="6324600"/>
            <a:ext cx="6400800" cy="0"/>
          </a:xfrm>
          <a:prstGeom prst="line">
            <a:avLst/>
          </a:prstGeom>
          <a:ln w="28575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cxnSp>
      <p:cxnSp>
        <p:nvCxnSpPr>
          <p:cNvPr id="55" name="Straight Connector 54"/>
          <p:cNvCxnSpPr/>
          <p:nvPr/>
        </p:nvCxnSpPr>
        <p:spPr>
          <a:xfrm flipV="1">
            <a:off x="1981200" y="5775960"/>
            <a:ext cx="0" cy="548640"/>
          </a:xfrm>
          <a:prstGeom prst="line">
            <a:avLst/>
          </a:prstGeom>
          <a:ln w="28575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cxnSp>
      <p:cxnSp>
        <p:nvCxnSpPr>
          <p:cNvPr id="58" name="Straight Connector 57"/>
          <p:cNvCxnSpPr/>
          <p:nvPr/>
        </p:nvCxnSpPr>
        <p:spPr>
          <a:xfrm flipV="1">
            <a:off x="8382000" y="5562600"/>
            <a:ext cx="0" cy="762000"/>
          </a:xfrm>
          <a:prstGeom prst="line">
            <a:avLst/>
          </a:prstGeom>
          <a:ln w="28575">
            <a:headEnd type="none" w="med" len="med"/>
            <a:tailEnd type="arrow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cxnSp>
      <p:sp>
        <p:nvSpPr>
          <p:cNvPr id="45" name="Snip Diagonal Corner Rectangle 44"/>
          <p:cNvSpPr/>
          <p:nvPr/>
        </p:nvSpPr>
        <p:spPr>
          <a:xfrm>
            <a:off x="0" y="201216"/>
            <a:ext cx="9906000" cy="560784"/>
          </a:xfrm>
          <a:prstGeom prst="snip2DiagRect">
            <a:avLst/>
          </a:prstGeom>
          <a:ln w="28575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1429" tIns="45714" rIns="91429" bIns="45714" rtlCol="0" anchor="ctr"/>
          <a:lstStyle/>
          <a:p>
            <a:pPr algn="ctr"/>
            <a:r>
              <a:rPr lang="th-TH" sz="3600" b="1" dirty="0">
                <a:latin typeface="TH SarabunIT๙" pitchFamily="34" charset="-34"/>
                <a:cs typeface="TH SarabunIT๙" pitchFamily="34" charset="-34"/>
              </a:rPr>
              <a:t>เป้าหมายหลักโดยรวม</a:t>
            </a:r>
            <a:endParaRPr lang="en-US" sz="36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46" name="Up Arrow 45"/>
          <p:cNvSpPr/>
          <p:nvPr/>
        </p:nvSpPr>
        <p:spPr>
          <a:xfrm>
            <a:off x="5370458" y="4679196"/>
            <a:ext cx="512440" cy="304800"/>
          </a:xfrm>
          <a:prstGeom prst="up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9005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63112" y="1066800"/>
            <a:ext cx="5379777" cy="914400"/>
          </a:xfrm>
          <a:prstGeom prst="rect">
            <a:avLst/>
          </a:prstGeom>
          <a:ln w="28575"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91429" tIns="45714" rIns="91429" bIns="45714" rtlCol="0" anchor="ctr"/>
          <a:lstStyle/>
          <a:p>
            <a:pPr algn="ctr"/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เพื่อประโยชน์ส่วนรวมของประเทศชาติและ</a:t>
            </a:r>
          </a:p>
          <a:p>
            <a:pPr algn="ctr"/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ความผาสุกของประชาชนโดยรวม</a:t>
            </a:r>
            <a:endParaRPr lang="en-US" sz="24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3581400" y="4343400"/>
            <a:ext cx="3276600" cy="115164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29" tIns="45714" rIns="91429" bIns="45714" rtlCol="0" anchor="ctr"/>
          <a:lstStyle/>
          <a:p>
            <a:pPr algn="ctr"/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ประเทศวุ่นวาย/ประชาชนเดือดร้อน</a:t>
            </a:r>
          </a:p>
          <a:p>
            <a:endParaRPr lang="th-TH" sz="1400" b="1" dirty="0">
              <a:latin typeface="TH SarabunIT๙" pitchFamily="34" charset="-34"/>
              <a:cs typeface="TH SarabunIT๙" pitchFamily="34" charset="-34"/>
            </a:endParaRPr>
          </a:p>
          <a:p>
            <a:pPr algn="ctr"/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ปัญหาหลัก </a:t>
            </a:r>
            <a:r>
              <a:rPr lang="en-US" sz="2400" b="1" dirty="0">
                <a:latin typeface="TH SarabunIT๙" pitchFamily="34" charset="-34"/>
                <a:cs typeface="TH SarabunIT๙" pitchFamily="34" charset="-34"/>
              </a:rPr>
              <a:t>= </a:t>
            </a:r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การทุจริตในภาครัฐ</a:t>
            </a:r>
            <a:endParaRPr lang="en-US" sz="24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32" name="Slide Number Placeholder 3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AA0FF-BB2B-4CC6-88CE-18734DDD462C}" type="slidenum">
              <a:rPr lang="th-TH" smtClean="0"/>
              <a:pPr/>
              <a:t>12</a:t>
            </a:fld>
            <a:endParaRPr lang="th-TH"/>
          </a:p>
        </p:txBody>
      </p:sp>
      <p:sp>
        <p:nvSpPr>
          <p:cNvPr id="24" name="Oval 23"/>
          <p:cNvSpPr/>
          <p:nvPr/>
        </p:nvSpPr>
        <p:spPr>
          <a:xfrm>
            <a:off x="4038600" y="2438400"/>
            <a:ext cx="2286000" cy="990600"/>
          </a:xfrm>
          <a:prstGeom prst="ellipse">
            <a:avLst/>
          </a:prstGeom>
          <a:ln w="28575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1429" tIns="45714" rIns="91429" bIns="45714" rtlCol="0" anchor="ctr"/>
          <a:lstStyle/>
          <a:p>
            <a:pPr algn="ctr"/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กลไกภาครัฐ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6383592" y="2971800"/>
            <a:ext cx="1295400" cy="0"/>
          </a:xfrm>
          <a:prstGeom prst="line">
            <a:avLst/>
          </a:prstGeom>
          <a:ln w="28575">
            <a:headEnd type="triangle" w="lg" len="lg"/>
            <a:tailEnd type="none" w="lg" len="lg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cxnSp>
      <p:sp>
        <p:nvSpPr>
          <p:cNvPr id="29" name="Up Arrow 28"/>
          <p:cNvSpPr/>
          <p:nvPr/>
        </p:nvSpPr>
        <p:spPr>
          <a:xfrm rot="16200000">
            <a:off x="3058480" y="2504121"/>
            <a:ext cx="512440" cy="990600"/>
          </a:xfrm>
          <a:prstGeom prst="upArrow">
            <a:avLst/>
          </a:prstGeom>
          <a:ln w="28575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1429" tIns="45714" rIns="91429" bIns="45714" rtlCol="0" anchor="ctr"/>
          <a:lstStyle/>
          <a:p>
            <a:pPr algn="ctr"/>
            <a:endParaRPr lang="en-GB" sz="2400" b="1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38" name="TextBox 37"/>
          <p:cNvSpPr txBox="1"/>
          <p:nvPr/>
        </p:nvSpPr>
        <p:spPr>
          <a:xfrm rot="19493963">
            <a:off x="2162882" y="3968910"/>
            <a:ext cx="13028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มาตรการปกครอง</a:t>
            </a:r>
          </a:p>
          <a:p>
            <a:pPr algn="ctr"/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วินัย</a:t>
            </a:r>
            <a:endParaRPr lang="en-US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324600" y="5845204"/>
            <a:ext cx="296442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solidFill>
                  <a:schemeClr val="tx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*</a:t>
            </a:r>
            <a:r>
              <a:rPr lang="th-TH" sz="2200" b="1" dirty="0">
                <a:solidFill>
                  <a:schemeClr val="tx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 กลไกไม่อยู่ในกรอบธรรมาภิบาล</a:t>
            </a:r>
          </a:p>
          <a:p>
            <a:r>
              <a:rPr lang="en-US" sz="2200" b="1" dirty="0">
                <a:solidFill>
                  <a:schemeClr val="tx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*</a:t>
            </a:r>
            <a:r>
              <a:rPr lang="th-TH" sz="2200" b="1" dirty="0">
                <a:solidFill>
                  <a:schemeClr val="tx2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 กลไกตรวจสอบทำงานไม่ได้ผล</a:t>
            </a:r>
          </a:p>
        </p:txBody>
      </p:sp>
      <p:sp>
        <p:nvSpPr>
          <p:cNvPr id="26" name="Rectangle 25"/>
          <p:cNvSpPr/>
          <p:nvPr/>
        </p:nvSpPr>
        <p:spPr>
          <a:xfrm>
            <a:off x="914400" y="2743200"/>
            <a:ext cx="1676400" cy="533400"/>
          </a:xfrm>
          <a:prstGeom prst="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1429" tIns="45714" rIns="91429" bIns="45714" rtlCol="0" anchor="t"/>
          <a:lstStyle/>
          <a:p>
            <a:pPr algn="ctr"/>
            <a:r>
              <a:rPr lang="th-TH" sz="3200" b="1" dirty="0">
                <a:latin typeface="TH SarabunIT๙" pitchFamily="34" charset="-34"/>
                <a:cs typeface="TH SarabunIT๙" pitchFamily="34" charset="-34"/>
              </a:rPr>
              <a:t>ธรรมาภิบาล</a:t>
            </a:r>
          </a:p>
        </p:txBody>
      </p:sp>
      <p:sp>
        <p:nvSpPr>
          <p:cNvPr id="28" name="Rectangle 27"/>
          <p:cNvSpPr/>
          <p:nvPr/>
        </p:nvSpPr>
        <p:spPr>
          <a:xfrm>
            <a:off x="7772400" y="2667000"/>
            <a:ext cx="982568" cy="617280"/>
          </a:xfrm>
          <a:prstGeom prst="rect">
            <a:avLst/>
          </a:prstGeom>
          <a:ln w="28575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1429" tIns="45714" rIns="91429" bIns="45714" rtlCol="0" anchor="ctr"/>
          <a:lstStyle/>
          <a:p>
            <a:pPr algn="ctr"/>
            <a:r>
              <a:rPr lang="th-TH" sz="2400" b="1" dirty="0" err="1">
                <a:latin typeface="TH SarabunIT๙" pitchFamily="34" charset="-34"/>
                <a:cs typeface="TH SarabunIT๙" pitchFamily="34" charset="-34"/>
              </a:rPr>
              <a:t>ปปท</a:t>
            </a:r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.</a:t>
            </a:r>
            <a:endParaRPr lang="en-US" sz="24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7848600" y="4114800"/>
            <a:ext cx="914399" cy="609600"/>
          </a:xfrm>
          <a:prstGeom prst="rect">
            <a:avLst/>
          </a:prstGeom>
          <a:ln w="285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91429" tIns="45714" rIns="91429" bIns="45714" rtlCol="0" anchor="ctr"/>
          <a:lstStyle/>
          <a:p>
            <a:pPr algn="ctr"/>
            <a:r>
              <a:rPr lang="th-TH" sz="2400" b="1" dirty="0" err="1">
                <a:latin typeface="TH SarabunIT๙" pitchFamily="34" charset="-34"/>
                <a:cs typeface="TH SarabunIT๙" pitchFamily="34" charset="-34"/>
              </a:rPr>
              <a:t>ปปช</a:t>
            </a:r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.</a:t>
            </a:r>
            <a:endParaRPr lang="en-US" sz="2400" b="1" dirty="0">
              <a:latin typeface="TH SarabunIT๙" pitchFamily="34" charset="-34"/>
              <a:cs typeface="TH SarabunIT๙" pitchFamily="34" charset="-34"/>
            </a:endParaRPr>
          </a:p>
        </p:txBody>
      </p:sp>
      <p:cxnSp>
        <p:nvCxnSpPr>
          <p:cNvPr id="41" name="Straight Connector 40"/>
          <p:cNvCxnSpPr/>
          <p:nvPr/>
        </p:nvCxnSpPr>
        <p:spPr>
          <a:xfrm>
            <a:off x="8305800" y="3352800"/>
            <a:ext cx="0" cy="685800"/>
          </a:xfrm>
          <a:prstGeom prst="line">
            <a:avLst/>
          </a:prstGeom>
          <a:ln w="28575">
            <a:headEnd type="triangle" w="lg" len="lg"/>
            <a:tailEnd type="none" w="lg" len="lg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cxnSp>
      <p:cxnSp>
        <p:nvCxnSpPr>
          <p:cNvPr id="43" name="Straight Connector 42"/>
          <p:cNvCxnSpPr/>
          <p:nvPr/>
        </p:nvCxnSpPr>
        <p:spPr>
          <a:xfrm flipV="1">
            <a:off x="5943600" y="3352800"/>
            <a:ext cx="1828800" cy="939275"/>
          </a:xfrm>
          <a:prstGeom prst="line">
            <a:avLst/>
          </a:prstGeom>
          <a:ln w="28575">
            <a:headEnd type="triangle" w="lg" len="lg"/>
            <a:tailEnd type="none" w="lg" len="lg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cxnSp>
      <p:cxnSp>
        <p:nvCxnSpPr>
          <p:cNvPr id="45" name="Straight Connector 44"/>
          <p:cNvCxnSpPr/>
          <p:nvPr/>
        </p:nvCxnSpPr>
        <p:spPr>
          <a:xfrm flipH="1">
            <a:off x="3581400" y="4953000"/>
            <a:ext cx="329184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1447800" y="1524000"/>
            <a:ext cx="0" cy="1188720"/>
          </a:xfrm>
          <a:prstGeom prst="line">
            <a:avLst/>
          </a:prstGeom>
          <a:ln w="28575">
            <a:solidFill>
              <a:srgbClr val="FF6600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cxnSp>
      <p:cxnSp>
        <p:nvCxnSpPr>
          <p:cNvPr id="48" name="Straight Connector 47"/>
          <p:cNvCxnSpPr/>
          <p:nvPr/>
        </p:nvCxnSpPr>
        <p:spPr>
          <a:xfrm flipH="1">
            <a:off x="1447800" y="1524000"/>
            <a:ext cx="762000" cy="0"/>
          </a:xfrm>
          <a:prstGeom prst="line">
            <a:avLst/>
          </a:prstGeom>
          <a:ln w="28575">
            <a:solidFill>
              <a:srgbClr val="FF6600"/>
            </a:solidFill>
            <a:headEnd type="triangle" w="lg" len="lg"/>
            <a:tailEnd type="none" w="lg" len="lg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1447800" y="3276600"/>
            <a:ext cx="0" cy="1554480"/>
          </a:xfrm>
          <a:prstGeom prst="line">
            <a:avLst/>
          </a:prstGeom>
          <a:ln w="28575">
            <a:solidFill>
              <a:srgbClr val="FF6600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cxnSp>
      <p:cxnSp>
        <p:nvCxnSpPr>
          <p:cNvPr id="52" name="Straight Connector 51"/>
          <p:cNvCxnSpPr/>
          <p:nvPr/>
        </p:nvCxnSpPr>
        <p:spPr>
          <a:xfrm flipH="1">
            <a:off x="1447800" y="4822557"/>
            <a:ext cx="2057400" cy="0"/>
          </a:xfrm>
          <a:prstGeom prst="line">
            <a:avLst/>
          </a:prstGeom>
          <a:ln w="28575">
            <a:solidFill>
              <a:srgbClr val="FF6600"/>
            </a:solidFill>
            <a:headEnd type="triangle" w="lg" len="lg"/>
            <a:tailEnd type="none" w="lg" len="lg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cxnSp>
      <p:cxnSp>
        <p:nvCxnSpPr>
          <p:cNvPr id="55" name="Straight Connector 54"/>
          <p:cNvCxnSpPr/>
          <p:nvPr/>
        </p:nvCxnSpPr>
        <p:spPr>
          <a:xfrm flipV="1">
            <a:off x="2057400" y="3276600"/>
            <a:ext cx="2209800" cy="1524000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2057400" y="3276600"/>
            <a:ext cx="0" cy="1524000"/>
          </a:xfrm>
          <a:prstGeom prst="line">
            <a:avLst/>
          </a:prstGeom>
          <a:ln w="28575">
            <a:headEnd type="triangle" w="lg" len="lg"/>
            <a:tailEnd type="none" w="lg" len="lg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cxnSp>
      <p:cxnSp>
        <p:nvCxnSpPr>
          <p:cNvPr id="59" name="Straight Connector 58"/>
          <p:cNvCxnSpPr/>
          <p:nvPr/>
        </p:nvCxnSpPr>
        <p:spPr>
          <a:xfrm flipV="1">
            <a:off x="6858000" y="4800600"/>
            <a:ext cx="1066800" cy="533400"/>
          </a:xfrm>
          <a:prstGeom prst="line">
            <a:avLst/>
          </a:prstGeom>
          <a:ln w="28575">
            <a:headEnd type="triangle" w="lg" len="lg"/>
            <a:tailEnd type="none" w="lg" len="lg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cxnSp>
      <p:cxnSp>
        <p:nvCxnSpPr>
          <p:cNvPr id="25" name="Straight Connector 24"/>
          <p:cNvCxnSpPr/>
          <p:nvPr/>
        </p:nvCxnSpPr>
        <p:spPr>
          <a:xfrm flipH="1">
            <a:off x="1219200" y="4165080"/>
            <a:ext cx="432000" cy="157986"/>
          </a:xfrm>
          <a:prstGeom prst="line">
            <a:avLst/>
          </a:prstGeom>
          <a:ln w="28575">
            <a:solidFill>
              <a:srgbClr val="FF6600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1219200" y="4337814"/>
            <a:ext cx="432000" cy="157986"/>
          </a:xfrm>
          <a:prstGeom prst="line">
            <a:avLst/>
          </a:prstGeom>
          <a:ln w="28575">
            <a:solidFill>
              <a:srgbClr val="FF6600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cxnSp>
      <p:cxnSp>
        <p:nvCxnSpPr>
          <p:cNvPr id="33" name="Straight Connector 32"/>
          <p:cNvCxnSpPr/>
          <p:nvPr/>
        </p:nvCxnSpPr>
        <p:spPr>
          <a:xfrm flipH="1">
            <a:off x="1866920" y="3581400"/>
            <a:ext cx="432000" cy="157986"/>
          </a:xfrm>
          <a:prstGeom prst="line">
            <a:avLst/>
          </a:prstGeom>
          <a:ln w="28575">
            <a:solidFill>
              <a:schemeClr val="accent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cxnSp>
      <p:cxnSp>
        <p:nvCxnSpPr>
          <p:cNvPr id="34" name="Straight Connector 33"/>
          <p:cNvCxnSpPr/>
          <p:nvPr/>
        </p:nvCxnSpPr>
        <p:spPr>
          <a:xfrm flipH="1">
            <a:off x="1866920" y="3754134"/>
            <a:ext cx="432000" cy="157986"/>
          </a:xfrm>
          <a:prstGeom prst="line">
            <a:avLst/>
          </a:prstGeom>
          <a:ln w="28575">
            <a:solidFill>
              <a:schemeClr val="accent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cxnSp>
      <p:sp>
        <p:nvSpPr>
          <p:cNvPr id="35" name="Snip Diagonal Corner Rectangle 34"/>
          <p:cNvSpPr/>
          <p:nvPr/>
        </p:nvSpPr>
        <p:spPr>
          <a:xfrm>
            <a:off x="0" y="201216"/>
            <a:ext cx="9906000" cy="560784"/>
          </a:xfrm>
          <a:prstGeom prst="snip2DiagRect">
            <a:avLst/>
          </a:prstGeom>
          <a:ln w="28575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1429" tIns="45714" rIns="91429" bIns="45714" rtlCol="0" anchor="ctr"/>
          <a:lstStyle/>
          <a:p>
            <a:pPr algn="ctr"/>
            <a:r>
              <a:rPr lang="th-TH" sz="3600" b="1" dirty="0">
                <a:latin typeface="TH SarabunIT๙" pitchFamily="34" charset="-34"/>
                <a:cs typeface="TH SarabunIT๙" pitchFamily="34" charset="-34"/>
              </a:rPr>
              <a:t>ปัญหาที่ปรากฏ</a:t>
            </a:r>
            <a:endParaRPr lang="en-US" sz="3600" b="1" dirty="0"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1201468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Diagonal Corner Rectangle 4"/>
          <p:cNvSpPr/>
          <p:nvPr/>
        </p:nvSpPr>
        <p:spPr>
          <a:xfrm>
            <a:off x="0" y="201216"/>
            <a:ext cx="9906000" cy="713184"/>
          </a:xfrm>
          <a:prstGeom prst="snip2DiagRect">
            <a:avLst/>
          </a:prstGeom>
          <a:ln w="28575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1429" tIns="45714" rIns="91429" bIns="45714" rtlCol="0" anchor="ctr"/>
          <a:lstStyle/>
          <a:p>
            <a:pPr algn="ctr"/>
            <a:r>
              <a:rPr lang="th-TH" sz="4000" b="1" dirty="0">
                <a:latin typeface="TH SarabunIT๙" pitchFamily="34" charset="-34"/>
                <a:cs typeface="TH SarabunIT๙" pitchFamily="34" charset="-34"/>
              </a:rPr>
              <a:t>การปฏิบัติราชการ</a:t>
            </a:r>
            <a:endParaRPr lang="en-US" sz="40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9600" y="1691898"/>
            <a:ext cx="2667000" cy="685800"/>
          </a:xfrm>
          <a:prstGeom prst="rect">
            <a:avLst/>
          </a:prstGeom>
          <a:ln w="28575"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numCol="1" rtlCol="0" anchor="ctr"/>
          <a:lstStyle/>
          <a:p>
            <a:pPr algn="ctr">
              <a:tabLst>
                <a:tab pos="5260975" algn="l"/>
              </a:tabLst>
            </a:pPr>
            <a:r>
              <a:rPr lang="th-TH" sz="32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หน่วยงานของรัฐ</a:t>
            </a:r>
          </a:p>
        </p:txBody>
      </p:sp>
      <p:sp>
        <p:nvSpPr>
          <p:cNvPr id="6" name="Rectangle 5"/>
          <p:cNvSpPr/>
          <p:nvPr/>
        </p:nvSpPr>
        <p:spPr>
          <a:xfrm>
            <a:off x="609600" y="3124200"/>
            <a:ext cx="2667000" cy="1600200"/>
          </a:xfrm>
          <a:prstGeom prst="rect">
            <a:avLst/>
          </a:prstGeom>
          <a:ln w="28575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numCol="1" rtlCol="0" anchor="t"/>
          <a:lstStyle/>
          <a:p>
            <a:pPr marL="341313">
              <a:tabLst>
                <a:tab pos="5260975" algn="l"/>
              </a:tabLst>
            </a:pPr>
            <a:r>
              <a:rPr lang="th-TH" sz="32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กลไก</a:t>
            </a:r>
          </a:p>
          <a:p>
            <a:pPr marL="341313">
              <a:tabLst>
                <a:tab pos="5260975" algn="l"/>
              </a:tabLst>
            </a:pPr>
            <a:r>
              <a:rPr lang="th-TH" sz="32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มาตรการ</a:t>
            </a:r>
          </a:p>
          <a:p>
            <a:pPr marL="341313">
              <a:tabLst>
                <a:tab pos="5260975" algn="l"/>
              </a:tabLst>
            </a:pPr>
            <a:r>
              <a:rPr lang="th-TH" sz="32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การปฏิบัติ</a:t>
            </a:r>
          </a:p>
        </p:txBody>
      </p:sp>
      <p:sp>
        <p:nvSpPr>
          <p:cNvPr id="8" name="Rectangle 7"/>
          <p:cNvSpPr/>
          <p:nvPr/>
        </p:nvSpPr>
        <p:spPr>
          <a:xfrm>
            <a:off x="4191000" y="1295400"/>
            <a:ext cx="3124200" cy="1447800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numCol="1" rtlCol="0" anchor="t"/>
          <a:lstStyle/>
          <a:p>
            <a:pPr marL="341313" indent="-287338">
              <a:tabLst>
                <a:tab pos="5260975" algn="l"/>
              </a:tabLst>
            </a:pPr>
            <a:r>
              <a:rPr lang="th-TH" sz="28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- แก้ไขปัญหา</a:t>
            </a:r>
          </a:p>
          <a:p>
            <a:pPr marL="341313" indent="-287338">
              <a:tabLst>
                <a:tab pos="5260975" algn="l"/>
              </a:tabLst>
            </a:pPr>
            <a:r>
              <a:rPr lang="th-TH" sz="28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- รักษาความสงบเรียบร้อย</a:t>
            </a:r>
          </a:p>
          <a:p>
            <a:pPr marL="341313" indent="-287338">
              <a:tabLst>
                <a:tab pos="5260975" algn="l"/>
              </a:tabLst>
            </a:pPr>
            <a:r>
              <a:rPr lang="th-TH" sz="28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- พัฒนาประเทศ</a:t>
            </a:r>
          </a:p>
        </p:txBody>
      </p:sp>
      <p:cxnSp>
        <p:nvCxnSpPr>
          <p:cNvPr id="9" name="Straight Connector 8"/>
          <p:cNvCxnSpPr/>
          <p:nvPr/>
        </p:nvCxnSpPr>
        <p:spPr>
          <a:xfrm flipH="1">
            <a:off x="3352800" y="2019945"/>
            <a:ext cx="762000" cy="0"/>
          </a:xfrm>
          <a:prstGeom prst="line">
            <a:avLst/>
          </a:prstGeom>
          <a:ln w="28575">
            <a:headEnd type="triangle" w="lg" len="lg"/>
            <a:tailEnd type="none" w="lg" len="lg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cxnSp>
      <p:sp>
        <p:nvSpPr>
          <p:cNvPr id="16" name="Rectangle 15"/>
          <p:cNvSpPr/>
          <p:nvPr/>
        </p:nvSpPr>
        <p:spPr>
          <a:xfrm>
            <a:off x="4191000" y="3124200"/>
            <a:ext cx="3124200" cy="685800"/>
          </a:xfrm>
          <a:prstGeom prst="rect">
            <a:avLst/>
          </a:prstGeom>
          <a:ln>
            <a:solidFill>
              <a:srgbClr val="FF9933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numCol="1" rtlCol="0" anchor="ctr"/>
          <a:lstStyle/>
          <a:p>
            <a:pPr marL="341313" indent="-287338">
              <a:tabLst>
                <a:tab pos="5260975" algn="l"/>
              </a:tabLst>
            </a:pPr>
            <a:r>
              <a:rPr lang="th-TH" sz="28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ต้องอยู่ในกรอบธรรมาภิบาล</a:t>
            </a:r>
          </a:p>
        </p:txBody>
      </p:sp>
      <p:cxnSp>
        <p:nvCxnSpPr>
          <p:cNvPr id="17" name="Straight Connector 16"/>
          <p:cNvCxnSpPr/>
          <p:nvPr/>
        </p:nvCxnSpPr>
        <p:spPr>
          <a:xfrm flipH="1">
            <a:off x="3352800" y="3505200"/>
            <a:ext cx="762000" cy="0"/>
          </a:xfrm>
          <a:prstGeom prst="line">
            <a:avLst/>
          </a:prstGeom>
          <a:ln w="28575">
            <a:solidFill>
              <a:srgbClr val="FF9933"/>
            </a:solidFill>
            <a:headEnd type="triangle" w="lg" len="lg"/>
            <a:tailEnd type="none" w="lg" len="lg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cxnSp>
      <p:sp>
        <p:nvSpPr>
          <p:cNvPr id="18" name="Rectangle 17"/>
          <p:cNvSpPr/>
          <p:nvPr/>
        </p:nvSpPr>
        <p:spPr>
          <a:xfrm>
            <a:off x="4191000" y="3962400"/>
            <a:ext cx="3124200" cy="685800"/>
          </a:xfrm>
          <a:prstGeom prst="rect">
            <a:avLst/>
          </a:prstGeom>
          <a:ln>
            <a:solidFill>
              <a:srgbClr val="FF9933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numCol="1" rtlCol="0" anchor="ctr"/>
          <a:lstStyle/>
          <a:p>
            <a:pPr marL="341313" indent="-287338">
              <a:tabLst>
                <a:tab pos="5260975" algn="l"/>
              </a:tabLst>
            </a:pPr>
            <a:r>
              <a:rPr lang="th-TH" sz="28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ออกนอกกรอบธรรมาภิบาล</a:t>
            </a:r>
          </a:p>
        </p:txBody>
      </p:sp>
      <p:sp>
        <p:nvSpPr>
          <p:cNvPr id="19" name="Rectangle 18"/>
          <p:cNvSpPr/>
          <p:nvPr/>
        </p:nvSpPr>
        <p:spPr>
          <a:xfrm>
            <a:off x="7391400" y="3886200"/>
            <a:ext cx="1219200" cy="990600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numCol="1" rtlCol="0" anchor="ctr"/>
          <a:lstStyle/>
          <a:p>
            <a:pPr marL="341313" indent="-287338">
              <a:tabLst>
                <a:tab pos="5260975" algn="l"/>
              </a:tabLst>
            </a:pPr>
            <a:r>
              <a:rPr lang="th-TH" sz="28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- วินัย</a:t>
            </a:r>
          </a:p>
          <a:p>
            <a:pPr marL="341313" indent="-287338">
              <a:tabLst>
                <a:tab pos="5260975" algn="l"/>
              </a:tabLst>
            </a:pPr>
            <a:r>
              <a:rPr lang="th-TH" sz="28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- อาญา</a:t>
            </a:r>
          </a:p>
        </p:txBody>
      </p:sp>
      <p:cxnSp>
        <p:nvCxnSpPr>
          <p:cNvPr id="20" name="Straight Connector 19"/>
          <p:cNvCxnSpPr/>
          <p:nvPr/>
        </p:nvCxnSpPr>
        <p:spPr>
          <a:xfrm flipH="1">
            <a:off x="3352800" y="4343400"/>
            <a:ext cx="762000" cy="0"/>
          </a:xfrm>
          <a:prstGeom prst="line">
            <a:avLst/>
          </a:prstGeom>
          <a:ln w="28575">
            <a:solidFill>
              <a:srgbClr val="FF9933"/>
            </a:solidFill>
            <a:headEnd type="triangle" w="lg" len="lg"/>
            <a:tailEnd type="none" w="lg" len="lg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cxnSp>
      <p:sp>
        <p:nvSpPr>
          <p:cNvPr id="21" name="Rectangle 20"/>
          <p:cNvSpPr/>
          <p:nvPr/>
        </p:nvSpPr>
        <p:spPr>
          <a:xfrm>
            <a:off x="4876800" y="5257800"/>
            <a:ext cx="1752600" cy="1295400"/>
          </a:xfrm>
          <a:prstGeom prst="rect">
            <a:avLst/>
          </a:prstGeom>
          <a:ln w="28575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numCol="1" rtlCol="0" anchor="t"/>
          <a:lstStyle/>
          <a:p>
            <a:pPr algn="ctr">
              <a:tabLst>
                <a:tab pos="5260975" algn="l"/>
              </a:tabLst>
            </a:pPr>
            <a:r>
              <a:rPr lang="th-TH" sz="28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ปปช.  ปปท.</a:t>
            </a:r>
          </a:p>
          <a:p>
            <a:pPr algn="ctr">
              <a:tabLst>
                <a:tab pos="5260975" algn="l"/>
              </a:tabLst>
            </a:pPr>
            <a:r>
              <a:rPr lang="th-TH" sz="28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สตง.  ปปง.</a:t>
            </a:r>
          </a:p>
          <a:p>
            <a:pPr algn="ctr">
              <a:tabLst>
                <a:tab pos="5260975" algn="l"/>
              </a:tabLst>
            </a:pPr>
            <a:r>
              <a:rPr lang="th-TH" sz="28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ฯลฯ</a:t>
            </a:r>
          </a:p>
        </p:txBody>
      </p:sp>
      <p:sp>
        <p:nvSpPr>
          <p:cNvPr id="22" name="Up Arrow 21"/>
          <p:cNvSpPr/>
          <p:nvPr/>
        </p:nvSpPr>
        <p:spPr>
          <a:xfrm>
            <a:off x="5334000" y="4724400"/>
            <a:ext cx="762000" cy="457200"/>
          </a:xfrm>
          <a:prstGeom prst="upArrow">
            <a:avLst/>
          </a:prstGeom>
          <a:ln w="28575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numCol="1" rtlCol="0" anchor="t"/>
          <a:lstStyle/>
          <a:p>
            <a:pPr algn="ctr">
              <a:tabLst>
                <a:tab pos="5260975" algn="l"/>
              </a:tabLst>
            </a:pPr>
            <a:endParaRPr lang="en-US" sz="2800" b="1" dirty="0">
              <a:solidFill>
                <a:prstClr val="black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705600" y="5486400"/>
            <a:ext cx="2971800" cy="1066800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numCol="1" rtlCol="0" anchor="ctr"/>
          <a:lstStyle/>
          <a:p>
            <a:pPr>
              <a:tabLst>
                <a:tab pos="5260975" algn="l"/>
              </a:tabLst>
            </a:pPr>
            <a:r>
              <a:rPr lang="th-TH" sz="24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ปปช./ปปท.เป็นกลไกตรวจสอบการปฏิบัติหรือการใช้อำนาจรัฐ</a:t>
            </a:r>
          </a:p>
        </p:txBody>
      </p:sp>
      <p:sp>
        <p:nvSpPr>
          <p:cNvPr id="15" name="ตัวยึดหมายเลขภาพนิ่ง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C2241-EA23-4CB9-99D0-7E57355CABB8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8817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nip Diagonal Corner Rectangle 16"/>
          <p:cNvSpPr/>
          <p:nvPr/>
        </p:nvSpPr>
        <p:spPr>
          <a:xfrm>
            <a:off x="0" y="201216"/>
            <a:ext cx="9906000" cy="713184"/>
          </a:xfrm>
          <a:prstGeom prst="snip2DiagRect">
            <a:avLst/>
          </a:prstGeom>
          <a:ln w="28575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1429" tIns="45714" rIns="91429" bIns="45714" rtlCol="0" anchor="ctr"/>
          <a:lstStyle/>
          <a:p>
            <a:pPr algn="ctr"/>
            <a:r>
              <a:rPr lang="th-TH" sz="4000" b="1" dirty="0">
                <a:latin typeface="TH SarabunIT๙" pitchFamily="34" charset="-34"/>
                <a:cs typeface="TH SarabunIT๙" pitchFamily="34" charset="-34"/>
              </a:rPr>
              <a:t>รูปแบบการทุจริต</a:t>
            </a:r>
            <a:endParaRPr lang="en-US" sz="40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81000" y="1219200"/>
            <a:ext cx="9144000" cy="5410200"/>
          </a:xfrm>
          <a:prstGeom prst="rect">
            <a:avLst/>
          </a:prstGeom>
          <a:ln>
            <a:solidFill>
              <a:schemeClr val="accent1"/>
            </a:solidFill>
            <a:prstDash val="sysDot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pPr lvl="0"/>
            <a:r>
              <a:rPr lang="th-TH" sz="26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๑. การทุจริตเชิงนโยบาย</a:t>
            </a:r>
          </a:p>
          <a:p>
            <a:pPr lvl="0"/>
            <a:r>
              <a:rPr lang="th-TH" sz="26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๒. การทุจริตในการบริหารราชการแผ่นดิน</a:t>
            </a:r>
          </a:p>
          <a:p>
            <a:pPr lvl="0"/>
            <a:r>
              <a:rPr lang="th-TH" sz="26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๓. การทุจริตในการจัดซื้อจัดจ้าง</a:t>
            </a:r>
          </a:p>
          <a:p>
            <a:pPr lvl="0"/>
            <a:r>
              <a:rPr lang="th-TH" sz="26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๔. การทุจริตในการให้สัมปทาน</a:t>
            </a:r>
          </a:p>
          <a:p>
            <a:pPr lvl="0"/>
            <a:r>
              <a:rPr lang="th-TH" sz="26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๕. การทุจริตที่เกิดจากการขาดประสิทธิภาพในการดำเนินงาน/เปิดโอกาสในการกระทำผิดได้อย่างง่าย</a:t>
            </a:r>
          </a:p>
          <a:p>
            <a:pPr lvl="0"/>
            <a:r>
              <a:rPr lang="th-TH" sz="26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๖. การทุจริตโดยการทำลายระบบตรวจสอบอำนาจรัฐ</a:t>
            </a:r>
          </a:p>
          <a:p>
            <a:pPr lvl="0"/>
            <a:r>
              <a:rPr lang="th-TH" sz="26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๗. การมีผลประโยชน์ทับซ้อน</a:t>
            </a:r>
          </a:p>
          <a:p>
            <a:pPr lvl="0"/>
            <a:r>
              <a:rPr lang="th-TH" sz="26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๘. การทุจริตโดยการปกปิดการบริหารงานที่ไม่ถูกต้อง</a:t>
            </a:r>
          </a:p>
          <a:p>
            <a:pPr lvl="0"/>
            <a:r>
              <a:rPr lang="th-TH" sz="26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๙. การทุจริตโดยการใช้นโยบาย กฎหมาย กฎเกณฑ์</a:t>
            </a:r>
          </a:p>
          <a:p>
            <a:pPr lvl="0"/>
            <a:r>
              <a:rPr lang="th-TH" sz="26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๑๐. การทุจริตโดยการใช้ทรัพยากรของรัฐไปในทางมิชอบ</a:t>
            </a:r>
          </a:p>
          <a:p>
            <a:pPr lvl="0"/>
            <a:r>
              <a:rPr lang="th-TH" sz="26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๑๑. การทุจริตโดยไม่กระทำการตามหน้าที่</a:t>
            </a:r>
          </a:p>
          <a:p>
            <a:pPr lvl="0"/>
            <a:r>
              <a:rPr lang="th-TH" sz="26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๑๒. การทุจริตโดยการให้และการรับสินบน</a:t>
            </a:r>
          </a:p>
          <a:p>
            <a:pPr lvl="0"/>
            <a:r>
              <a:rPr lang="th-TH" sz="26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๑๓. การทุจริตโดยการยอมรับของขวัญที่ไม่ถูกต้อง</a:t>
            </a:r>
          </a:p>
          <a:p>
            <a:pPr lvl="0" algn="ctr"/>
            <a:endParaRPr lang="en-US" sz="2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C2241-EA23-4CB9-99D0-7E57355CABB8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72480" y="611848"/>
          <a:ext cx="9361040" cy="54919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83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922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482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83087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3200" b="1" dirty="0">
                          <a:solidFill>
                            <a:schemeClr val="bg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การจัดตั้งองค์กรป้องกันและปราบปราม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3200" b="1" dirty="0">
                          <a:solidFill>
                            <a:schemeClr val="bg1"/>
                          </a:solidFill>
                          <a:latin typeface="TH SarabunIT๙" pitchFamily="34" charset="-34"/>
                          <a:ea typeface="Calibri"/>
                          <a:cs typeface="TH SarabunIT๙" pitchFamily="34" charset="-34"/>
                        </a:rPr>
                        <a:t>ข่าวการทุจริต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TH SarabunIT๙" pitchFamily="34" charset="-34"/>
                        <a:ea typeface="Calibri"/>
                        <a:cs typeface="TH SarabunIT๙" pitchFamily="34" charset="-34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3200" b="1" dirty="0">
                        <a:solidFill>
                          <a:schemeClr val="tx1"/>
                        </a:solidFill>
                        <a:latin typeface="TH SarabunIT๙" pitchFamily="34" charset="-34"/>
                        <a:ea typeface="Calibri"/>
                        <a:cs typeface="TH SarabunIT๙" pitchFamily="34" charset="-34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h-TH" sz="3200" b="1" kern="1200" dirty="0">
                          <a:solidFill>
                            <a:schemeClr val="bg1"/>
                          </a:solidFill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หน่วยงาน</a:t>
                      </a:r>
                      <a:br>
                        <a:rPr lang="th-TH" sz="3200" b="1" kern="1200" dirty="0">
                          <a:solidFill>
                            <a:schemeClr val="bg1"/>
                          </a:solidFill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</a:br>
                      <a:r>
                        <a:rPr lang="th-TH" sz="3200" b="1" kern="1200" dirty="0">
                          <a:solidFill>
                            <a:schemeClr val="bg1"/>
                          </a:solidFill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ที่รับผิดชอบ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3087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3200" b="1" dirty="0">
                          <a:solidFill>
                            <a:schemeClr val="bg1"/>
                          </a:solidFill>
                          <a:latin typeface="TH SarabunIT๙" pitchFamily="34" charset="-34"/>
                          <a:ea typeface="Calibri"/>
                          <a:cs typeface="TH SarabunIT๙" pitchFamily="34" charset="-34"/>
                        </a:rPr>
                        <a:t>พ.ศ.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TH SarabunIT๙" pitchFamily="34" charset="-34"/>
                        <a:ea typeface="Calibri"/>
                        <a:cs typeface="TH SarabunIT๙" pitchFamily="34" charset="-34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3200" b="1" dirty="0">
                          <a:solidFill>
                            <a:schemeClr val="bg1"/>
                          </a:solidFill>
                          <a:latin typeface="TH SarabunIT๙" pitchFamily="34" charset="-34"/>
                          <a:ea typeface="Calibri"/>
                          <a:cs typeface="TH SarabunIT๙" pitchFamily="34" charset="-34"/>
                        </a:rPr>
                        <a:t>พฤติการณ์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TH SarabunIT๙" pitchFamily="34" charset="-34"/>
                        <a:ea typeface="Calibri"/>
                        <a:cs typeface="TH SarabunIT๙" pitchFamily="34" charset="-34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32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308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3600" b="1" kern="1200" dirty="0">
                          <a:solidFill>
                            <a:schemeClr val="tx1"/>
                          </a:solidFill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2518 </a:t>
                      </a:r>
                      <a:r>
                        <a:rPr lang="en-US" sz="3600" b="1" kern="1200" dirty="0">
                          <a:solidFill>
                            <a:schemeClr val="tx1"/>
                          </a:solidFill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:  </a:t>
                      </a:r>
                      <a:r>
                        <a:rPr lang="th-TH" sz="3600" b="1" kern="1200" dirty="0">
                          <a:solidFill>
                            <a:schemeClr val="tx1"/>
                          </a:solidFill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ป.ป.ป.</a:t>
                      </a:r>
                      <a:endParaRPr lang="en-US" sz="3600" b="1" kern="1200" dirty="0">
                        <a:solidFill>
                          <a:schemeClr val="tx1"/>
                        </a:solidFill>
                        <a:latin typeface="TH SarabunIT๙" pitchFamily="34" charset="-34"/>
                        <a:ea typeface="+mn-ea"/>
                        <a:cs typeface="TH SarabunIT๙" pitchFamily="34" charset="-34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chemeClr val="tx1"/>
                          </a:solidFill>
                          <a:latin typeface="TH SarabunIT๙" pitchFamily="34" charset="-34"/>
                          <a:ea typeface="Calibri"/>
                          <a:cs typeface="TH SarabunIT๙" pitchFamily="34" charset="-34"/>
                        </a:rPr>
                        <a:t>2533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3200" b="1" dirty="0">
                          <a:solidFill>
                            <a:schemeClr val="tx1"/>
                          </a:solidFill>
                          <a:latin typeface="TH SarabunIT๙" pitchFamily="34" charset="-34"/>
                          <a:ea typeface="Calibri"/>
                          <a:cs typeface="TH SarabunIT๙" pitchFamily="34" charset="-34"/>
                        </a:rPr>
                        <a:t>2533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TH SarabunIT๙" pitchFamily="34" charset="-34"/>
                        <a:ea typeface="Calibri"/>
                        <a:cs typeface="TH SarabunIT๙" pitchFamily="34" charset="-3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chemeClr val="tx1"/>
                          </a:solidFill>
                          <a:latin typeface="TH SarabunIT๙" pitchFamily="34" charset="-34"/>
                          <a:ea typeface="Calibri"/>
                          <a:cs typeface="TH SarabunIT๙" pitchFamily="34" charset="-34"/>
                        </a:rPr>
                        <a:t>2537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chemeClr val="tx1"/>
                          </a:solidFill>
                          <a:latin typeface="TH SarabunIT๙" pitchFamily="34" charset="-34"/>
                          <a:ea typeface="Calibri"/>
                          <a:cs typeface="TH SarabunIT๙" pitchFamily="34" charset="-34"/>
                        </a:rPr>
                        <a:t>2538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3200" b="1" dirty="0">
                          <a:solidFill>
                            <a:schemeClr val="tx1"/>
                          </a:solidFill>
                          <a:latin typeface="TH SarabunIT๙" pitchFamily="34" charset="-34"/>
                          <a:ea typeface="Calibri"/>
                          <a:cs typeface="TH SarabunIT๙" pitchFamily="34" charset="-34"/>
                        </a:rPr>
                        <a:t>2539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TH SarabunIT๙" pitchFamily="34" charset="-34"/>
                        <a:ea typeface="Calibri"/>
                        <a:cs typeface="TH SarabunIT๙" pitchFamily="34" charset="-3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3200" b="1" dirty="0">
                          <a:solidFill>
                            <a:schemeClr val="tx1"/>
                          </a:solidFill>
                          <a:latin typeface="TH SarabunIT๙" pitchFamily="34" charset="-34"/>
                          <a:ea typeface="Calibri"/>
                          <a:cs typeface="TH SarabunIT๙" pitchFamily="34" charset="-34"/>
                        </a:rPr>
                        <a:t>2540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TH SarabunIT๙" pitchFamily="34" charset="-34"/>
                        <a:ea typeface="Calibri"/>
                        <a:cs typeface="TH SarabunIT๙" pitchFamily="34" charset="-3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3200" b="1" dirty="0">
                          <a:solidFill>
                            <a:schemeClr val="tx1"/>
                          </a:solidFill>
                          <a:latin typeface="TH SarabunIT๙" pitchFamily="34" charset="-34"/>
                          <a:ea typeface="Calibri"/>
                          <a:cs typeface="TH SarabunIT๙" pitchFamily="34" charset="-34"/>
                        </a:rPr>
                        <a:t>2540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TH SarabunIT๙" pitchFamily="34" charset="-34"/>
                        <a:ea typeface="Calibri"/>
                        <a:cs typeface="TH SarabunIT๙" pitchFamily="34" charset="-34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3200" b="1" dirty="0">
                          <a:solidFill>
                            <a:schemeClr val="tx1"/>
                          </a:solidFill>
                          <a:latin typeface="TH SarabunIT๙" pitchFamily="34" charset="-34"/>
                          <a:ea typeface="Calibri"/>
                          <a:cs typeface="TH SarabunIT๙" pitchFamily="34" charset="-34"/>
                        </a:rPr>
                        <a:t>โฮปเวลล์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TH SarabunIT๙" pitchFamily="34" charset="-34"/>
                        <a:ea typeface="Calibri"/>
                        <a:cs typeface="TH SarabunIT๙" pitchFamily="34" charset="-34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3200" b="1" dirty="0">
                          <a:solidFill>
                            <a:schemeClr val="tx1"/>
                          </a:solidFill>
                          <a:latin typeface="TH SarabunIT๙" pitchFamily="34" charset="-34"/>
                          <a:ea typeface="Calibri"/>
                          <a:cs typeface="TH SarabunIT๙" pitchFamily="34" charset="-34"/>
                        </a:rPr>
                        <a:t>สนามกอล์ฟอัลไพน์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TH SarabunIT๙" pitchFamily="34" charset="-34"/>
                        <a:ea typeface="Calibri"/>
                        <a:cs typeface="TH SarabunIT๙" pitchFamily="34" charset="-34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3200" b="1" dirty="0">
                          <a:solidFill>
                            <a:schemeClr val="tx1"/>
                          </a:solidFill>
                          <a:latin typeface="TH SarabunIT๙" pitchFamily="34" charset="-34"/>
                          <a:ea typeface="Calibri"/>
                          <a:cs typeface="TH SarabunIT๙" pitchFamily="34" charset="-34"/>
                        </a:rPr>
                        <a:t>สปก.4-01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TH SarabunIT๙" pitchFamily="34" charset="-34"/>
                        <a:ea typeface="Calibri"/>
                        <a:cs typeface="TH SarabunIT๙" pitchFamily="34" charset="-34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3200" b="1" dirty="0">
                          <a:solidFill>
                            <a:schemeClr val="tx1"/>
                          </a:solidFill>
                          <a:latin typeface="TH SarabunIT๙" pitchFamily="34" charset="-34"/>
                          <a:ea typeface="Calibri"/>
                          <a:cs typeface="TH SarabunIT๙" pitchFamily="34" charset="-34"/>
                        </a:rPr>
                        <a:t>คลองด่าน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TH SarabunIT๙" pitchFamily="34" charset="-34"/>
                        <a:ea typeface="Calibri"/>
                        <a:cs typeface="TH SarabunIT๙" pitchFamily="34" charset="-34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3200" b="1" dirty="0">
                          <a:solidFill>
                            <a:schemeClr val="tx1"/>
                          </a:solidFill>
                          <a:latin typeface="TH SarabunIT๙" pitchFamily="34" charset="-34"/>
                          <a:ea typeface="Calibri"/>
                          <a:cs typeface="TH SarabunIT๙" pitchFamily="34" charset="-34"/>
                        </a:rPr>
                        <a:t>ที่ราชพัสดุหมอชิต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TH SarabunIT๙" pitchFamily="34" charset="-34"/>
                        <a:ea typeface="Calibri"/>
                        <a:cs typeface="TH SarabunIT๙" pitchFamily="34" charset="-34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3200" b="1" dirty="0">
                          <a:solidFill>
                            <a:schemeClr val="tx1"/>
                          </a:solidFill>
                          <a:latin typeface="TH SarabunIT๙" pitchFamily="34" charset="-34"/>
                          <a:ea typeface="Calibri"/>
                          <a:cs typeface="TH SarabunIT๙" pitchFamily="34" charset="-34"/>
                        </a:rPr>
                        <a:t>เรือขุดหัวสว่าน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TH SarabunIT๙" pitchFamily="34" charset="-34"/>
                        <a:ea typeface="Calibri"/>
                        <a:cs typeface="TH SarabunIT๙" pitchFamily="34" charset="-34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3200" b="1" dirty="0">
                          <a:solidFill>
                            <a:schemeClr val="tx1"/>
                          </a:solidFill>
                          <a:latin typeface="TH SarabunIT๙" pitchFamily="34" charset="-34"/>
                          <a:ea typeface="Calibri"/>
                          <a:cs typeface="TH SarabunIT๙" pitchFamily="34" charset="-34"/>
                        </a:rPr>
                        <a:t>ทุจริตยา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TH SarabunIT๙" pitchFamily="34" charset="-34"/>
                        <a:ea typeface="Calibri"/>
                        <a:cs typeface="TH SarabunIT๙" pitchFamily="34" charset="-34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3200" b="1" dirty="0">
                          <a:solidFill>
                            <a:schemeClr val="tx1"/>
                          </a:solidFill>
                          <a:latin typeface="TH SarabunIT๙" pitchFamily="34" charset="-34"/>
                          <a:ea typeface="Calibri"/>
                          <a:cs typeface="TH SarabunIT๙" pitchFamily="34" charset="-34"/>
                        </a:rPr>
                        <a:t>คค.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TH SarabunIT๙" pitchFamily="34" charset="-34"/>
                        <a:ea typeface="Calibri"/>
                        <a:cs typeface="TH SarabunIT๙" pitchFamily="34" charset="-3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3200" b="1" dirty="0">
                          <a:solidFill>
                            <a:schemeClr val="tx1"/>
                          </a:solidFill>
                          <a:latin typeface="TH SarabunIT๙" pitchFamily="34" charset="-34"/>
                          <a:ea typeface="Calibri"/>
                          <a:cs typeface="TH SarabunIT๙" pitchFamily="34" charset="-34"/>
                        </a:rPr>
                        <a:t>กรมที่ดิน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TH SarabunIT๙" pitchFamily="34" charset="-34"/>
                        <a:ea typeface="Calibri"/>
                        <a:cs typeface="TH SarabunIT๙" pitchFamily="34" charset="-3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3200" b="1" dirty="0">
                          <a:solidFill>
                            <a:schemeClr val="tx1"/>
                          </a:solidFill>
                          <a:latin typeface="TH SarabunIT๙" pitchFamily="34" charset="-34"/>
                          <a:ea typeface="Calibri"/>
                          <a:cs typeface="TH SarabunIT๙" pitchFamily="34" charset="-34"/>
                        </a:rPr>
                        <a:t>กษ.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TH SarabunIT๙" pitchFamily="34" charset="-34"/>
                        <a:ea typeface="Calibri"/>
                        <a:cs typeface="TH SarabunIT๙" pitchFamily="34" charset="-3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3200" b="1" dirty="0">
                          <a:solidFill>
                            <a:schemeClr val="tx1"/>
                          </a:solidFill>
                          <a:latin typeface="TH SarabunIT๙" pitchFamily="34" charset="-34"/>
                          <a:ea typeface="Calibri"/>
                          <a:cs typeface="TH SarabunIT๙" pitchFamily="34" charset="-34"/>
                        </a:rPr>
                        <a:t>กรมควบคุมมลพิษ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TH SarabunIT๙" pitchFamily="34" charset="-34"/>
                        <a:ea typeface="Calibri"/>
                        <a:cs typeface="TH SarabunIT๙" pitchFamily="34" charset="-3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3200" b="1" dirty="0">
                          <a:solidFill>
                            <a:schemeClr val="tx1"/>
                          </a:solidFill>
                          <a:latin typeface="TH SarabunIT๙" pitchFamily="34" charset="-34"/>
                          <a:ea typeface="Calibri"/>
                          <a:cs typeface="TH SarabunIT๙" pitchFamily="34" charset="-34"/>
                        </a:rPr>
                        <a:t>กรมธนารักษ์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TH SarabunIT๙" pitchFamily="34" charset="-34"/>
                        <a:ea typeface="Calibri"/>
                        <a:cs typeface="TH SarabunIT๙" pitchFamily="34" charset="-3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3200" b="1" dirty="0">
                          <a:solidFill>
                            <a:schemeClr val="tx1"/>
                          </a:solidFill>
                          <a:latin typeface="TH SarabunIT๙" pitchFamily="34" charset="-34"/>
                          <a:ea typeface="Calibri"/>
                          <a:cs typeface="TH SarabunIT๙" pitchFamily="34" charset="-34"/>
                        </a:rPr>
                        <a:t>คค.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TH SarabunIT๙" pitchFamily="34" charset="-34"/>
                        <a:ea typeface="Calibri"/>
                        <a:cs typeface="TH SarabunIT๙" pitchFamily="34" charset="-3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3200" b="1" dirty="0">
                          <a:solidFill>
                            <a:schemeClr val="tx1"/>
                          </a:solidFill>
                          <a:latin typeface="TH SarabunIT๙" pitchFamily="34" charset="-34"/>
                          <a:ea typeface="Calibri"/>
                          <a:cs typeface="TH SarabunIT๙" pitchFamily="34" charset="-34"/>
                        </a:rPr>
                        <a:t>สธ.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TH SarabunIT๙" pitchFamily="34" charset="-34"/>
                        <a:ea typeface="Calibri"/>
                        <a:cs typeface="TH SarabunIT๙" pitchFamily="34" charset="-34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AA0FF-BB2B-4CC6-88CE-18734DDD462C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90114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72480" y="289896"/>
          <a:ext cx="9361040" cy="63794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83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43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0040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dirty="0">
                          <a:solidFill>
                            <a:schemeClr val="bg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การจัดตั้งองค์กรป้องกันและปราบปราม</a:t>
                      </a:r>
                      <a:endParaRPr lang="en-US" sz="2800" b="1" dirty="0">
                        <a:solidFill>
                          <a:schemeClr val="bg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0066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dirty="0">
                          <a:solidFill>
                            <a:schemeClr val="bg1"/>
                          </a:solidFill>
                          <a:latin typeface="TH SarabunIT๙" pitchFamily="34" charset="-34"/>
                          <a:ea typeface="Calibri"/>
                          <a:cs typeface="TH SarabunIT๙" pitchFamily="34" charset="-34"/>
                        </a:rPr>
                        <a:t>ข่าวการทุจริต</a:t>
                      </a:r>
                      <a:endParaRPr lang="en-US" sz="2800" b="1" dirty="0">
                        <a:solidFill>
                          <a:schemeClr val="bg1"/>
                        </a:solidFill>
                        <a:latin typeface="TH SarabunIT๙" pitchFamily="34" charset="-34"/>
                        <a:ea typeface="Calibri"/>
                        <a:cs typeface="TH SarabunIT๙" pitchFamily="34" charset="-34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006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3200" b="1" dirty="0">
                        <a:solidFill>
                          <a:schemeClr val="tx1"/>
                        </a:solidFill>
                        <a:latin typeface="TH SarabunIT๙" pitchFamily="34" charset="-34"/>
                        <a:ea typeface="Calibri"/>
                        <a:cs typeface="TH SarabunIT๙" pitchFamily="34" charset="-34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h-TH" sz="2800" b="1" kern="1200" dirty="0">
                          <a:solidFill>
                            <a:schemeClr val="bg1"/>
                          </a:solidFill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หน่วยงาน</a:t>
                      </a:r>
                      <a:br>
                        <a:rPr lang="th-TH" sz="2800" b="1" kern="1200" dirty="0">
                          <a:solidFill>
                            <a:schemeClr val="bg1"/>
                          </a:solidFill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</a:br>
                      <a:r>
                        <a:rPr lang="th-TH" sz="2800" b="1" kern="1200" dirty="0">
                          <a:solidFill>
                            <a:schemeClr val="bg1"/>
                          </a:solidFill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ที่รับผิดชอบ</a:t>
                      </a:r>
                      <a:endParaRPr lang="en-US" sz="2800" b="1" dirty="0">
                        <a:solidFill>
                          <a:schemeClr val="bg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00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7077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800" b="1" dirty="0">
                          <a:solidFill>
                            <a:schemeClr val="bg1"/>
                          </a:solidFill>
                          <a:latin typeface="TH SarabunIT๙" pitchFamily="34" charset="-34"/>
                          <a:ea typeface="Calibri"/>
                          <a:cs typeface="TH SarabunIT๙" pitchFamily="34" charset="-34"/>
                        </a:rPr>
                        <a:t>พ.ศ.</a:t>
                      </a:r>
                      <a:endParaRPr lang="en-US" sz="2800" b="1" dirty="0">
                        <a:solidFill>
                          <a:schemeClr val="bg1"/>
                        </a:solidFill>
                        <a:latin typeface="TH SarabunIT๙" pitchFamily="34" charset="-34"/>
                        <a:ea typeface="Calibri"/>
                        <a:cs typeface="TH SarabunIT๙" pitchFamily="34" charset="-34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00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800" b="1" dirty="0">
                          <a:solidFill>
                            <a:schemeClr val="bg1"/>
                          </a:solidFill>
                          <a:latin typeface="TH SarabunIT๙" pitchFamily="34" charset="-34"/>
                          <a:ea typeface="Calibri"/>
                          <a:cs typeface="TH SarabunIT๙" pitchFamily="34" charset="-34"/>
                        </a:rPr>
                        <a:t>พฤติการณ์</a:t>
                      </a:r>
                      <a:endParaRPr lang="en-US" sz="2800" b="1" dirty="0">
                        <a:solidFill>
                          <a:schemeClr val="bg1"/>
                        </a:solidFill>
                        <a:latin typeface="TH SarabunIT๙" pitchFamily="34" charset="-34"/>
                        <a:ea typeface="Calibri"/>
                        <a:cs typeface="TH SarabunIT๙" pitchFamily="34" charset="-34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0066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32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308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3600" b="1" kern="1200" dirty="0">
                          <a:solidFill>
                            <a:schemeClr val="tx1"/>
                          </a:solidFill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25๔๒ </a:t>
                      </a:r>
                      <a:r>
                        <a:rPr lang="en-US" sz="3600" b="1" kern="1200" dirty="0">
                          <a:solidFill>
                            <a:schemeClr val="tx1"/>
                          </a:solidFill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:  </a:t>
                      </a:r>
                      <a:r>
                        <a:rPr lang="th-TH" sz="3600" b="1" kern="1200" dirty="0">
                          <a:solidFill>
                            <a:schemeClr val="tx1"/>
                          </a:solidFill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ป.ป.ช.</a:t>
                      </a:r>
                      <a:endParaRPr lang="en-US" sz="3600" b="1" kern="1200" dirty="0">
                        <a:solidFill>
                          <a:schemeClr val="tx1"/>
                        </a:solidFill>
                        <a:latin typeface="TH SarabunIT๙" pitchFamily="34" charset="-34"/>
                        <a:ea typeface="+mn-ea"/>
                        <a:cs typeface="TH SarabunIT๙" pitchFamily="34" charset="-34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800" b="1" dirty="0">
                          <a:latin typeface="TH SarabunIT๙" pitchFamily="34" charset="-34"/>
                          <a:ea typeface="Calibri"/>
                          <a:cs typeface="TH SarabunIT๙" pitchFamily="34" charset="-34"/>
                        </a:rPr>
                        <a:t>2544 – 2553</a:t>
                      </a:r>
                      <a:endParaRPr lang="en-US" sz="2800" b="1" dirty="0">
                        <a:latin typeface="TH SarabunIT๙" pitchFamily="34" charset="-34"/>
                        <a:ea typeface="Calibri"/>
                        <a:cs typeface="TH SarabunIT๙" pitchFamily="34" charset="-3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latin typeface="TH SarabunIT๙" pitchFamily="34" charset="-34"/>
                          <a:ea typeface="Calibri"/>
                          <a:cs typeface="TH SarabunIT๙" pitchFamily="34" charset="-34"/>
                        </a:rPr>
                        <a:t>2546 – 2549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800" b="1" dirty="0">
                          <a:latin typeface="TH SarabunIT๙" pitchFamily="34" charset="-34"/>
                          <a:ea typeface="Calibri"/>
                          <a:cs typeface="TH SarabunIT๙" pitchFamily="34" charset="-34"/>
                        </a:rPr>
                        <a:t>2546 – 2550</a:t>
                      </a:r>
                      <a:endParaRPr lang="en-US" sz="2800" b="1" dirty="0">
                        <a:latin typeface="TH SarabunIT๙" pitchFamily="34" charset="-34"/>
                        <a:ea typeface="Calibri"/>
                        <a:cs typeface="TH SarabunIT๙" pitchFamily="34" charset="-3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800" b="1" dirty="0">
                          <a:latin typeface="TH SarabunIT๙" pitchFamily="34" charset="-34"/>
                          <a:ea typeface="Calibri"/>
                          <a:cs typeface="TH SarabunIT๙" pitchFamily="34" charset="-34"/>
                        </a:rPr>
                        <a:t>2547</a:t>
                      </a:r>
                      <a:endParaRPr lang="en-US" sz="2800" b="1" dirty="0">
                        <a:latin typeface="TH SarabunIT๙" pitchFamily="34" charset="-34"/>
                        <a:ea typeface="Calibri"/>
                        <a:cs typeface="TH SarabunIT๙" pitchFamily="34" charset="-3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800" b="1" dirty="0">
                          <a:latin typeface="TH SarabunIT๙" pitchFamily="34" charset="-34"/>
                          <a:ea typeface="Calibri"/>
                          <a:cs typeface="TH SarabunIT๙" pitchFamily="34" charset="-34"/>
                        </a:rPr>
                        <a:t>2547</a:t>
                      </a:r>
                      <a:endParaRPr lang="en-US" sz="2800" b="1" dirty="0">
                        <a:latin typeface="TH SarabunIT๙" pitchFamily="34" charset="-34"/>
                        <a:ea typeface="Calibri"/>
                        <a:cs typeface="TH SarabunIT๙" pitchFamily="34" charset="-3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800" b="1" dirty="0">
                          <a:latin typeface="TH SarabunIT๙" pitchFamily="34" charset="-34"/>
                          <a:ea typeface="Calibri"/>
                          <a:cs typeface="TH SarabunIT๙" pitchFamily="34" charset="-34"/>
                        </a:rPr>
                        <a:t>2547</a:t>
                      </a:r>
                      <a:endParaRPr lang="en-US" sz="2800" b="1" dirty="0">
                        <a:latin typeface="TH SarabunIT๙" pitchFamily="34" charset="-34"/>
                        <a:ea typeface="Calibri"/>
                        <a:cs typeface="TH SarabunIT๙" pitchFamily="34" charset="-3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800" b="1" dirty="0">
                          <a:latin typeface="TH SarabunIT๙" pitchFamily="34" charset="-34"/>
                          <a:ea typeface="Calibri"/>
                          <a:cs typeface="TH SarabunIT๙" pitchFamily="34" charset="-34"/>
                        </a:rPr>
                        <a:t>2547</a:t>
                      </a:r>
                      <a:endParaRPr lang="en-US" sz="2800" b="1" dirty="0">
                        <a:latin typeface="TH SarabunIT๙" pitchFamily="34" charset="-34"/>
                        <a:ea typeface="Calibri"/>
                        <a:cs typeface="TH SarabunIT๙" pitchFamily="34" charset="-3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800" b="1" dirty="0">
                          <a:latin typeface="TH SarabunIT๙" pitchFamily="34" charset="-34"/>
                          <a:ea typeface="Calibri"/>
                          <a:cs typeface="TH SarabunIT๙" pitchFamily="34" charset="-34"/>
                        </a:rPr>
                        <a:t>2547</a:t>
                      </a:r>
                      <a:endParaRPr lang="en-US" sz="2800" b="1" dirty="0">
                        <a:latin typeface="TH SarabunIT๙" pitchFamily="34" charset="-34"/>
                        <a:ea typeface="Calibri"/>
                        <a:cs typeface="TH SarabunIT๙" pitchFamily="34" charset="-3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latin typeface="TH SarabunIT๙" pitchFamily="34" charset="-34"/>
                          <a:ea typeface="Calibri"/>
                          <a:cs typeface="TH SarabunIT๙" pitchFamily="34" charset="-34"/>
                        </a:rPr>
                        <a:t>2547 – 2549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latin typeface="TH SarabunIT๙" pitchFamily="34" charset="-34"/>
                          <a:ea typeface="Calibri"/>
                          <a:cs typeface="TH SarabunIT๙" pitchFamily="34" charset="-34"/>
                        </a:rPr>
                        <a:t>2547 – 2552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800" b="1" dirty="0">
                          <a:latin typeface="TH SarabunIT๙" pitchFamily="34" charset="-34"/>
                          <a:ea typeface="Calibri"/>
                          <a:cs typeface="TH SarabunIT๙" pitchFamily="34" charset="-34"/>
                        </a:rPr>
                        <a:t>2549</a:t>
                      </a:r>
                      <a:endParaRPr lang="en-US" sz="2800" b="1" dirty="0">
                        <a:latin typeface="TH SarabunIT๙" pitchFamily="34" charset="-34"/>
                        <a:ea typeface="Calibri"/>
                        <a:cs typeface="TH SarabunIT๙" pitchFamily="34" charset="-34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800" b="1" dirty="0">
                          <a:latin typeface="TH SarabunIT๙" pitchFamily="34" charset="-34"/>
                          <a:ea typeface="Calibri"/>
                          <a:cs typeface="TH SarabunIT๙" pitchFamily="34" charset="-34"/>
                        </a:rPr>
                        <a:t>รางวัลนำจับ</a:t>
                      </a:r>
                      <a:endParaRPr lang="en-US" sz="2800" b="1" dirty="0">
                        <a:latin typeface="TH SarabunIT๙" pitchFamily="34" charset="-34"/>
                        <a:ea typeface="Calibri"/>
                        <a:cs typeface="TH SarabunIT๙" pitchFamily="34" charset="-34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800" b="1" dirty="0">
                          <a:latin typeface="TH SarabunIT๙" pitchFamily="34" charset="-34"/>
                          <a:ea typeface="Calibri"/>
                          <a:cs typeface="TH SarabunIT๙" pitchFamily="34" charset="-34"/>
                        </a:rPr>
                        <a:t>เทศกาลภาพยนตร์นานาชาติ</a:t>
                      </a:r>
                      <a:endParaRPr lang="en-US" sz="2800" b="1" dirty="0">
                        <a:latin typeface="TH SarabunIT๙" pitchFamily="34" charset="-34"/>
                        <a:ea typeface="Calibri"/>
                        <a:cs typeface="TH SarabunIT๙" pitchFamily="34" charset="-34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800" b="1" dirty="0">
                          <a:latin typeface="TH SarabunIT๙" pitchFamily="34" charset="-34"/>
                          <a:ea typeface="Calibri"/>
                          <a:cs typeface="TH SarabunIT๙" pitchFamily="34" charset="-34"/>
                        </a:rPr>
                        <a:t>บ้านเอื้ออาธร</a:t>
                      </a:r>
                      <a:endParaRPr lang="en-US" sz="2800" b="1" dirty="0">
                        <a:latin typeface="TH SarabunIT๙" pitchFamily="34" charset="-34"/>
                        <a:ea typeface="Calibri"/>
                        <a:cs typeface="TH SarabunIT๙" pitchFamily="34" charset="-34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800" b="1" dirty="0">
                          <a:latin typeface="TH SarabunIT๙" pitchFamily="34" charset="-34"/>
                          <a:ea typeface="Calibri"/>
                          <a:cs typeface="TH SarabunIT๙" pitchFamily="34" charset="-34"/>
                        </a:rPr>
                        <a:t>เงินบริจาคสึนามิ</a:t>
                      </a:r>
                      <a:endParaRPr lang="en-US" sz="2800" b="1" dirty="0">
                        <a:latin typeface="TH SarabunIT๙" pitchFamily="34" charset="-34"/>
                        <a:ea typeface="Calibri"/>
                        <a:cs typeface="TH SarabunIT๙" pitchFamily="34" charset="-34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latin typeface="TH SarabunIT๙" pitchFamily="34" charset="-34"/>
                          <a:ea typeface="Calibri"/>
                          <a:cs typeface="TH SarabunIT๙" pitchFamily="34" charset="-34"/>
                        </a:rPr>
                        <a:t>SMART CARD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800" b="1" dirty="0">
                          <a:latin typeface="TH SarabunIT๙" pitchFamily="34" charset="-34"/>
                          <a:ea typeface="Calibri"/>
                          <a:cs typeface="TH SarabunIT๙" pitchFamily="34" charset="-34"/>
                        </a:rPr>
                        <a:t>นมโรงเรียน</a:t>
                      </a:r>
                      <a:endParaRPr lang="en-US" sz="2800" b="1" dirty="0">
                        <a:latin typeface="TH SarabunIT๙" pitchFamily="34" charset="-34"/>
                        <a:ea typeface="Calibri"/>
                        <a:cs typeface="TH SarabunIT๙" pitchFamily="34" charset="-34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800" b="1" dirty="0">
                          <a:latin typeface="TH SarabunIT๙" pitchFamily="34" charset="-34"/>
                          <a:ea typeface="Calibri"/>
                          <a:cs typeface="TH SarabunIT๙" pitchFamily="34" charset="-34"/>
                        </a:rPr>
                        <a:t>แอร์พอร์ตลิงก์</a:t>
                      </a:r>
                      <a:endParaRPr lang="en-US" sz="2800" b="1" dirty="0">
                        <a:latin typeface="TH SarabunIT๙" pitchFamily="34" charset="-34"/>
                        <a:ea typeface="Calibri"/>
                        <a:cs typeface="TH SarabunIT๙" pitchFamily="34" charset="-34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800" b="1" dirty="0">
                          <a:latin typeface="TH SarabunIT๙" pitchFamily="34" charset="-34"/>
                          <a:ea typeface="Calibri"/>
                          <a:cs typeface="TH SarabunIT๙" pitchFamily="34" charset="-34"/>
                        </a:rPr>
                        <a:t>คิงพาวเวอร์</a:t>
                      </a:r>
                      <a:endParaRPr lang="en-US" sz="2800" b="1" dirty="0">
                        <a:latin typeface="TH SarabunIT๙" pitchFamily="34" charset="-34"/>
                        <a:ea typeface="Calibri"/>
                        <a:cs typeface="TH SarabunIT๙" pitchFamily="34" charset="-34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800" b="1" dirty="0">
                          <a:latin typeface="TH SarabunIT๙" pitchFamily="34" charset="-34"/>
                          <a:ea typeface="Calibri"/>
                          <a:cs typeface="TH SarabunIT๙" pitchFamily="34" charset="-34"/>
                        </a:rPr>
                        <a:t>กล้ายาง</a:t>
                      </a:r>
                      <a:endParaRPr lang="en-US" sz="2800" b="1" dirty="0">
                        <a:latin typeface="TH SarabunIT๙" pitchFamily="34" charset="-34"/>
                        <a:ea typeface="Calibri"/>
                        <a:cs typeface="TH SarabunIT๙" pitchFamily="34" charset="-34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latin typeface="TH SarabunIT๙" pitchFamily="34" charset="-34"/>
                          <a:ea typeface="Calibri"/>
                          <a:cs typeface="TH SarabunIT๙" pitchFamily="34" charset="-34"/>
                        </a:rPr>
                        <a:t>GT – 200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800" b="1" dirty="0">
                          <a:latin typeface="TH SarabunIT๙" pitchFamily="34" charset="-34"/>
                          <a:ea typeface="Calibri"/>
                          <a:cs typeface="TH SarabunIT๙" pitchFamily="34" charset="-34"/>
                        </a:rPr>
                        <a:t>การเช่าระบบคอมพิวเตอร์</a:t>
                      </a:r>
                      <a:endParaRPr lang="en-US" sz="2800" b="1" dirty="0">
                        <a:latin typeface="TH SarabunIT๙" pitchFamily="34" charset="-34"/>
                        <a:ea typeface="Calibri"/>
                        <a:cs typeface="TH SarabunIT๙" pitchFamily="34" charset="-34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800" b="1" dirty="0">
                          <a:latin typeface="TH SarabunIT๙" pitchFamily="34" charset="-34"/>
                          <a:ea typeface="Calibri"/>
                          <a:cs typeface="TH SarabunIT๙" pitchFamily="34" charset="-34"/>
                        </a:rPr>
                        <a:t>กค.</a:t>
                      </a:r>
                      <a:endParaRPr lang="en-US" sz="2800" b="1" dirty="0">
                        <a:latin typeface="TH SarabunIT๙" pitchFamily="34" charset="-34"/>
                        <a:ea typeface="Calibri"/>
                        <a:cs typeface="TH SarabunIT๙" pitchFamily="34" charset="-3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800" b="1" dirty="0">
                          <a:latin typeface="TH SarabunIT๙" pitchFamily="34" charset="-34"/>
                          <a:ea typeface="Calibri"/>
                          <a:cs typeface="TH SarabunIT๙" pitchFamily="34" charset="-34"/>
                        </a:rPr>
                        <a:t>ททท.</a:t>
                      </a:r>
                      <a:endParaRPr lang="en-US" sz="2800" b="1" dirty="0">
                        <a:latin typeface="TH SarabunIT๙" pitchFamily="34" charset="-34"/>
                        <a:ea typeface="Calibri"/>
                        <a:cs typeface="TH SarabunIT๙" pitchFamily="34" charset="-3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800" b="1" dirty="0">
                          <a:latin typeface="TH SarabunIT๙" pitchFamily="34" charset="-34"/>
                          <a:ea typeface="Calibri"/>
                          <a:cs typeface="TH SarabunIT๙" pitchFamily="34" charset="-34"/>
                        </a:rPr>
                        <a:t>พม.</a:t>
                      </a:r>
                      <a:endParaRPr lang="en-US" sz="2800" b="1" dirty="0">
                        <a:latin typeface="TH SarabunIT๙" pitchFamily="34" charset="-34"/>
                        <a:ea typeface="Calibri"/>
                        <a:cs typeface="TH SarabunIT๙" pitchFamily="34" charset="-3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800" b="1" dirty="0">
                          <a:latin typeface="TH SarabunIT๙" pitchFamily="34" charset="-34"/>
                          <a:ea typeface="Calibri"/>
                          <a:cs typeface="TH SarabunIT๙" pitchFamily="34" charset="-34"/>
                        </a:rPr>
                        <a:t>สตช.</a:t>
                      </a:r>
                      <a:endParaRPr lang="en-US" sz="2800" b="1" dirty="0">
                        <a:latin typeface="TH SarabunIT๙" pitchFamily="34" charset="-34"/>
                        <a:ea typeface="Calibri"/>
                        <a:cs typeface="TH SarabunIT๙" pitchFamily="34" charset="-3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 spc="-10" dirty="0">
                          <a:latin typeface="TH SarabunIT๙" pitchFamily="34" charset="-34"/>
                          <a:ea typeface="Calibri"/>
                          <a:cs typeface="TH SarabunIT๙" pitchFamily="34" charset="-34"/>
                        </a:rPr>
                        <a:t>ICT</a:t>
                      </a:r>
                      <a:endParaRPr lang="en-US" sz="2800" b="1" dirty="0">
                        <a:latin typeface="TH SarabunIT๙" pitchFamily="34" charset="-34"/>
                        <a:ea typeface="Calibri"/>
                        <a:cs typeface="TH SarabunIT๙" pitchFamily="34" charset="-3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800" b="1" dirty="0">
                          <a:latin typeface="TH SarabunIT๙" pitchFamily="34" charset="-34"/>
                          <a:ea typeface="Calibri"/>
                          <a:cs typeface="TH SarabunIT๙" pitchFamily="34" charset="-34"/>
                        </a:rPr>
                        <a:t>อปท.</a:t>
                      </a:r>
                      <a:endParaRPr lang="en-US" sz="2800" b="1" dirty="0">
                        <a:latin typeface="TH SarabunIT๙" pitchFamily="34" charset="-34"/>
                        <a:ea typeface="Calibri"/>
                        <a:cs typeface="TH SarabunIT๙" pitchFamily="34" charset="-3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800" b="1" dirty="0">
                          <a:latin typeface="TH SarabunIT๙" pitchFamily="34" charset="-34"/>
                          <a:ea typeface="Calibri"/>
                          <a:cs typeface="TH SarabunIT๙" pitchFamily="34" charset="-34"/>
                        </a:rPr>
                        <a:t>รฟท.</a:t>
                      </a:r>
                      <a:endParaRPr lang="en-US" sz="2800" b="1" dirty="0">
                        <a:latin typeface="TH SarabunIT๙" pitchFamily="34" charset="-34"/>
                        <a:ea typeface="Calibri"/>
                        <a:cs typeface="TH SarabunIT๙" pitchFamily="34" charset="-3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800" b="1" dirty="0">
                          <a:latin typeface="TH SarabunIT๙" pitchFamily="34" charset="-34"/>
                          <a:ea typeface="Calibri"/>
                          <a:cs typeface="TH SarabunIT๙" pitchFamily="34" charset="-34"/>
                        </a:rPr>
                        <a:t>คค.</a:t>
                      </a:r>
                      <a:endParaRPr lang="en-US" sz="2800" b="1" dirty="0">
                        <a:latin typeface="TH SarabunIT๙" pitchFamily="34" charset="-34"/>
                        <a:ea typeface="Calibri"/>
                        <a:cs typeface="TH SarabunIT๙" pitchFamily="34" charset="-3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800" b="1" dirty="0">
                          <a:latin typeface="TH SarabunIT๙" pitchFamily="34" charset="-34"/>
                          <a:ea typeface="Calibri"/>
                          <a:cs typeface="TH SarabunIT๙" pitchFamily="34" charset="-34"/>
                        </a:rPr>
                        <a:t>กษ.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h-TH" sz="2800" b="1" dirty="0">
                        <a:latin typeface="TH SarabunIT๙" pitchFamily="34" charset="-34"/>
                        <a:ea typeface="Calibri"/>
                        <a:cs typeface="TH SarabunIT๙" pitchFamily="34" charset="-3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800" b="1" dirty="0">
                          <a:latin typeface="TH SarabunIT๙" pitchFamily="34" charset="-34"/>
                          <a:ea typeface="Calibri"/>
                          <a:cs typeface="TH SarabunIT๙" pitchFamily="34" charset="-34"/>
                        </a:rPr>
                        <a:t>สปส.</a:t>
                      </a:r>
                      <a:endParaRPr lang="en-US" sz="2800" b="1" dirty="0">
                        <a:latin typeface="TH SarabunIT๙" pitchFamily="34" charset="-34"/>
                        <a:ea typeface="Calibri"/>
                        <a:cs typeface="TH SarabunIT๙" pitchFamily="34" charset="-34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AA0FF-BB2B-4CC6-88CE-18734DDD462C}" type="slidenum">
              <a:rPr lang="th-TH" smtClean="0"/>
              <a:pPr/>
              <a:t>16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865048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AA0FF-BB2B-4CC6-88CE-18734DDD462C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72480" y="188640"/>
          <a:ext cx="9361040" cy="66069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963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48072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dirty="0">
                          <a:solidFill>
                            <a:schemeClr val="bg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การจัดตั้งองค์กรป้องกันและปราบปราม</a:t>
                      </a:r>
                      <a:endParaRPr lang="en-US" sz="2800" b="1" dirty="0">
                        <a:solidFill>
                          <a:schemeClr val="bg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66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dirty="0">
                          <a:solidFill>
                            <a:schemeClr val="bg1"/>
                          </a:solidFill>
                          <a:latin typeface="TH SarabunIT๙" pitchFamily="34" charset="-34"/>
                          <a:ea typeface="Calibri"/>
                          <a:cs typeface="TH SarabunIT๙" pitchFamily="34" charset="-34"/>
                        </a:rPr>
                        <a:t>ข่าวการทุจริต</a:t>
                      </a:r>
                      <a:endParaRPr lang="en-US" sz="2800" b="1" dirty="0">
                        <a:solidFill>
                          <a:schemeClr val="bg1"/>
                        </a:solidFill>
                        <a:latin typeface="TH SarabunIT๙" pitchFamily="34" charset="-34"/>
                        <a:ea typeface="Calibri"/>
                        <a:cs typeface="TH SarabunIT๙" pitchFamily="34" charset="-34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6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3200" b="1" dirty="0">
                        <a:solidFill>
                          <a:schemeClr val="tx1"/>
                        </a:solidFill>
                        <a:latin typeface="TH SarabunIT๙" pitchFamily="34" charset="-34"/>
                        <a:ea typeface="Calibri"/>
                        <a:cs typeface="TH SarabunIT๙" pitchFamily="34" charset="-34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E5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h-TH" sz="2800" b="1" kern="1200" dirty="0">
                          <a:solidFill>
                            <a:schemeClr val="bg1"/>
                          </a:solidFill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หน่วยงาน</a:t>
                      </a:r>
                      <a:br>
                        <a:rPr lang="th-TH" sz="2800" b="1" kern="1200" dirty="0">
                          <a:solidFill>
                            <a:schemeClr val="bg1"/>
                          </a:solidFill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</a:br>
                      <a:r>
                        <a:rPr lang="th-TH" sz="2800" b="1" kern="1200" dirty="0">
                          <a:solidFill>
                            <a:schemeClr val="bg1"/>
                          </a:solidFill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ที่รับผิดชอบ</a:t>
                      </a:r>
                      <a:endParaRPr lang="en-US" sz="2800" b="1" dirty="0">
                        <a:solidFill>
                          <a:schemeClr val="bg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1049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E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800" b="1" dirty="0">
                          <a:solidFill>
                            <a:schemeClr val="bg1"/>
                          </a:solidFill>
                          <a:latin typeface="TH SarabunIT๙" pitchFamily="34" charset="-34"/>
                          <a:ea typeface="Calibri"/>
                          <a:cs typeface="TH SarabunIT๙" pitchFamily="34" charset="-34"/>
                        </a:rPr>
                        <a:t>พ.ศ.</a:t>
                      </a:r>
                      <a:endParaRPr lang="en-US" sz="2800" b="1" dirty="0">
                        <a:solidFill>
                          <a:schemeClr val="bg1"/>
                        </a:solidFill>
                        <a:latin typeface="TH SarabunIT๙" pitchFamily="34" charset="-34"/>
                        <a:ea typeface="Calibri"/>
                        <a:cs typeface="TH SarabunIT๙" pitchFamily="34" charset="-34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800" b="1" dirty="0">
                          <a:solidFill>
                            <a:schemeClr val="bg1"/>
                          </a:solidFill>
                          <a:latin typeface="TH SarabunIT๙" pitchFamily="34" charset="-34"/>
                          <a:ea typeface="Calibri"/>
                          <a:cs typeface="TH SarabunIT๙" pitchFamily="34" charset="-34"/>
                        </a:rPr>
                        <a:t>พฤติการณ์</a:t>
                      </a:r>
                      <a:endParaRPr lang="en-US" sz="2800" b="1" dirty="0">
                        <a:solidFill>
                          <a:schemeClr val="bg1"/>
                        </a:solidFill>
                        <a:latin typeface="TH SarabunIT๙" pitchFamily="34" charset="-34"/>
                        <a:ea typeface="Calibri"/>
                        <a:cs typeface="TH SarabunIT๙" pitchFamily="34" charset="-34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66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32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E5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308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3600" b="1" kern="1200" dirty="0">
                          <a:solidFill>
                            <a:schemeClr val="tx1"/>
                          </a:solidFill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25๕๑ </a:t>
                      </a:r>
                      <a:r>
                        <a:rPr lang="en-US" sz="3600" b="1" kern="1200" dirty="0">
                          <a:solidFill>
                            <a:schemeClr val="tx1"/>
                          </a:solidFill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:  </a:t>
                      </a:r>
                      <a:r>
                        <a:rPr lang="th-TH" sz="3600" b="1" kern="1200" dirty="0">
                          <a:solidFill>
                            <a:schemeClr val="tx1"/>
                          </a:solidFill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ป.ป.ท.</a:t>
                      </a:r>
                      <a:endParaRPr lang="en-US" sz="3600" b="1" kern="1200" dirty="0">
                        <a:solidFill>
                          <a:schemeClr val="tx1"/>
                        </a:solidFill>
                        <a:latin typeface="TH SarabunIT๙" pitchFamily="34" charset="-34"/>
                        <a:ea typeface="+mn-ea"/>
                        <a:cs typeface="TH SarabunIT๙" pitchFamily="34" charset="-34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 b="1" dirty="0">
                          <a:latin typeface="TH SarabunIT๙" pitchFamily="34" charset="-34"/>
                          <a:ea typeface="Calibri"/>
                          <a:cs typeface="TH SarabunIT๙" pitchFamily="34" charset="-34"/>
                        </a:rPr>
                        <a:t>2551</a:t>
                      </a:r>
                      <a:endParaRPr lang="en-US" sz="2400" b="1" dirty="0">
                        <a:latin typeface="TH SarabunIT๙" pitchFamily="34" charset="-34"/>
                        <a:ea typeface="Calibri"/>
                        <a:cs typeface="TH SarabunIT๙" pitchFamily="34" charset="-3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 b="1" dirty="0">
                          <a:latin typeface="TH SarabunIT๙" pitchFamily="34" charset="-34"/>
                          <a:ea typeface="Calibri"/>
                          <a:cs typeface="TH SarabunIT๙" pitchFamily="34" charset="-34"/>
                        </a:rPr>
                        <a:t>2552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400" b="1" dirty="0">
                        <a:latin typeface="TH SarabunIT๙" pitchFamily="34" charset="-34"/>
                        <a:ea typeface="Calibri"/>
                        <a:cs typeface="TH SarabunIT๙" pitchFamily="34" charset="-3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 b="1" dirty="0">
                          <a:latin typeface="TH SarabunIT๙" pitchFamily="34" charset="-34"/>
                          <a:ea typeface="Calibri"/>
                          <a:cs typeface="TH SarabunIT๙" pitchFamily="34" charset="-34"/>
                        </a:rPr>
                        <a:t>2554</a:t>
                      </a:r>
                      <a:endParaRPr lang="en-US" sz="2400" b="1" dirty="0">
                        <a:latin typeface="TH SarabunIT๙" pitchFamily="34" charset="-34"/>
                        <a:ea typeface="Calibri"/>
                        <a:cs typeface="TH SarabunIT๙" pitchFamily="34" charset="-3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H SarabunIT๙" pitchFamily="34" charset="-34"/>
                          <a:ea typeface="Calibri"/>
                          <a:cs typeface="TH SarabunIT๙" pitchFamily="34" charset="-34"/>
                        </a:rPr>
                        <a:t>2554 – 2555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H SarabunIT๙" pitchFamily="34" charset="-34"/>
                          <a:ea typeface="Calibri"/>
                          <a:cs typeface="TH SarabunIT๙" pitchFamily="34" charset="-34"/>
                        </a:rPr>
                        <a:t>2554 – 2555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H SarabunIT๙" pitchFamily="34" charset="-34"/>
                          <a:ea typeface="Calibri"/>
                          <a:cs typeface="TH SarabunIT๙" pitchFamily="34" charset="-34"/>
                        </a:rPr>
                        <a:t>2554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 b="1" dirty="0">
                          <a:latin typeface="TH SarabunIT๙" pitchFamily="34" charset="-34"/>
                          <a:ea typeface="Calibri"/>
                          <a:cs typeface="TH SarabunIT๙" pitchFamily="34" charset="-34"/>
                        </a:rPr>
                        <a:t>2554 – 2557</a:t>
                      </a:r>
                      <a:endParaRPr lang="en-US" sz="2400" b="1" dirty="0">
                        <a:latin typeface="TH SarabunIT๙" pitchFamily="34" charset="-34"/>
                        <a:ea typeface="Calibri"/>
                        <a:cs typeface="TH SarabunIT๙" pitchFamily="34" charset="-3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H SarabunIT๙" pitchFamily="34" charset="-34"/>
                          <a:ea typeface="Calibri"/>
                          <a:cs typeface="TH SarabunIT๙" pitchFamily="34" charset="-34"/>
                        </a:rPr>
                        <a:t>2555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H SarabunIT๙" pitchFamily="34" charset="-34"/>
                          <a:ea typeface="Calibri"/>
                          <a:cs typeface="TH SarabunIT๙" pitchFamily="34" charset="-34"/>
                        </a:rPr>
                        <a:t>255</a:t>
                      </a:r>
                      <a:r>
                        <a:rPr lang="th-TH" sz="2400" b="1" dirty="0">
                          <a:latin typeface="TH SarabunIT๙" pitchFamily="34" charset="-34"/>
                          <a:ea typeface="Calibri"/>
                          <a:cs typeface="TH SarabunIT๙" pitchFamily="34" charset="-34"/>
                        </a:rPr>
                        <a:t>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 b="1" dirty="0">
                          <a:latin typeface="TH SarabunIT๙" pitchFamily="34" charset="-34"/>
                          <a:ea typeface="Calibri"/>
                          <a:cs typeface="TH SarabunIT๙" pitchFamily="34" charset="-34"/>
                        </a:rPr>
                        <a:t>2555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 b="1" dirty="0">
                          <a:latin typeface="TH SarabunIT๙" pitchFamily="34" charset="-34"/>
                          <a:ea typeface="Calibri"/>
                          <a:cs typeface="TH SarabunIT๙" pitchFamily="34" charset="-34"/>
                        </a:rPr>
                        <a:t>255</a:t>
                      </a:r>
                      <a:r>
                        <a:rPr lang="en-US" sz="2400" b="1" dirty="0">
                          <a:latin typeface="TH SarabunIT๙" pitchFamily="34" charset="-34"/>
                          <a:ea typeface="Calibri"/>
                          <a:cs typeface="TH SarabunIT๙" pitchFamily="34" charset="-34"/>
                        </a:rPr>
                        <a:t>6</a:t>
                      </a:r>
                      <a:endParaRPr lang="th-TH" sz="2400" b="1" dirty="0">
                        <a:latin typeface="TH SarabunIT๙" pitchFamily="34" charset="-34"/>
                        <a:ea typeface="Calibri"/>
                        <a:cs typeface="TH SarabunIT๙" pitchFamily="34" charset="-3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 b="1" dirty="0">
                          <a:latin typeface="TH SarabunIT๙" pitchFamily="34" charset="-34"/>
                          <a:ea typeface="Calibri"/>
                          <a:cs typeface="TH SarabunIT๙" pitchFamily="34" charset="-34"/>
                        </a:rPr>
                        <a:t>2556</a:t>
                      </a:r>
                      <a:endParaRPr lang="en-US" sz="2400" b="1" dirty="0">
                        <a:latin typeface="TH SarabunIT๙" pitchFamily="34" charset="-34"/>
                        <a:ea typeface="Calibri"/>
                        <a:cs typeface="TH SarabunIT๙" pitchFamily="34" charset="-34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 b="1" dirty="0">
                          <a:latin typeface="TH SarabunIT๙" pitchFamily="34" charset="-34"/>
                          <a:ea typeface="Calibri"/>
                          <a:cs typeface="TH SarabunIT๙" pitchFamily="34" charset="-34"/>
                        </a:rPr>
                        <a:t>ซานติก้า</a:t>
                      </a:r>
                      <a:endParaRPr lang="en-US" sz="2400" b="1" dirty="0">
                        <a:latin typeface="TH SarabunIT๙" pitchFamily="34" charset="-34"/>
                        <a:ea typeface="Calibri"/>
                        <a:cs typeface="TH SarabunIT๙" pitchFamily="34" charset="-34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 b="1" dirty="0">
                          <a:latin typeface="TH SarabunIT๙" pitchFamily="34" charset="-34"/>
                          <a:ea typeface="Calibri"/>
                          <a:cs typeface="TH SarabunIT๙" pitchFamily="34" charset="-34"/>
                        </a:rPr>
                        <a:t>โครงการเศรษฐกิจพอเพียงยกระดับชุมชน</a:t>
                      </a:r>
                      <a:endParaRPr lang="en-US" sz="2400" b="1" dirty="0">
                        <a:latin typeface="TH SarabunIT๙" pitchFamily="34" charset="-34"/>
                        <a:ea typeface="Calibri"/>
                        <a:cs typeface="TH SarabunIT๙" pitchFamily="34" charset="-34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 b="1" dirty="0">
                          <a:latin typeface="TH SarabunIT๙" pitchFamily="34" charset="-34"/>
                          <a:ea typeface="Calibri"/>
                          <a:cs typeface="TH SarabunIT๙" pitchFamily="34" charset="-34"/>
                        </a:rPr>
                        <a:t>การจัดซื้ออุปกรณ์การเรียน</a:t>
                      </a:r>
                      <a:endParaRPr lang="en-US" sz="2400" b="1" dirty="0">
                        <a:latin typeface="TH SarabunIT๙" pitchFamily="34" charset="-34"/>
                        <a:ea typeface="Calibri"/>
                        <a:cs typeface="TH SarabunIT๙" pitchFamily="34" charset="-34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 b="1" dirty="0">
                          <a:latin typeface="TH SarabunIT๙" pitchFamily="34" charset="-34"/>
                          <a:ea typeface="Calibri"/>
                          <a:cs typeface="TH SarabunIT๙" pitchFamily="34" charset="-34"/>
                        </a:rPr>
                        <a:t>นำเข้ารถหรู</a:t>
                      </a:r>
                      <a:endParaRPr lang="en-US" sz="2400" b="1" dirty="0">
                        <a:latin typeface="TH SarabunIT๙" pitchFamily="34" charset="-34"/>
                        <a:ea typeface="Calibri"/>
                        <a:cs typeface="TH SarabunIT๙" pitchFamily="34" charset="-34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 b="1" dirty="0">
                          <a:latin typeface="TH SarabunIT๙" pitchFamily="34" charset="-34"/>
                          <a:ea typeface="Calibri"/>
                          <a:cs typeface="TH SarabunIT๙" pitchFamily="34" charset="-34"/>
                        </a:rPr>
                        <a:t>รีสอร์ทในอุทยาน</a:t>
                      </a:r>
                      <a:endParaRPr lang="en-US" sz="2400" b="1" dirty="0">
                        <a:latin typeface="TH SarabunIT๙" pitchFamily="34" charset="-34"/>
                        <a:ea typeface="Calibri"/>
                        <a:cs typeface="TH SarabunIT๙" pitchFamily="34" charset="-34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 b="1" dirty="0">
                          <a:latin typeface="TH SarabunIT๙" pitchFamily="34" charset="-34"/>
                          <a:ea typeface="Calibri"/>
                          <a:cs typeface="TH SarabunIT๙" pitchFamily="34" charset="-34"/>
                        </a:rPr>
                        <a:t>เงินช่วยเหลือน้ำท่วม</a:t>
                      </a:r>
                      <a:endParaRPr lang="en-US" sz="2400" b="1" dirty="0">
                        <a:latin typeface="TH SarabunIT๙" pitchFamily="34" charset="-34"/>
                        <a:ea typeface="Calibri"/>
                        <a:cs typeface="TH SarabunIT๙" pitchFamily="34" charset="-34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 b="1" dirty="0">
                          <a:latin typeface="TH SarabunIT๙" pitchFamily="34" charset="-34"/>
                          <a:ea typeface="Calibri"/>
                          <a:cs typeface="TH SarabunIT๙" pitchFamily="34" charset="-34"/>
                        </a:rPr>
                        <a:t>จำนำข้าว</a:t>
                      </a:r>
                      <a:endParaRPr lang="en-US" sz="2400" b="1" dirty="0">
                        <a:latin typeface="TH SarabunIT๙" pitchFamily="34" charset="-34"/>
                        <a:ea typeface="Calibri"/>
                        <a:cs typeface="TH SarabunIT๙" pitchFamily="34" charset="-34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 b="1" dirty="0">
                          <a:latin typeface="TH SarabunIT๙" pitchFamily="34" charset="-34"/>
                          <a:ea typeface="Calibri"/>
                          <a:cs typeface="TH SarabunIT๙" pitchFamily="34" charset="-34"/>
                        </a:rPr>
                        <a:t>แป๊ะเจี๊ยะโรงเรียน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 b="1" dirty="0">
                          <a:latin typeface="TH SarabunIT๙" pitchFamily="34" charset="-34"/>
                          <a:ea typeface="Calibri"/>
                          <a:cs typeface="TH SarabunIT๙" pitchFamily="34" charset="-34"/>
                        </a:rPr>
                        <a:t>ฟุตซอล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 b="1" dirty="0">
                          <a:latin typeface="TH SarabunIT๙" pitchFamily="34" charset="-34"/>
                          <a:ea typeface="Calibri"/>
                          <a:cs typeface="TH SarabunIT๙" pitchFamily="34" charset="-34"/>
                        </a:rPr>
                        <a:t>เงินทอนวัด</a:t>
                      </a:r>
                      <a:endParaRPr lang="en-US" sz="2400" b="1" dirty="0">
                        <a:latin typeface="TH SarabunIT๙" pitchFamily="34" charset="-34"/>
                        <a:ea typeface="Calibri"/>
                        <a:cs typeface="TH SarabunIT๙" pitchFamily="34" charset="-34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 b="1" dirty="0">
                          <a:latin typeface="TH SarabunIT๙" pitchFamily="34" charset="-34"/>
                          <a:ea typeface="Calibri"/>
                          <a:cs typeface="TH SarabunIT๙" pitchFamily="34" charset="-34"/>
                        </a:rPr>
                        <a:t>สหกรณ์เครดิตยูเนี่ยน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 b="1" dirty="0">
                          <a:latin typeface="TH SarabunIT๙" pitchFamily="34" charset="-34"/>
                          <a:ea typeface="Calibri"/>
                          <a:cs typeface="TH SarabunIT๙" pitchFamily="34" charset="-34"/>
                        </a:rPr>
                        <a:t>โซล่าเซลล์</a:t>
                      </a:r>
                      <a:endParaRPr lang="en-US" sz="2400" b="1" dirty="0">
                        <a:latin typeface="TH SarabunIT๙" pitchFamily="34" charset="-34"/>
                        <a:ea typeface="Calibri"/>
                        <a:cs typeface="TH SarabunIT๙" pitchFamily="34" charset="-34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 b="1" dirty="0">
                          <a:latin typeface="TH SarabunIT๙" pitchFamily="34" charset="-34"/>
                          <a:ea typeface="Calibri"/>
                          <a:cs typeface="TH SarabunIT๙" pitchFamily="34" charset="-34"/>
                        </a:rPr>
                        <a:t>สตช./กทม.</a:t>
                      </a:r>
                      <a:endParaRPr lang="en-US" sz="2400" b="1" dirty="0">
                        <a:latin typeface="TH SarabunIT๙" pitchFamily="34" charset="-34"/>
                        <a:ea typeface="Calibri"/>
                        <a:cs typeface="TH SarabunIT๙" pitchFamily="34" charset="-3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 b="1" dirty="0">
                          <a:latin typeface="TH SarabunIT๙" pitchFamily="34" charset="-34"/>
                          <a:ea typeface="Calibri"/>
                          <a:cs typeface="TH SarabunIT๙" pitchFamily="34" charset="-34"/>
                        </a:rPr>
                        <a:t>สปน.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400" b="1" dirty="0">
                        <a:latin typeface="TH SarabunIT๙" pitchFamily="34" charset="-34"/>
                        <a:ea typeface="Calibri"/>
                        <a:cs typeface="TH SarabunIT๙" pitchFamily="34" charset="-3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 b="1" dirty="0">
                          <a:latin typeface="TH SarabunIT๙" pitchFamily="34" charset="-34"/>
                          <a:ea typeface="Calibri"/>
                          <a:cs typeface="TH SarabunIT๙" pitchFamily="34" charset="-34"/>
                        </a:rPr>
                        <a:t>คุรุสภา</a:t>
                      </a:r>
                      <a:endParaRPr lang="en-US" sz="2400" b="1" dirty="0">
                        <a:latin typeface="TH SarabunIT๙" pitchFamily="34" charset="-34"/>
                        <a:ea typeface="Calibri"/>
                        <a:cs typeface="TH SarabunIT๙" pitchFamily="34" charset="-3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 b="1" dirty="0">
                          <a:latin typeface="TH SarabunIT๙" pitchFamily="34" charset="-34"/>
                          <a:ea typeface="Calibri"/>
                          <a:cs typeface="TH SarabunIT๙" pitchFamily="34" charset="-34"/>
                        </a:rPr>
                        <a:t>กรมศุลกากร</a:t>
                      </a:r>
                      <a:endParaRPr lang="en-US" sz="2400" b="1" dirty="0">
                        <a:latin typeface="TH SarabunIT๙" pitchFamily="34" charset="-34"/>
                        <a:ea typeface="Calibri"/>
                        <a:cs typeface="TH SarabunIT๙" pitchFamily="34" charset="-3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 b="1" dirty="0">
                          <a:latin typeface="TH SarabunIT๙" pitchFamily="34" charset="-34"/>
                          <a:ea typeface="Calibri"/>
                          <a:cs typeface="TH SarabunIT๙" pitchFamily="34" charset="-34"/>
                        </a:rPr>
                        <a:t>กรมอุทยานฯ</a:t>
                      </a:r>
                      <a:endParaRPr lang="en-US" sz="2400" b="1" dirty="0">
                        <a:latin typeface="TH SarabunIT๙" pitchFamily="34" charset="-34"/>
                        <a:ea typeface="Calibri"/>
                        <a:cs typeface="TH SarabunIT๙" pitchFamily="34" charset="-3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 b="1" dirty="0">
                          <a:latin typeface="TH SarabunIT๙" pitchFamily="34" charset="-34"/>
                          <a:ea typeface="Calibri"/>
                          <a:cs typeface="TH SarabunIT๙" pitchFamily="34" charset="-34"/>
                        </a:rPr>
                        <a:t>รง.</a:t>
                      </a:r>
                      <a:endParaRPr lang="en-US" sz="2400" b="1" dirty="0">
                        <a:latin typeface="TH SarabunIT๙" pitchFamily="34" charset="-34"/>
                        <a:ea typeface="Calibri"/>
                        <a:cs typeface="TH SarabunIT๙" pitchFamily="34" charset="-3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 b="1" dirty="0">
                          <a:latin typeface="TH SarabunIT๙" pitchFamily="34" charset="-34"/>
                          <a:ea typeface="Calibri"/>
                          <a:cs typeface="TH SarabunIT๙" pitchFamily="34" charset="-34"/>
                        </a:rPr>
                        <a:t>พณ.</a:t>
                      </a:r>
                      <a:endParaRPr lang="en-US" sz="2400" b="1" dirty="0">
                        <a:latin typeface="TH SarabunIT๙" pitchFamily="34" charset="-34"/>
                        <a:ea typeface="Calibri"/>
                        <a:cs typeface="TH SarabunIT๙" pitchFamily="34" charset="-3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 b="1" dirty="0">
                          <a:latin typeface="TH SarabunIT๙" pitchFamily="34" charset="-34"/>
                          <a:ea typeface="Calibri"/>
                          <a:cs typeface="TH SarabunIT๙" pitchFamily="34" charset="-34"/>
                        </a:rPr>
                        <a:t>ศธ.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 b="1" dirty="0">
                          <a:latin typeface="TH SarabunIT๙" pitchFamily="34" charset="-34"/>
                          <a:ea typeface="Calibri"/>
                          <a:cs typeface="TH SarabunIT๙" pitchFamily="34" charset="-34"/>
                        </a:rPr>
                        <a:t>สพฐ.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 b="1" dirty="0">
                          <a:latin typeface="TH SarabunIT๙" pitchFamily="34" charset="-34"/>
                          <a:ea typeface="Calibri"/>
                          <a:cs typeface="TH SarabunIT๙" pitchFamily="34" charset="-34"/>
                        </a:rPr>
                        <a:t>พศ.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h-TH" sz="2400" b="1" dirty="0">
                        <a:latin typeface="TH SarabunIT๙" pitchFamily="34" charset="-34"/>
                        <a:ea typeface="Calibri"/>
                        <a:cs typeface="TH SarabunIT๙" pitchFamily="34" charset="-3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 b="1" dirty="0">
                          <a:latin typeface="TH SarabunIT๙" pitchFamily="34" charset="-34"/>
                          <a:ea typeface="Calibri"/>
                          <a:cs typeface="TH SarabunIT๙" pitchFamily="34" charset="-34"/>
                        </a:rPr>
                        <a:t>มท.</a:t>
                      </a:r>
                      <a:endParaRPr lang="en-US" sz="2400" b="1" dirty="0">
                        <a:latin typeface="TH SarabunIT๙" pitchFamily="34" charset="-34"/>
                        <a:ea typeface="Calibri"/>
                        <a:cs typeface="TH SarabunIT๙" pitchFamily="34" charset="-34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45877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nip Diagonal Corner Rectangle 3"/>
          <p:cNvSpPr/>
          <p:nvPr/>
        </p:nvSpPr>
        <p:spPr>
          <a:xfrm>
            <a:off x="0" y="201216"/>
            <a:ext cx="9906000" cy="713184"/>
          </a:xfrm>
          <a:prstGeom prst="snip2DiagRect">
            <a:avLst/>
          </a:prstGeom>
          <a:ln w="28575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1429" tIns="45714" rIns="91429" bIns="45714" rtlCol="0" anchor="ctr"/>
          <a:lstStyle/>
          <a:p>
            <a:pPr algn="ctr"/>
            <a:r>
              <a:rPr lang="th-TH" sz="4000" b="1" dirty="0">
                <a:latin typeface="TH SarabunIT๙" pitchFamily="34" charset="-34"/>
                <a:cs typeface="TH SarabunIT๙" pitchFamily="34" charset="-34"/>
              </a:rPr>
              <a:t>สังคมไทยเข้มแข็ง ?</a:t>
            </a:r>
            <a:endParaRPr lang="en-US" sz="4000" b="1" dirty="0">
              <a:latin typeface="TH SarabunIT๙" pitchFamily="34" charset="-34"/>
              <a:cs typeface="TH SarabunIT๙" pitchFamily="34" charset="-34"/>
            </a:endParaRPr>
          </a:p>
        </p:txBody>
      </p:sp>
      <p:grpSp>
        <p:nvGrpSpPr>
          <p:cNvPr id="2" name="Group 7"/>
          <p:cNvGrpSpPr/>
          <p:nvPr/>
        </p:nvGrpSpPr>
        <p:grpSpPr>
          <a:xfrm>
            <a:off x="457200" y="1887488"/>
            <a:ext cx="2743200" cy="4818112"/>
            <a:chOff x="609600" y="1887488"/>
            <a:chExt cx="2743200" cy="4818112"/>
          </a:xfrm>
        </p:grpSpPr>
        <p:sp>
          <p:nvSpPr>
            <p:cNvPr id="7" name="Rectangle 6"/>
            <p:cNvSpPr/>
            <p:nvPr/>
          </p:nvSpPr>
          <p:spPr>
            <a:xfrm>
              <a:off x="609600" y="3048000"/>
              <a:ext cx="2743200" cy="3657600"/>
            </a:xfrm>
            <a:prstGeom prst="rect">
              <a:avLst/>
            </a:prstGeom>
            <a:ln>
              <a:solidFill>
                <a:schemeClr val="accent1"/>
              </a:solidFill>
              <a:prstDash val="sysDot"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lvl="0" indent="341313">
                <a:tabLst>
                  <a:tab pos="3084513" algn="l"/>
                </a:tabLst>
              </a:pPr>
              <a:r>
                <a:rPr lang="th-TH" sz="3200" b="1" dirty="0">
                  <a:solidFill>
                    <a:prstClr val="black"/>
                  </a:solidFill>
                  <a:latin typeface="TH SarabunIT๙" pitchFamily="34" charset="-34"/>
                  <a:cs typeface="TH SarabunIT๙" pitchFamily="34" charset="-34"/>
                </a:rPr>
                <a:t>- ช่วยเหลือคนจน</a:t>
              </a:r>
            </a:p>
            <a:p>
              <a:pPr lvl="0" indent="341313">
                <a:tabLst>
                  <a:tab pos="3084513" algn="l"/>
                </a:tabLst>
              </a:pPr>
              <a:r>
                <a:rPr lang="th-TH" sz="3200" b="1" dirty="0">
                  <a:solidFill>
                    <a:prstClr val="black"/>
                  </a:solidFill>
                  <a:latin typeface="TH SarabunIT๙" pitchFamily="34" charset="-34"/>
                  <a:cs typeface="TH SarabunIT๙" pitchFamily="34" charset="-34"/>
                </a:rPr>
                <a:t>- ทุจริตปุ๋ย</a:t>
              </a:r>
            </a:p>
            <a:p>
              <a:pPr lvl="0" indent="341313">
                <a:tabLst>
                  <a:tab pos="3084513" algn="l"/>
                </a:tabLst>
              </a:pPr>
              <a:r>
                <a:rPr lang="th-TH" sz="3200" b="1" dirty="0">
                  <a:solidFill>
                    <a:prstClr val="black"/>
                  </a:solidFill>
                  <a:latin typeface="TH SarabunIT๙" pitchFamily="34" charset="-34"/>
                  <a:cs typeface="TH SarabunIT๙" pitchFamily="34" charset="-34"/>
                </a:rPr>
                <a:t>- ทุจริตกล้ายาง</a:t>
              </a:r>
            </a:p>
            <a:p>
              <a:pPr lvl="0" indent="341313">
                <a:tabLst>
                  <a:tab pos="3084513" algn="l"/>
                </a:tabLst>
              </a:pPr>
              <a:r>
                <a:rPr lang="th-TH" sz="3200" b="1" dirty="0">
                  <a:solidFill>
                    <a:prstClr val="black"/>
                  </a:solidFill>
                  <a:latin typeface="TH SarabunIT๙" pitchFamily="34" charset="-34"/>
                  <a:cs typeface="TH SarabunIT๙" pitchFamily="34" charset="-34"/>
                </a:rPr>
                <a:t>- ซ่อมถนน คูคลอง</a:t>
              </a:r>
            </a:p>
            <a:p>
              <a:pPr lvl="0" indent="341313">
                <a:tabLst>
                  <a:tab pos="3084513" algn="l"/>
                </a:tabLst>
              </a:pPr>
              <a:r>
                <a:rPr lang="th-TH" sz="3200" b="1" dirty="0">
                  <a:solidFill>
                    <a:prstClr val="black"/>
                  </a:solidFill>
                  <a:latin typeface="TH SarabunIT๙" pitchFamily="34" charset="-34"/>
                  <a:cs typeface="TH SarabunIT๙" pitchFamily="34" charset="-34"/>
                </a:rPr>
                <a:t>- กองทุนหมู่บ้าน</a:t>
              </a:r>
            </a:p>
            <a:p>
              <a:pPr lvl="0" indent="341313">
                <a:tabLst>
                  <a:tab pos="3084513" algn="l"/>
                </a:tabLst>
              </a:pPr>
              <a:r>
                <a:rPr lang="th-TH" sz="3200" b="1" dirty="0">
                  <a:solidFill>
                    <a:prstClr val="black"/>
                  </a:solidFill>
                  <a:latin typeface="TH SarabunIT๙" pitchFamily="34" charset="-34"/>
                  <a:cs typeface="TH SarabunIT๙" pitchFamily="34" charset="-34"/>
                </a:rPr>
                <a:t>- ฝายน้ำล้น</a:t>
              </a:r>
            </a:p>
          </p:txBody>
        </p:sp>
        <p:sp>
          <p:nvSpPr>
            <p:cNvPr id="6" name="Oval 5"/>
            <p:cNvSpPr/>
            <p:nvPr/>
          </p:nvSpPr>
          <p:spPr>
            <a:xfrm>
              <a:off x="990600" y="1887488"/>
              <a:ext cx="2052310" cy="1008112"/>
            </a:xfrm>
            <a:prstGeom prst="ellipse">
              <a:avLst/>
            </a:prstGeom>
            <a:ln w="28575"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lIns="91429" tIns="45714" rIns="91429" bIns="45714" rtlCol="0" anchor="ctr"/>
            <a:lstStyle/>
            <a:p>
              <a:pPr algn="ctr"/>
              <a:r>
                <a:rPr lang="th-TH" sz="4400" b="1" dirty="0">
                  <a:latin typeface="TH SarabunIT๙" pitchFamily="34" charset="-34"/>
                  <a:cs typeface="TH SarabunIT๙" pitchFamily="34" charset="-34"/>
                </a:rPr>
                <a:t>บ.</a:t>
              </a:r>
            </a:p>
            <a:p>
              <a:pPr algn="ctr"/>
              <a:r>
                <a:rPr lang="th-TH" sz="2800" b="1" dirty="0">
                  <a:latin typeface="TH SarabunIT๙" pitchFamily="34" charset="-34"/>
                  <a:cs typeface="TH SarabunIT๙" pitchFamily="34" charset="-34"/>
                </a:rPr>
                <a:t>บ้าน</a:t>
              </a:r>
              <a:endParaRPr lang="en-US" sz="2800" b="1" dirty="0">
                <a:latin typeface="TH SarabunIT๙" pitchFamily="34" charset="-34"/>
                <a:cs typeface="TH SarabunIT๙" pitchFamily="34" charset="-34"/>
              </a:endParaRPr>
            </a:p>
          </p:txBody>
        </p:sp>
      </p:grpSp>
      <p:grpSp>
        <p:nvGrpSpPr>
          <p:cNvPr id="3" name="Group 8"/>
          <p:cNvGrpSpPr/>
          <p:nvPr/>
        </p:nvGrpSpPr>
        <p:grpSpPr>
          <a:xfrm>
            <a:off x="3581400" y="1905000"/>
            <a:ext cx="2743200" cy="4800600"/>
            <a:chOff x="609600" y="1887488"/>
            <a:chExt cx="2743200" cy="4800600"/>
          </a:xfrm>
        </p:grpSpPr>
        <p:sp>
          <p:nvSpPr>
            <p:cNvPr id="10" name="Rectangle 9"/>
            <p:cNvSpPr/>
            <p:nvPr/>
          </p:nvSpPr>
          <p:spPr>
            <a:xfrm>
              <a:off x="609600" y="3048000"/>
              <a:ext cx="2743200" cy="3640088"/>
            </a:xfrm>
            <a:prstGeom prst="rect">
              <a:avLst/>
            </a:prstGeom>
            <a:ln>
              <a:solidFill>
                <a:schemeClr val="accent1"/>
              </a:solidFill>
              <a:prstDash val="sysDot"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lvl="0" indent="341313">
                <a:tabLst>
                  <a:tab pos="3084513" algn="l"/>
                </a:tabLst>
              </a:pPr>
              <a:r>
                <a:rPr lang="th-TH" sz="3200" b="1" dirty="0">
                  <a:solidFill>
                    <a:prstClr val="black"/>
                  </a:solidFill>
                  <a:latin typeface="TH SarabunIT๙" pitchFamily="34" charset="-34"/>
                  <a:cs typeface="TH SarabunIT๙" pitchFamily="34" charset="-34"/>
                </a:rPr>
                <a:t>- เงินทอน/ยักยอก</a:t>
              </a:r>
            </a:p>
            <a:p>
              <a:pPr lvl="0" indent="341313">
                <a:tabLst>
                  <a:tab pos="3084513" algn="l"/>
                </a:tabLst>
              </a:pPr>
              <a:r>
                <a:rPr lang="th-TH" sz="3200" b="1" dirty="0">
                  <a:solidFill>
                    <a:prstClr val="black"/>
                  </a:solidFill>
                  <a:latin typeface="TH SarabunIT๙" pitchFamily="34" charset="-34"/>
                  <a:cs typeface="TH SarabunIT๙" pitchFamily="34" charset="-34"/>
                </a:rPr>
                <a:t>- โอนเงินให้สีกา</a:t>
              </a:r>
            </a:p>
            <a:p>
              <a:pPr lvl="0" indent="341313">
                <a:tabLst>
                  <a:tab pos="3084513" algn="l"/>
                </a:tabLst>
              </a:pPr>
              <a:r>
                <a:rPr lang="th-TH" sz="3200" b="1" dirty="0">
                  <a:solidFill>
                    <a:prstClr val="black"/>
                  </a:solidFill>
                  <a:latin typeface="TH SarabunIT๙" pitchFamily="34" charset="-34"/>
                  <a:cs typeface="TH SarabunIT๙" pitchFamily="34" charset="-34"/>
                </a:rPr>
                <a:t>- โรงเรียนปริยัติ</a:t>
              </a:r>
            </a:p>
            <a:p>
              <a:pPr lvl="0" indent="341313">
                <a:tabLst>
                  <a:tab pos="3084513" algn="l"/>
                </a:tabLst>
              </a:pPr>
              <a:r>
                <a:rPr lang="th-TH" sz="3200" b="1" dirty="0">
                  <a:solidFill>
                    <a:prstClr val="black"/>
                  </a:solidFill>
                  <a:latin typeface="TH SarabunIT๙" pitchFamily="34" charset="-34"/>
                  <a:cs typeface="TH SarabunIT๙" pitchFamily="34" charset="-34"/>
                </a:rPr>
                <a:t>- พระเสพยาเสพติด</a:t>
              </a:r>
            </a:p>
            <a:p>
              <a:pPr lvl="0" indent="341313">
                <a:tabLst>
                  <a:tab pos="3084513" algn="l"/>
                </a:tabLst>
              </a:pPr>
              <a:r>
                <a:rPr lang="th-TH" sz="3200" b="1" dirty="0">
                  <a:solidFill>
                    <a:prstClr val="black"/>
                  </a:solidFill>
                  <a:latin typeface="TH SarabunIT๙" pitchFamily="34" charset="-34"/>
                  <a:cs typeface="TH SarabunIT๙" pitchFamily="34" charset="-34"/>
                </a:rPr>
                <a:t>- พระเที่ยวกลางคืน</a:t>
              </a:r>
            </a:p>
            <a:p>
              <a:pPr lvl="0" indent="341313">
                <a:tabLst>
                  <a:tab pos="3084513" algn="l"/>
                </a:tabLst>
              </a:pPr>
              <a:r>
                <a:rPr lang="th-TH" sz="3200" b="1" dirty="0">
                  <a:solidFill>
                    <a:prstClr val="black"/>
                  </a:solidFill>
                  <a:latin typeface="TH SarabunIT๙" pitchFamily="34" charset="-34"/>
                  <a:cs typeface="TH SarabunIT๙" pitchFamily="34" charset="-34"/>
                </a:rPr>
                <a:t>- พระมีเงินมาก</a:t>
              </a:r>
            </a:p>
          </p:txBody>
        </p:sp>
        <p:sp>
          <p:nvSpPr>
            <p:cNvPr id="11" name="Oval 10"/>
            <p:cNvSpPr/>
            <p:nvPr/>
          </p:nvSpPr>
          <p:spPr>
            <a:xfrm>
              <a:off x="990600" y="1887488"/>
              <a:ext cx="2052310" cy="1008112"/>
            </a:xfrm>
            <a:prstGeom prst="ellipse">
              <a:avLst/>
            </a:prstGeom>
            <a:ln w="28575"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lIns="91429" tIns="45714" rIns="91429" bIns="45714" rtlCol="0" anchor="ctr"/>
            <a:lstStyle/>
            <a:p>
              <a:pPr algn="ctr"/>
              <a:r>
                <a:rPr lang="th-TH" sz="4400" b="1" dirty="0">
                  <a:latin typeface="TH SarabunIT๙" pitchFamily="34" charset="-34"/>
                  <a:cs typeface="TH SarabunIT๙" pitchFamily="34" charset="-34"/>
                </a:rPr>
                <a:t>ว.</a:t>
              </a:r>
            </a:p>
            <a:p>
              <a:pPr algn="ctr"/>
              <a:r>
                <a:rPr lang="th-TH" sz="2800" b="1" dirty="0">
                  <a:latin typeface="TH SarabunIT๙" pitchFamily="34" charset="-34"/>
                  <a:cs typeface="TH SarabunIT๙" pitchFamily="34" charset="-34"/>
                </a:rPr>
                <a:t>วัด</a:t>
              </a:r>
              <a:endParaRPr lang="en-US" sz="2800" b="1" dirty="0">
                <a:latin typeface="TH SarabunIT๙" pitchFamily="34" charset="-34"/>
                <a:cs typeface="TH SarabunIT๙" pitchFamily="34" charset="-34"/>
              </a:endParaRPr>
            </a:p>
          </p:txBody>
        </p:sp>
      </p:grpSp>
      <p:grpSp>
        <p:nvGrpSpPr>
          <p:cNvPr id="8" name="Group 11"/>
          <p:cNvGrpSpPr/>
          <p:nvPr/>
        </p:nvGrpSpPr>
        <p:grpSpPr>
          <a:xfrm>
            <a:off x="6781800" y="1905000"/>
            <a:ext cx="2743200" cy="4800600"/>
            <a:chOff x="609600" y="1887488"/>
            <a:chExt cx="2743200" cy="4800600"/>
          </a:xfrm>
        </p:grpSpPr>
        <p:sp>
          <p:nvSpPr>
            <p:cNvPr id="13" name="Rectangle 12"/>
            <p:cNvSpPr/>
            <p:nvPr/>
          </p:nvSpPr>
          <p:spPr>
            <a:xfrm>
              <a:off x="609600" y="3048000"/>
              <a:ext cx="2743200" cy="3640088"/>
            </a:xfrm>
            <a:prstGeom prst="rect">
              <a:avLst/>
            </a:prstGeom>
            <a:ln>
              <a:solidFill>
                <a:schemeClr val="accent1"/>
              </a:solidFill>
              <a:prstDash val="sysDot"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lvl="0" indent="341313">
                <a:tabLst>
                  <a:tab pos="3084513" algn="l"/>
                </a:tabLst>
              </a:pPr>
              <a:r>
                <a:rPr lang="th-TH" sz="2600" b="1" dirty="0">
                  <a:solidFill>
                    <a:prstClr val="black"/>
                  </a:solidFill>
                  <a:latin typeface="TH SarabunIT๙" pitchFamily="34" charset="-34"/>
                  <a:cs typeface="TH SarabunIT๙" pitchFamily="34" charset="-34"/>
                </a:rPr>
                <a:t>- สร้างโรงเรียน</a:t>
              </a:r>
            </a:p>
            <a:p>
              <a:pPr lvl="0" indent="341313">
                <a:tabLst>
                  <a:tab pos="3084513" algn="l"/>
                </a:tabLst>
              </a:pPr>
              <a:r>
                <a:rPr lang="th-TH" sz="2600" b="1" dirty="0">
                  <a:solidFill>
                    <a:prstClr val="black"/>
                  </a:solidFill>
                  <a:latin typeface="TH SarabunIT๙" pitchFamily="34" charset="-34"/>
                  <a:cs typeface="TH SarabunIT๙" pitchFamily="34" charset="-34"/>
                </a:rPr>
                <a:t>- ฟุตซอล</a:t>
              </a:r>
            </a:p>
            <a:p>
              <a:pPr lvl="0" indent="341313">
                <a:tabLst>
                  <a:tab pos="3084513" algn="l"/>
                </a:tabLst>
              </a:pPr>
              <a:r>
                <a:rPr lang="th-TH" sz="2600" b="1" dirty="0">
                  <a:solidFill>
                    <a:prstClr val="black"/>
                  </a:solidFill>
                  <a:latin typeface="TH SarabunIT๙" pitchFamily="34" charset="-34"/>
                  <a:cs typeface="TH SarabunIT๙" pitchFamily="34" charset="-34"/>
                </a:rPr>
                <a:t>- ติด </a:t>
              </a:r>
              <a:r>
                <a:rPr lang="en-US" sz="2600" b="1" dirty="0">
                  <a:solidFill>
                    <a:prstClr val="black"/>
                  </a:solidFill>
                  <a:latin typeface="TH SarabunIT๙" pitchFamily="34" charset="-34"/>
                  <a:cs typeface="TH SarabunIT๙" pitchFamily="34" charset="-34"/>
                </a:rPr>
                <a:t>CCTV</a:t>
              </a:r>
              <a:endParaRPr lang="th-TH" sz="26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endParaRPr>
            </a:p>
            <a:p>
              <a:pPr lvl="0" indent="341313">
                <a:tabLst>
                  <a:tab pos="3084513" algn="l"/>
                </a:tabLst>
              </a:pPr>
              <a:r>
                <a:rPr lang="th-TH" sz="2600" b="1" dirty="0">
                  <a:solidFill>
                    <a:prstClr val="black"/>
                  </a:solidFill>
                  <a:latin typeface="TH SarabunIT๙" pitchFamily="34" charset="-34"/>
                  <a:cs typeface="TH SarabunIT๙" pitchFamily="34" charset="-34"/>
                </a:rPr>
                <a:t>- ซื้อหนังสือ</a:t>
              </a:r>
            </a:p>
            <a:p>
              <a:pPr lvl="0" indent="341313">
                <a:tabLst>
                  <a:tab pos="3084513" algn="l"/>
                </a:tabLst>
              </a:pPr>
              <a:r>
                <a:rPr lang="th-TH" sz="2600" b="1" dirty="0">
                  <a:solidFill>
                    <a:prstClr val="black"/>
                  </a:solidFill>
                  <a:latin typeface="TH SarabunIT๙" pitchFamily="34" charset="-34"/>
                  <a:cs typeface="TH SarabunIT๙" pitchFamily="34" charset="-34"/>
                </a:rPr>
                <a:t>- อาหารเด็ก</a:t>
              </a:r>
            </a:p>
            <a:p>
              <a:pPr lvl="0" indent="341313">
                <a:tabLst>
                  <a:tab pos="3084513" algn="l"/>
                </a:tabLst>
              </a:pPr>
              <a:r>
                <a:rPr lang="th-TH" sz="2600" b="1" dirty="0">
                  <a:solidFill>
                    <a:prstClr val="black"/>
                  </a:solidFill>
                  <a:latin typeface="TH SarabunIT๙" pitchFamily="34" charset="-34"/>
                  <a:cs typeface="TH SarabunIT๙" pitchFamily="34" charset="-34"/>
                </a:rPr>
                <a:t>- ค่าแป๊ะเจี๊ยะ</a:t>
              </a:r>
            </a:p>
            <a:p>
              <a:pPr lvl="0" indent="341313">
                <a:tabLst>
                  <a:tab pos="3084513" algn="l"/>
                </a:tabLst>
              </a:pPr>
              <a:r>
                <a:rPr lang="th-TH" sz="2600" b="1" dirty="0">
                  <a:solidFill>
                    <a:prstClr val="black"/>
                  </a:solidFill>
                  <a:latin typeface="TH SarabunIT๙" pitchFamily="34" charset="-34"/>
                  <a:cs typeface="TH SarabunIT๙" pitchFamily="34" charset="-34"/>
                </a:rPr>
                <a:t>- วิ่งเต้นโยกย้าย</a:t>
              </a:r>
            </a:p>
            <a:p>
              <a:pPr lvl="0" indent="341313">
                <a:tabLst>
                  <a:tab pos="3084513" algn="l"/>
                </a:tabLst>
              </a:pPr>
              <a:r>
                <a:rPr lang="th-TH" sz="2600" b="1" dirty="0">
                  <a:solidFill>
                    <a:prstClr val="black"/>
                  </a:solidFill>
                  <a:latin typeface="TH SarabunIT๙" pitchFamily="34" charset="-34"/>
                  <a:cs typeface="TH SarabunIT๙" pitchFamily="34" charset="-34"/>
                </a:rPr>
                <a:t>- กองทุนเสมา</a:t>
              </a:r>
            </a:p>
            <a:p>
              <a:pPr lvl="0" indent="341313">
                <a:tabLst>
                  <a:tab pos="3084513" algn="l"/>
                </a:tabLst>
              </a:pPr>
              <a:r>
                <a:rPr lang="th-TH" sz="2600" b="1" dirty="0">
                  <a:solidFill>
                    <a:prstClr val="black"/>
                  </a:solidFill>
                  <a:latin typeface="TH SarabunIT๙" pitchFamily="34" charset="-34"/>
                  <a:cs typeface="TH SarabunIT๙" pitchFamily="34" charset="-34"/>
                </a:rPr>
                <a:t>- สกสค.</a:t>
              </a:r>
            </a:p>
          </p:txBody>
        </p:sp>
        <p:sp>
          <p:nvSpPr>
            <p:cNvPr id="14" name="Oval 13"/>
            <p:cNvSpPr/>
            <p:nvPr/>
          </p:nvSpPr>
          <p:spPr>
            <a:xfrm>
              <a:off x="990600" y="1887488"/>
              <a:ext cx="2052310" cy="1008112"/>
            </a:xfrm>
            <a:prstGeom prst="ellipse">
              <a:avLst/>
            </a:prstGeom>
            <a:ln w="28575"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91429" tIns="45714" rIns="91429" bIns="45714" rtlCol="0" anchor="ctr"/>
            <a:lstStyle/>
            <a:p>
              <a:pPr algn="ctr"/>
              <a:r>
                <a:rPr lang="th-TH" sz="4400" b="1" dirty="0">
                  <a:latin typeface="TH SarabunIT๙" pitchFamily="34" charset="-34"/>
                  <a:cs typeface="TH SarabunIT๙" pitchFamily="34" charset="-34"/>
                </a:rPr>
                <a:t>ร.</a:t>
              </a:r>
            </a:p>
            <a:p>
              <a:pPr algn="ctr"/>
              <a:r>
                <a:rPr lang="th-TH" sz="2800" b="1" dirty="0">
                  <a:latin typeface="TH SarabunIT๙" pitchFamily="34" charset="-34"/>
                  <a:cs typeface="TH SarabunIT๙" pitchFamily="34" charset="-34"/>
                </a:rPr>
                <a:t>โรงเรียน</a:t>
              </a:r>
              <a:endParaRPr lang="en-US" sz="2800" b="1" dirty="0">
                <a:latin typeface="TH SarabunIT๙" pitchFamily="34" charset="-34"/>
                <a:cs typeface="TH SarabunIT๙" pitchFamily="34" charset="-34"/>
              </a:endParaRPr>
            </a:p>
          </p:txBody>
        </p:sp>
      </p:grpSp>
      <p:cxnSp>
        <p:nvCxnSpPr>
          <p:cNvPr id="16" name="Straight Connector 15"/>
          <p:cNvCxnSpPr/>
          <p:nvPr/>
        </p:nvCxnSpPr>
        <p:spPr>
          <a:xfrm flipH="1">
            <a:off x="2743200" y="990600"/>
            <a:ext cx="1981200" cy="1143000"/>
          </a:xfrm>
          <a:prstGeom prst="line">
            <a:avLst/>
          </a:prstGeom>
          <a:ln w="28575">
            <a:solidFill>
              <a:srgbClr val="000066"/>
            </a:solidFill>
            <a:head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endCxn id="11" idx="0"/>
          </p:cNvCxnSpPr>
          <p:nvPr/>
        </p:nvCxnSpPr>
        <p:spPr>
          <a:xfrm>
            <a:off x="4953000" y="990600"/>
            <a:ext cx="0" cy="914400"/>
          </a:xfrm>
          <a:prstGeom prst="line">
            <a:avLst/>
          </a:prstGeom>
          <a:ln w="28575">
            <a:solidFill>
              <a:srgbClr val="000066"/>
            </a:solidFill>
            <a:head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 flipV="1">
            <a:off x="5181600" y="990600"/>
            <a:ext cx="2133600" cy="1143000"/>
          </a:xfrm>
          <a:prstGeom prst="line">
            <a:avLst/>
          </a:prstGeom>
          <a:ln w="28575">
            <a:solidFill>
              <a:srgbClr val="000066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C2241-EA23-4CB9-99D0-7E57355CABB8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nip Diagonal Corner Rectangle 3"/>
          <p:cNvSpPr/>
          <p:nvPr/>
        </p:nvSpPr>
        <p:spPr>
          <a:xfrm>
            <a:off x="0" y="201216"/>
            <a:ext cx="9906000" cy="713184"/>
          </a:xfrm>
          <a:prstGeom prst="snip2DiagRect">
            <a:avLst/>
          </a:prstGeom>
          <a:ln w="28575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1429" tIns="45714" rIns="91429" bIns="45714" rtlCol="0" anchor="ctr"/>
          <a:lstStyle/>
          <a:p>
            <a:pPr algn="ctr"/>
            <a:r>
              <a:rPr lang="th-TH" sz="4000" b="1" dirty="0">
                <a:latin typeface="TH SarabunIT๙" pitchFamily="34" charset="-34"/>
                <a:cs typeface="TH SarabunIT๙" pitchFamily="34" charset="-34"/>
              </a:rPr>
              <a:t>สถานการณ์จริง</a:t>
            </a:r>
            <a:endParaRPr lang="en-US" sz="40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9600" y="1066800"/>
            <a:ext cx="8763000" cy="5562600"/>
          </a:xfrm>
          <a:prstGeom prst="rect">
            <a:avLst/>
          </a:prstGeom>
          <a:ln>
            <a:solidFill>
              <a:schemeClr val="accent1"/>
            </a:solidFill>
            <a:prstDash val="sysDot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pPr lvl="0" indent="341313">
              <a:tabLst>
                <a:tab pos="3084513" algn="l"/>
              </a:tabLst>
            </a:pPr>
            <a:r>
              <a:rPr lang="th-TH" sz="4800" b="1" dirty="0">
                <a:solidFill>
                  <a:srgbClr val="FF9933"/>
                </a:solidFill>
                <a:latin typeface="TH SarabunIT๙" pitchFamily="34" charset="-34"/>
                <a:cs typeface="TH SarabunIT๙" pitchFamily="34" charset="-34"/>
              </a:rPr>
              <a:t>*</a:t>
            </a:r>
            <a:r>
              <a:rPr lang="th-TH" sz="40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th-TH" sz="4800" b="1" dirty="0">
                <a:solidFill>
                  <a:srgbClr val="0070C0"/>
                </a:solidFill>
                <a:latin typeface="TH SarabunIT๙" pitchFamily="34" charset="-34"/>
                <a:cs typeface="TH SarabunIT๙" pitchFamily="34" charset="-34"/>
              </a:rPr>
              <a:t>ระบบราชการ </a:t>
            </a:r>
            <a:r>
              <a:rPr lang="th-TH" sz="40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ไม่อยู่ในกรอบ</a:t>
            </a:r>
            <a:r>
              <a:rPr lang="th-TH" sz="4000" b="1" dirty="0" err="1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ธรรมาภิ</a:t>
            </a:r>
            <a:r>
              <a:rPr lang="th-TH" sz="40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บาล</a:t>
            </a:r>
          </a:p>
          <a:p>
            <a:pPr lvl="0" indent="341313">
              <a:tabLst>
                <a:tab pos="3084513" algn="l"/>
              </a:tabLst>
            </a:pPr>
            <a:r>
              <a:rPr lang="th-TH" sz="40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	</a:t>
            </a:r>
            <a:r>
              <a:rPr lang="th-TH" sz="28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-  ไม่ทำ</a:t>
            </a:r>
          </a:p>
          <a:p>
            <a:pPr lvl="0" indent="341313">
              <a:tabLst>
                <a:tab pos="3084513" algn="l"/>
              </a:tabLst>
            </a:pPr>
            <a:r>
              <a:rPr lang="th-TH" sz="28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	-  ทำไม่ถูกต้อง</a:t>
            </a:r>
          </a:p>
          <a:p>
            <a:pPr lvl="0" indent="341313">
              <a:tabLst>
                <a:tab pos="3084513" algn="l"/>
              </a:tabLst>
            </a:pPr>
            <a:r>
              <a:rPr lang="th-TH" sz="28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	-  ไม่มีการระงับยับยั้งปัญหา</a:t>
            </a:r>
          </a:p>
          <a:p>
            <a:pPr lvl="0" indent="341313">
              <a:tabLst>
                <a:tab pos="3084513" algn="l"/>
              </a:tabLst>
            </a:pPr>
            <a:r>
              <a:rPr lang="th-TH" sz="4800" b="1" dirty="0">
                <a:solidFill>
                  <a:srgbClr val="FF9933"/>
                </a:solidFill>
                <a:latin typeface="TH SarabunIT๙" pitchFamily="34" charset="-34"/>
                <a:cs typeface="TH SarabunIT๙" pitchFamily="34" charset="-34"/>
              </a:rPr>
              <a:t>*</a:t>
            </a:r>
            <a:r>
              <a:rPr lang="th-TH" sz="40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 มี</a:t>
            </a:r>
            <a:r>
              <a:rPr lang="th-TH" sz="4800" b="1" dirty="0">
                <a:solidFill>
                  <a:srgbClr val="0070C0"/>
                </a:solidFill>
                <a:latin typeface="TH SarabunIT๙" pitchFamily="34" charset="-34"/>
                <a:cs typeface="TH SarabunIT๙" pitchFamily="34" charset="-34"/>
              </a:rPr>
              <a:t>ข้าราชการไม่ดี</a:t>
            </a:r>
            <a:r>
              <a:rPr lang="th-TH" sz="40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เยอะเกินไป</a:t>
            </a:r>
          </a:p>
          <a:p>
            <a:pPr lvl="0" indent="341313">
              <a:tabLst>
                <a:tab pos="3084513" algn="l"/>
              </a:tabLst>
            </a:pPr>
            <a:r>
              <a:rPr lang="th-TH" sz="32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	</a:t>
            </a:r>
            <a:r>
              <a:rPr lang="th-TH" sz="28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-  อยู่ในทุกระดับ</a:t>
            </a:r>
          </a:p>
          <a:p>
            <a:pPr lvl="0" indent="341313">
              <a:tabLst>
                <a:tab pos="3084513" algn="l"/>
              </a:tabLst>
            </a:pPr>
            <a:r>
              <a:rPr lang="th-TH" sz="28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	-  ทำงานไปวัน ๆ ให้ครบขั้นตอน</a:t>
            </a:r>
          </a:p>
          <a:p>
            <a:pPr lvl="0" indent="341313">
              <a:tabLst>
                <a:tab pos="3084513" algn="l"/>
              </a:tabLst>
            </a:pPr>
            <a:r>
              <a:rPr lang="th-TH" sz="28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	-  แสวงหาผลประโยชน์</a:t>
            </a:r>
          </a:p>
          <a:p>
            <a:pPr lvl="0" indent="341313">
              <a:tabLst>
                <a:tab pos="3084513" algn="l"/>
              </a:tabLst>
            </a:pPr>
            <a:r>
              <a:rPr lang="th-TH" sz="28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	-  ทุจริตทันทีที่มีโอกาส</a:t>
            </a:r>
          </a:p>
          <a:p>
            <a:pPr indent="341313">
              <a:tabLst>
                <a:tab pos="3084513" algn="l"/>
              </a:tabLst>
            </a:pPr>
            <a:r>
              <a:rPr lang="th-TH" sz="4800" b="1" dirty="0">
                <a:solidFill>
                  <a:srgbClr val="FF9933"/>
                </a:solidFill>
                <a:latin typeface="TH SarabunIT๙" pitchFamily="34" charset="-34"/>
                <a:cs typeface="TH SarabunIT๙" pitchFamily="34" charset="-34"/>
              </a:rPr>
              <a:t>*</a:t>
            </a:r>
            <a:r>
              <a:rPr lang="th-TH" sz="24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th-TH" sz="40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ยังมีการ</a:t>
            </a:r>
            <a:r>
              <a:rPr lang="th-TH" sz="4800" b="1" dirty="0">
                <a:solidFill>
                  <a:srgbClr val="0070C0"/>
                </a:solidFill>
                <a:latin typeface="TH SarabunIT๙" pitchFamily="34" charset="-34"/>
                <a:cs typeface="TH SarabunIT๙" pitchFamily="34" charset="-34"/>
              </a:rPr>
              <a:t>ทุจริตต่อเนื่อง</a:t>
            </a:r>
          </a:p>
          <a:p>
            <a:pPr lvl="0" indent="341313">
              <a:tabLst>
                <a:tab pos="3084513" algn="l"/>
              </a:tabLst>
            </a:pPr>
            <a:endParaRPr lang="th-TH" sz="3200" b="1" dirty="0">
              <a:solidFill>
                <a:prstClr val="black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C2241-EA23-4CB9-99D0-7E57355CABB8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1422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C66474-9617-48AF-81A5-998CE5CEE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C2241-EA23-4CB9-99D0-7E57355CABB8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D178056-45CE-4582-9203-B76906F623A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8" t="6277" r="1565" b="20902"/>
          <a:stretch/>
        </p:blipFill>
        <p:spPr>
          <a:xfrm>
            <a:off x="2078831" y="59020"/>
            <a:ext cx="5748338" cy="6722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29028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nip Diagonal Corner Rectangle 3"/>
          <p:cNvSpPr/>
          <p:nvPr/>
        </p:nvSpPr>
        <p:spPr>
          <a:xfrm>
            <a:off x="0" y="201216"/>
            <a:ext cx="9906000" cy="713184"/>
          </a:xfrm>
          <a:prstGeom prst="snip2DiagRect">
            <a:avLst/>
          </a:prstGeom>
          <a:ln w="28575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1429" tIns="45714" rIns="91429" bIns="45714" rtlCol="0" anchor="ctr"/>
          <a:lstStyle/>
          <a:p>
            <a:pPr algn="ctr"/>
            <a:r>
              <a:rPr lang="th-TH" sz="4000" b="1" dirty="0">
                <a:latin typeface="TH SarabunIT๙" pitchFamily="34" charset="-34"/>
                <a:cs typeface="TH SarabunIT๙" pitchFamily="34" charset="-34"/>
              </a:rPr>
              <a:t>ค่านิยม 4 ประการ</a:t>
            </a:r>
            <a:endParaRPr lang="en-US" sz="40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C2241-EA23-4CB9-99D0-7E57355CABB8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D4680AD-6C4E-4751-9C01-BB8F13DA655A}"/>
              </a:ext>
            </a:extLst>
          </p:cNvPr>
          <p:cNvSpPr/>
          <p:nvPr/>
        </p:nvSpPr>
        <p:spPr>
          <a:xfrm>
            <a:off x="571500" y="1142999"/>
            <a:ext cx="8763000" cy="5485351"/>
          </a:xfrm>
          <a:prstGeom prst="rect">
            <a:avLst/>
          </a:prstGeom>
          <a:ln>
            <a:solidFill>
              <a:schemeClr val="accent1"/>
            </a:solidFill>
            <a:prstDash val="sysDot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pPr marL="1160463" indent="-436563">
              <a:tabLst>
                <a:tab pos="3084513" algn="l"/>
              </a:tabLst>
            </a:pPr>
            <a:r>
              <a:rPr lang="th-TH" sz="6000" b="1" dirty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</a:rPr>
              <a:t>อุปสรรค</a:t>
            </a:r>
            <a:r>
              <a:rPr lang="th-TH" sz="4000" b="1" dirty="0">
                <a:latin typeface="TH SarabunIT๙" pitchFamily="34" charset="-34"/>
                <a:cs typeface="TH SarabunIT๙" pitchFamily="34" charset="-34"/>
              </a:rPr>
              <a:t>ต่อการบริหารราชการแผ่นดิน</a:t>
            </a:r>
            <a:endParaRPr lang="en-US" sz="4000" b="1" dirty="0">
              <a:latin typeface="TH SarabunIT๙" pitchFamily="34" charset="-34"/>
              <a:cs typeface="TH SarabunIT๙" pitchFamily="34" charset="-34"/>
            </a:endParaRPr>
          </a:p>
          <a:p>
            <a:pPr marL="2155825" indent="-449263">
              <a:spcBef>
                <a:spcPts val="1800"/>
              </a:spcBef>
              <a:buFont typeface="Arial" panose="020B0604020202020204" pitchFamily="34" charset="0"/>
              <a:buChar char="•"/>
              <a:tabLst>
                <a:tab pos="3084513" algn="l"/>
              </a:tabLst>
            </a:pPr>
            <a:r>
              <a:rPr lang="th-TH" sz="5400" b="1" dirty="0">
                <a:solidFill>
                  <a:srgbClr val="003399"/>
                </a:solidFill>
                <a:latin typeface="TH SarabunIT๙" pitchFamily="34" charset="-34"/>
                <a:cs typeface="TH SarabunIT๙" pitchFamily="34" charset="-34"/>
              </a:rPr>
              <a:t>บุญคุณ</a:t>
            </a:r>
            <a:r>
              <a:rPr lang="th-TH" sz="4000" b="1" dirty="0">
                <a:solidFill>
                  <a:srgbClr val="003399"/>
                </a:solidFill>
                <a:latin typeface="TH SarabunIT๙" pitchFamily="34" charset="-34"/>
                <a:cs typeface="TH SarabunIT๙" pitchFamily="34" charset="-34"/>
              </a:rPr>
              <a:t>นิยม</a:t>
            </a:r>
          </a:p>
          <a:p>
            <a:pPr marL="2155825" indent="-449263">
              <a:spcBef>
                <a:spcPts val="1800"/>
              </a:spcBef>
              <a:buFont typeface="Arial" panose="020B0604020202020204" pitchFamily="34" charset="0"/>
              <a:buChar char="•"/>
              <a:tabLst>
                <a:tab pos="3084513" algn="l"/>
              </a:tabLst>
            </a:pPr>
            <a:r>
              <a:rPr lang="th-TH" sz="5400" b="1" dirty="0">
                <a:solidFill>
                  <a:srgbClr val="003399"/>
                </a:solidFill>
                <a:latin typeface="TH SarabunIT๙" pitchFamily="34" charset="-34"/>
                <a:cs typeface="TH SarabunIT๙" pitchFamily="34" charset="-34"/>
              </a:rPr>
              <a:t>พวกพ้อง</a:t>
            </a:r>
            <a:r>
              <a:rPr lang="th-TH" sz="4000" b="1" dirty="0">
                <a:solidFill>
                  <a:srgbClr val="003399"/>
                </a:solidFill>
                <a:latin typeface="TH SarabunIT๙" pitchFamily="34" charset="-34"/>
                <a:cs typeface="TH SarabunIT๙" pitchFamily="34" charset="-34"/>
              </a:rPr>
              <a:t>นิยม</a:t>
            </a:r>
          </a:p>
          <a:p>
            <a:pPr marL="2155825" indent="-449263">
              <a:spcBef>
                <a:spcPts val="1800"/>
              </a:spcBef>
              <a:buFont typeface="Arial" panose="020B0604020202020204" pitchFamily="34" charset="0"/>
              <a:buChar char="•"/>
              <a:tabLst>
                <a:tab pos="3084513" algn="l"/>
              </a:tabLst>
            </a:pPr>
            <a:r>
              <a:rPr lang="th-TH" sz="5400" b="1" dirty="0">
                <a:solidFill>
                  <a:srgbClr val="003399"/>
                </a:solidFill>
                <a:latin typeface="TH SarabunIT๙" pitchFamily="34" charset="-34"/>
                <a:cs typeface="TH SarabunIT๙" pitchFamily="34" charset="-34"/>
              </a:rPr>
              <a:t>อำนาจ</a:t>
            </a:r>
            <a:r>
              <a:rPr lang="th-TH" sz="4000" b="1" dirty="0">
                <a:solidFill>
                  <a:srgbClr val="003399"/>
                </a:solidFill>
                <a:latin typeface="TH SarabunIT๙" pitchFamily="34" charset="-34"/>
                <a:cs typeface="TH SarabunIT๙" pitchFamily="34" charset="-34"/>
              </a:rPr>
              <a:t>นิยม</a:t>
            </a:r>
          </a:p>
          <a:p>
            <a:pPr marL="2155825" indent="-449263">
              <a:spcBef>
                <a:spcPts val="1800"/>
              </a:spcBef>
              <a:buFont typeface="Arial" panose="020B0604020202020204" pitchFamily="34" charset="0"/>
              <a:buChar char="•"/>
              <a:tabLst>
                <a:tab pos="3084513" algn="l"/>
              </a:tabLst>
            </a:pPr>
            <a:r>
              <a:rPr lang="th-TH" sz="5400" b="1" dirty="0">
                <a:solidFill>
                  <a:srgbClr val="003399"/>
                </a:solidFill>
                <a:latin typeface="TH SarabunIT๙" pitchFamily="34" charset="-34"/>
                <a:cs typeface="TH SarabunIT๙" pitchFamily="34" charset="-34"/>
              </a:rPr>
              <a:t>สุข</a:t>
            </a:r>
            <a:r>
              <a:rPr lang="th-TH" sz="4000" b="1" dirty="0">
                <a:solidFill>
                  <a:srgbClr val="003399"/>
                </a:solidFill>
                <a:latin typeface="TH SarabunIT๙" pitchFamily="34" charset="-34"/>
                <a:cs typeface="TH SarabunIT๙" pitchFamily="34" charset="-34"/>
              </a:rPr>
              <a:t>นิยม</a:t>
            </a:r>
          </a:p>
        </p:txBody>
      </p:sp>
    </p:spTree>
    <p:extLst>
      <p:ext uri="{BB962C8B-B14F-4D97-AF65-F5344CB8AC3E}">
        <p14:creationId xmlns:p14="http://schemas.microsoft.com/office/powerpoint/2010/main" val="21165625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nip Diagonal Corner Rectangle 3"/>
          <p:cNvSpPr/>
          <p:nvPr/>
        </p:nvSpPr>
        <p:spPr>
          <a:xfrm>
            <a:off x="0" y="201216"/>
            <a:ext cx="9906000" cy="713184"/>
          </a:xfrm>
          <a:prstGeom prst="snip2DiagRect">
            <a:avLst/>
          </a:prstGeom>
          <a:ln w="28575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1429" tIns="45714" rIns="91429" bIns="45714" rtlCol="0" anchor="ctr"/>
          <a:lstStyle/>
          <a:p>
            <a:pPr algn="ctr"/>
            <a:r>
              <a:rPr lang="th-TH" sz="4000" b="1" dirty="0">
                <a:latin typeface="TH SarabunIT๙" pitchFamily="34" charset="-34"/>
                <a:cs typeface="TH SarabunIT๙" pitchFamily="34" charset="-34"/>
              </a:rPr>
              <a:t>ปัจจัยที่ก่อให้เกิดการทุจริต</a:t>
            </a:r>
            <a:endParaRPr lang="en-US" sz="40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9600" y="1362548"/>
            <a:ext cx="8987051" cy="1260000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  <a:prstDash val="sysDot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indent="341313">
              <a:tabLst>
                <a:tab pos="3084513" algn="l"/>
              </a:tabLst>
            </a:pPr>
            <a:r>
              <a:rPr lang="th-TH" sz="4800" b="1" dirty="0">
                <a:solidFill>
                  <a:schemeClr val="accent1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1. เจ้าหน้าที่ขาดภูมิคุ้มกัน</a:t>
            </a:r>
            <a:endParaRPr lang="th-TH" sz="3200" b="1" dirty="0">
              <a:solidFill>
                <a:schemeClr val="accent1">
                  <a:lumMod val="75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C2241-EA23-4CB9-99D0-7E57355CABB8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CC57EBA-CDCE-4B55-B553-837E2573C08E}"/>
              </a:ext>
            </a:extLst>
          </p:cNvPr>
          <p:cNvSpPr/>
          <p:nvPr/>
        </p:nvSpPr>
        <p:spPr>
          <a:xfrm>
            <a:off x="605051" y="3007200"/>
            <a:ext cx="8991600" cy="1260000"/>
          </a:xfrm>
          <a:prstGeom prst="rect">
            <a:avLst/>
          </a:prstGeom>
          <a:ln>
            <a:solidFill>
              <a:srgbClr val="FFC000"/>
            </a:solidFill>
            <a:prstDash val="sysDot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indent="341313">
              <a:tabLst>
                <a:tab pos="3084513" algn="l"/>
              </a:tabLst>
            </a:pPr>
            <a:r>
              <a:rPr lang="th-TH" sz="4800" b="1" dirty="0">
                <a:solidFill>
                  <a:srgbClr val="003399"/>
                </a:solidFill>
                <a:latin typeface="TH SarabunIT๙" pitchFamily="34" charset="-34"/>
                <a:cs typeface="TH SarabunIT๙" pitchFamily="34" charset="-34"/>
              </a:rPr>
              <a:t>2. การบริหาร/กลไกมีช่องว่าง</a:t>
            </a:r>
            <a:endParaRPr lang="th-TH" sz="3200" b="1" dirty="0">
              <a:solidFill>
                <a:srgbClr val="003399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B94793E-24FD-462B-93FA-2E0CA707497D}"/>
              </a:ext>
            </a:extLst>
          </p:cNvPr>
          <p:cNvSpPr/>
          <p:nvPr/>
        </p:nvSpPr>
        <p:spPr>
          <a:xfrm>
            <a:off x="606223" y="4607400"/>
            <a:ext cx="8990428" cy="1260000"/>
          </a:xfrm>
          <a:prstGeom prst="rect">
            <a:avLst/>
          </a:prstGeom>
          <a:ln>
            <a:solidFill>
              <a:srgbClr val="FFFF00"/>
            </a:solidFill>
            <a:prstDash val="sysDot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indent="341313">
              <a:tabLst>
                <a:tab pos="3084513" algn="l"/>
              </a:tabLst>
            </a:pPr>
            <a:r>
              <a:rPr lang="th-TH" sz="4800" b="1" dirty="0">
                <a:solidFill>
                  <a:srgbClr val="000066"/>
                </a:solidFill>
                <a:latin typeface="TH SarabunIT๙" pitchFamily="34" charset="-34"/>
                <a:cs typeface="TH SarabunIT๙" pitchFamily="34" charset="-34"/>
              </a:rPr>
              <a:t>3. การปราบปรามไม่ได้ผล</a:t>
            </a:r>
            <a:endParaRPr lang="th-TH" sz="3200" b="1" dirty="0">
              <a:solidFill>
                <a:srgbClr val="000066"/>
              </a:solidFill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8217386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09600" y="1295400"/>
            <a:ext cx="8763000" cy="5029200"/>
          </a:xfrm>
          <a:prstGeom prst="rect">
            <a:avLst/>
          </a:prstGeom>
          <a:ln>
            <a:solidFill>
              <a:srgbClr val="0070C0"/>
            </a:solidFill>
            <a:prstDash val="sysDot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722313" lvl="0" indent="-457200">
              <a:spcBef>
                <a:spcPts val="600"/>
              </a:spcBef>
            </a:pPr>
            <a:r>
              <a:rPr lang="th-TH" sz="5400" b="1" dirty="0">
                <a:solidFill>
                  <a:srgbClr val="00B050"/>
                </a:solidFill>
                <a:latin typeface="TH SarabunIT๙" pitchFamily="34" charset="-34"/>
                <a:cs typeface="TH SarabunIT๙" pitchFamily="34" charset="-34"/>
              </a:rPr>
              <a:t>๑.</a:t>
            </a:r>
            <a:r>
              <a:rPr lang="th-TH" sz="36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 ต้อง</a:t>
            </a:r>
            <a:r>
              <a:rPr lang="th-TH" sz="3600" b="1" dirty="0">
                <a:solidFill>
                  <a:srgbClr val="00B050"/>
                </a:solidFill>
                <a:latin typeface="TH SarabunIT๙" pitchFamily="34" charset="-34"/>
                <a:cs typeface="TH SarabunIT๙" pitchFamily="34" charset="-34"/>
              </a:rPr>
              <a:t>เสริมกลไก</a:t>
            </a:r>
            <a:r>
              <a:rPr lang="th-TH" sz="4400" b="1" dirty="0">
                <a:solidFill>
                  <a:srgbClr val="0070C0"/>
                </a:solidFill>
                <a:latin typeface="TH SarabunIT๙" pitchFamily="34" charset="-34"/>
                <a:cs typeface="TH SarabunIT๙" pitchFamily="34" charset="-34"/>
              </a:rPr>
              <a:t>ภาครัฐ</a:t>
            </a:r>
            <a:r>
              <a:rPr lang="th-TH" sz="36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ให้เข้มแข็ง และปฏิบัติหน้าที่อยู่ใน</a:t>
            </a:r>
            <a:br>
              <a:rPr lang="en-US" sz="36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</a:br>
            <a:r>
              <a:rPr lang="th-TH" sz="36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กรอบธรรมาภิบาล</a:t>
            </a:r>
          </a:p>
          <a:p>
            <a:pPr marL="722313" lvl="0" indent="-457200">
              <a:spcBef>
                <a:spcPts val="600"/>
              </a:spcBef>
            </a:pPr>
            <a:r>
              <a:rPr lang="th-TH" sz="5400" b="1" dirty="0">
                <a:solidFill>
                  <a:srgbClr val="00B050"/>
                </a:solidFill>
                <a:latin typeface="TH SarabunIT๙" pitchFamily="34" charset="-34"/>
                <a:cs typeface="TH SarabunIT๙" pitchFamily="34" charset="-34"/>
              </a:rPr>
              <a:t>๒.</a:t>
            </a:r>
            <a:r>
              <a:rPr lang="th-TH" sz="36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 ต้อง</a:t>
            </a:r>
            <a:r>
              <a:rPr lang="th-TH" sz="3600" b="1" dirty="0">
                <a:solidFill>
                  <a:srgbClr val="00B050"/>
                </a:solidFill>
                <a:latin typeface="TH SarabunIT๙" pitchFamily="34" charset="-34"/>
                <a:cs typeface="TH SarabunIT๙" pitchFamily="34" charset="-34"/>
              </a:rPr>
              <a:t>เสริมกลไก</a:t>
            </a:r>
            <a:r>
              <a:rPr lang="th-TH" sz="4400" b="1" dirty="0">
                <a:solidFill>
                  <a:srgbClr val="0070C0"/>
                </a:solidFill>
                <a:latin typeface="TH SarabunIT๙" pitchFamily="34" charset="-34"/>
                <a:cs typeface="TH SarabunIT๙" pitchFamily="34" charset="-34"/>
              </a:rPr>
              <a:t>ภาคประชาชน/เอกชน/ประชาสังคม</a:t>
            </a:r>
            <a:br>
              <a:rPr lang="th-TH" sz="4400" b="1" dirty="0">
                <a:solidFill>
                  <a:srgbClr val="0070C0"/>
                </a:solidFill>
                <a:latin typeface="TH SarabunIT๙" pitchFamily="34" charset="-34"/>
                <a:cs typeface="TH SarabunIT๙" pitchFamily="34" charset="-34"/>
              </a:rPr>
            </a:br>
            <a:r>
              <a:rPr lang="th-TH" sz="36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ให้เข้มแข็ง มีศักยภาพในการเฝ้าระวังและแจ้งเบาะแส</a:t>
            </a:r>
          </a:p>
          <a:p>
            <a:pPr marL="722313" lvl="0" indent="-457200">
              <a:spcBef>
                <a:spcPts val="600"/>
              </a:spcBef>
            </a:pPr>
            <a:r>
              <a:rPr lang="th-TH" sz="5400" b="1" dirty="0">
                <a:solidFill>
                  <a:srgbClr val="00B050"/>
                </a:solidFill>
                <a:latin typeface="TH SarabunIT๙" pitchFamily="34" charset="-34"/>
                <a:cs typeface="TH SarabunIT๙" pitchFamily="34" charset="-34"/>
              </a:rPr>
              <a:t>๓. </a:t>
            </a:r>
            <a:r>
              <a:rPr lang="th-TH" sz="36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ต้อง</a:t>
            </a:r>
            <a:r>
              <a:rPr lang="th-TH" sz="4400" b="1" dirty="0">
                <a:solidFill>
                  <a:srgbClr val="0070C0"/>
                </a:solidFill>
                <a:latin typeface="TH SarabunIT๙" pitchFamily="34" charset="-34"/>
                <a:cs typeface="TH SarabunIT๙" pitchFamily="34" charset="-34"/>
              </a:rPr>
              <a:t>มีมาตรการ/วิธีการ กระตุ้น/ผลักดัน</a:t>
            </a:r>
            <a:r>
              <a:rPr lang="th-TH" sz="36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การทำงานภาครัฐ และสนับสนุนภาคประชาชน/ภาคประชาสังคม/ภาคเอกชนอย่างมีประสิทธิภาพ</a:t>
            </a:r>
            <a:endParaRPr lang="en-US" sz="1400" dirty="0"/>
          </a:p>
        </p:txBody>
      </p:sp>
      <p:sp>
        <p:nvSpPr>
          <p:cNvPr id="5" name="Snip Diagonal Corner Rectangle 4"/>
          <p:cNvSpPr/>
          <p:nvPr/>
        </p:nvSpPr>
        <p:spPr>
          <a:xfrm>
            <a:off x="0" y="201216"/>
            <a:ext cx="9906000" cy="713184"/>
          </a:xfrm>
          <a:prstGeom prst="snip2DiagRect">
            <a:avLst/>
          </a:prstGeom>
          <a:ln w="28575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1429" tIns="45714" rIns="91429" bIns="45714" rtlCol="0" anchor="ctr"/>
          <a:lstStyle/>
          <a:p>
            <a:pPr algn="ctr"/>
            <a:r>
              <a:rPr lang="th-TH" sz="4000" b="1" dirty="0">
                <a:latin typeface="TH SarabunIT๙" pitchFamily="34" charset="-34"/>
                <a:cs typeface="TH SarabunIT๙" pitchFamily="34" charset="-34"/>
              </a:rPr>
              <a:t>การแก้ไขปัญหาอย่างยั่งยืน</a:t>
            </a:r>
            <a:endParaRPr lang="en-US" sz="40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C2241-EA23-4CB9-99D0-7E57355CABB8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0495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C2241-EA23-4CB9-99D0-7E57355CABB8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0033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8000" b="1" dirty="0">
                <a:latin typeface="TH SarabunIT๙" pitchFamily="34" charset="-34"/>
                <a:cs typeface="TH SarabunIT๙" pitchFamily="34" charset="-34"/>
              </a:rPr>
              <a:t>เราจะ</a:t>
            </a:r>
            <a:r>
              <a:rPr lang="th-TH" sz="12000" b="1" dirty="0">
                <a:solidFill>
                  <a:srgbClr val="FF9933"/>
                </a:solidFill>
                <a:latin typeface="TH SarabunIT๙" pitchFamily="34" charset="-34"/>
                <a:cs typeface="TH SarabunIT๙" pitchFamily="34" charset="-34"/>
              </a:rPr>
              <a:t>แก้ปัญหา</a:t>
            </a:r>
            <a:r>
              <a:rPr lang="th-TH" sz="8000" b="1" dirty="0">
                <a:latin typeface="TH SarabunIT๙" pitchFamily="34" charset="-34"/>
                <a:cs typeface="TH SarabunIT๙" pitchFamily="34" charset="-34"/>
              </a:rPr>
              <a:t>ประเทศ</a:t>
            </a:r>
          </a:p>
          <a:p>
            <a:pPr algn="ctr"/>
            <a:r>
              <a:rPr lang="th-TH" sz="8000" b="1" dirty="0">
                <a:latin typeface="TH SarabunIT๙" pitchFamily="34" charset="-34"/>
                <a:cs typeface="TH SarabunIT๙" pitchFamily="34" charset="-34"/>
              </a:rPr>
              <a:t>อย่างไร ??</a:t>
            </a:r>
            <a:endParaRPr lang="en-US" sz="12000" b="1" spc="1000" dirty="0"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15270681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/>
          <p:cNvSpPr/>
          <p:nvPr/>
        </p:nvSpPr>
        <p:spPr>
          <a:xfrm>
            <a:off x="7473280" y="3016062"/>
            <a:ext cx="2160240" cy="2520280"/>
          </a:xfrm>
          <a:prstGeom prst="rect">
            <a:avLst/>
          </a:prstGeom>
          <a:ln w="19050">
            <a:solidFill>
              <a:schemeClr val="accent1"/>
            </a:solidFill>
            <a:prstDash val="dash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4434992" y="4499764"/>
            <a:ext cx="2160240" cy="1944216"/>
          </a:xfrm>
          <a:prstGeom prst="rect">
            <a:avLst/>
          </a:prstGeom>
          <a:ln w="19050">
            <a:prstDash val="dash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Pentagon 6"/>
          <p:cNvSpPr/>
          <p:nvPr/>
        </p:nvSpPr>
        <p:spPr>
          <a:xfrm>
            <a:off x="0" y="201216"/>
            <a:ext cx="9906000" cy="713184"/>
          </a:xfrm>
          <a:prstGeom prst="homePlate">
            <a:avLst/>
          </a:prstGeom>
          <a:ln w="28575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1429" tIns="45714" rIns="91429" bIns="45714" rtlCol="0" anchor="ctr"/>
          <a:lstStyle/>
          <a:p>
            <a:pPr algn="ctr"/>
            <a:r>
              <a:rPr lang="th-TH" sz="4000" b="1" dirty="0">
                <a:latin typeface="TH SarabunIT๙" pitchFamily="34" charset="-34"/>
                <a:cs typeface="TH SarabunIT๙" pitchFamily="34" charset="-34"/>
              </a:rPr>
              <a:t>การขับเคลื่อนประเทศ</a:t>
            </a:r>
            <a:endParaRPr lang="en-US" sz="40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629168" y="4600238"/>
            <a:ext cx="1836000" cy="684000"/>
          </a:xfrm>
          <a:prstGeom prst="rect">
            <a:avLst/>
          </a:prstGeom>
          <a:ln w="38100">
            <a:solidFill>
              <a:srgbClr val="66FF99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91429" tIns="45714" rIns="91429" bIns="45714" rtlCol="0" anchor="ctr"/>
          <a:lstStyle/>
          <a:p>
            <a:pPr algn="ctr"/>
            <a:r>
              <a:rPr lang="th-TH" sz="3200" b="1" dirty="0">
                <a:latin typeface="TH SarabunIT๙" pitchFamily="34" charset="-34"/>
                <a:cs typeface="TH SarabunIT๙" pitchFamily="34" charset="-34"/>
              </a:rPr>
              <a:t>ประชาชน</a:t>
            </a:r>
            <a:endParaRPr lang="en-US" sz="32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4529110" y="3160078"/>
            <a:ext cx="2052310" cy="1008112"/>
          </a:xfrm>
          <a:prstGeom prst="ellipse">
            <a:avLst/>
          </a:prstGeom>
          <a:ln w="28575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429" tIns="45714" rIns="91429" bIns="45714" rtlCol="0" anchor="ctr"/>
          <a:lstStyle/>
          <a:p>
            <a:pPr algn="ctr"/>
            <a:r>
              <a:rPr lang="th-TH" sz="4000" b="1" dirty="0">
                <a:latin typeface="TH SarabunIT๙" pitchFamily="34" charset="-34"/>
                <a:cs typeface="TH SarabunIT๙" pitchFamily="34" charset="-34"/>
              </a:rPr>
              <a:t>ประเทศ</a:t>
            </a:r>
            <a:endParaRPr lang="en-US" sz="40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7689304" y="3232086"/>
            <a:ext cx="1872208" cy="824216"/>
          </a:xfrm>
          <a:prstGeom prst="rect">
            <a:avLst/>
          </a:prstGeom>
          <a:ln w="28575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1429" tIns="45714" rIns="91429" bIns="45714" rtlCol="0" anchor="ctr"/>
          <a:lstStyle/>
          <a:p>
            <a:pPr algn="ctr"/>
            <a:r>
              <a:rPr lang="th-TH" sz="3200" b="1" dirty="0">
                <a:latin typeface="TH SarabunIT๙" pitchFamily="34" charset="-34"/>
                <a:cs typeface="TH SarabunIT๙" pitchFamily="34" charset="-34"/>
              </a:rPr>
              <a:t>ระบบราชการ</a:t>
            </a:r>
            <a:endParaRPr lang="en-US" sz="3200" b="1" dirty="0">
              <a:latin typeface="TH SarabunIT๙" pitchFamily="34" charset="-34"/>
              <a:cs typeface="TH SarabunIT๙" pitchFamily="34" charset="-34"/>
            </a:endParaRPr>
          </a:p>
        </p:txBody>
      </p:sp>
      <p:cxnSp>
        <p:nvCxnSpPr>
          <p:cNvPr id="44" name="Straight Connector 43"/>
          <p:cNvCxnSpPr/>
          <p:nvPr/>
        </p:nvCxnSpPr>
        <p:spPr>
          <a:xfrm>
            <a:off x="2216696" y="4960278"/>
            <a:ext cx="2376000" cy="0"/>
          </a:xfrm>
          <a:prstGeom prst="line">
            <a:avLst/>
          </a:prstGeom>
          <a:ln w="38100">
            <a:solidFill>
              <a:srgbClr val="FF6600"/>
            </a:solidFill>
            <a:headEnd type="none" w="med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Rectangle 77"/>
          <p:cNvSpPr/>
          <p:nvPr/>
        </p:nvSpPr>
        <p:spPr>
          <a:xfrm>
            <a:off x="7689304" y="4510318"/>
            <a:ext cx="1872207" cy="748720"/>
          </a:xfrm>
          <a:prstGeom prst="rect">
            <a:avLst/>
          </a:prstGeom>
          <a:ln w="285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91429" tIns="45714" rIns="91429" bIns="45714" rtlCol="0" anchor="ctr"/>
          <a:lstStyle/>
          <a:p>
            <a:pPr algn="ctr"/>
            <a:r>
              <a:rPr lang="th-TH" sz="3200" b="1" dirty="0">
                <a:latin typeface="TH SarabunIT๙" pitchFamily="34" charset="-34"/>
                <a:cs typeface="TH SarabunIT๙" pitchFamily="34" charset="-34"/>
              </a:rPr>
              <a:t>การเมือง</a:t>
            </a:r>
            <a:endParaRPr lang="en-US" sz="3200" b="1" dirty="0">
              <a:latin typeface="TH SarabunIT๙" pitchFamily="34" charset="-34"/>
              <a:cs typeface="TH SarabunIT๙" pitchFamily="34" charset="-34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6609184" y="3664134"/>
            <a:ext cx="864096" cy="0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headEnd type="triangle" w="lg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Up Arrow 16"/>
          <p:cNvSpPr/>
          <p:nvPr/>
        </p:nvSpPr>
        <p:spPr>
          <a:xfrm rot="10800000">
            <a:off x="2023120" y="2529411"/>
            <a:ext cx="720080" cy="576000"/>
          </a:xfrm>
          <a:prstGeom prst="upArrow">
            <a:avLst/>
          </a:prstGeom>
          <a:solidFill>
            <a:srgbClr val="FFCCFF"/>
          </a:solidFill>
          <a:ln>
            <a:solidFill>
              <a:srgbClr val="FF339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3600" b="1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1001484" y="1519848"/>
            <a:ext cx="5856516" cy="936104"/>
          </a:xfrm>
          <a:prstGeom prst="round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91429" tIns="45714" rIns="91429" bIns="45714" rtlCol="0" anchor="ctr"/>
          <a:lstStyle/>
          <a:p>
            <a:pPr algn="ctr"/>
            <a:r>
              <a:rPr lang="th-TH" sz="4400" b="1" dirty="0">
                <a:latin typeface="TH SarabunIT๙" pitchFamily="34" charset="-34"/>
                <a:cs typeface="TH SarabunIT๙" pitchFamily="34" charset="-34"/>
              </a:rPr>
              <a:t>แก้ทั้งระบบ           </a:t>
            </a:r>
            <a:r>
              <a:rPr lang="th-TH" sz="3600" b="1" dirty="0">
                <a:latin typeface="TH SarabunIT๙" pitchFamily="34" charset="-34"/>
                <a:cs typeface="TH SarabunIT๙" pitchFamily="34" charset="-34"/>
              </a:rPr>
              <a:t>  </a:t>
            </a:r>
            <a:r>
              <a:rPr lang="th-TH" sz="4400" b="1" dirty="0">
                <a:latin typeface="TH SarabunIT๙" pitchFamily="34" charset="-34"/>
                <a:cs typeface="TH SarabunIT๙" pitchFamily="34" charset="-34"/>
              </a:rPr>
              <a:t>ขับเคลื่อน</a:t>
            </a:r>
            <a:endParaRPr lang="en-US" sz="44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" name="Right Arrow 1"/>
          <p:cNvSpPr/>
          <p:nvPr/>
        </p:nvSpPr>
        <p:spPr>
          <a:xfrm>
            <a:off x="3505200" y="1519952"/>
            <a:ext cx="1080120" cy="936000"/>
          </a:xfrm>
          <a:prstGeom prst="rightArrow">
            <a:avLst/>
          </a:prstGeom>
          <a:solidFill>
            <a:srgbClr val="FFCCFF"/>
          </a:solidFill>
          <a:ln>
            <a:solidFill>
              <a:srgbClr val="FF339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3600" b="1" dirty="0">
                <a:latin typeface="TH SarabunIT๙" pitchFamily="34" charset="-34"/>
                <a:cs typeface="TH SarabunIT๙" pitchFamily="34" charset="-34"/>
              </a:rPr>
              <a:t> เพื่อ</a:t>
            </a:r>
            <a:endParaRPr lang="en-GB" sz="36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622456" y="5644302"/>
            <a:ext cx="1836000" cy="684000"/>
          </a:xfrm>
          <a:prstGeom prst="rect">
            <a:avLst/>
          </a:prstGeom>
          <a:ln w="381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91429" tIns="45714" rIns="91429" bIns="45714" rtlCol="0" anchor="ctr"/>
          <a:lstStyle/>
          <a:p>
            <a:pPr algn="ctr"/>
            <a:r>
              <a:rPr lang="th-TH" sz="3200" b="1" dirty="0">
                <a:latin typeface="TH SarabunIT๙" pitchFamily="34" charset="-34"/>
                <a:cs typeface="TH SarabunIT๙" pitchFamily="34" charset="-34"/>
              </a:rPr>
              <a:t>เอกชน</a:t>
            </a:r>
            <a:endParaRPr lang="en-US" sz="32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2" name="Up Arrow 21"/>
          <p:cNvSpPr/>
          <p:nvPr/>
        </p:nvSpPr>
        <p:spPr>
          <a:xfrm rot="10800000">
            <a:off x="5176816" y="2514600"/>
            <a:ext cx="720080" cy="576000"/>
          </a:xfrm>
          <a:prstGeom prst="upArrow">
            <a:avLst/>
          </a:prstGeom>
          <a:solidFill>
            <a:srgbClr val="FFCCFF"/>
          </a:solidFill>
          <a:ln>
            <a:solidFill>
              <a:srgbClr val="FF339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3600" b="1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4" name="Right Arrow 23"/>
          <p:cNvSpPr/>
          <p:nvPr/>
        </p:nvSpPr>
        <p:spPr>
          <a:xfrm>
            <a:off x="3592014" y="3304094"/>
            <a:ext cx="873410" cy="720000"/>
          </a:xfrm>
          <a:prstGeom prst="rightArrow">
            <a:avLst/>
          </a:prstGeom>
          <a:solidFill>
            <a:srgbClr val="FFCCFF"/>
          </a:solidFill>
          <a:ln>
            <a:solidFill>
              <a:srgbClr val="FF339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3600" b="1" dirty="0">
              <a:latin typeface="TH SarabunIT๙" pitchFamily="34" charset="-34"/>
              <a:cs typeface="TH SarabunIT๙" pitchFamily="34" charset="-34"/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>
            <a:off x="5529064" y="4192540"/>
            <a:ext cx="0" cy="396000"/>
          </a:xfrm>
          <a:prstGeom prst="line">
            <a:avLst/>
          </a:prstGeom>
          <a:ln w="38100">
            <a:solidFill>
              <a:srgbClr val="FF6600"/>
            </a:solidFill>
            <a:headEnd type="triangle" w="lg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5529064" y="5289322"/>
            <a:ext cx="0" cy="324000"/>
          </a:xfrm>
          <a:prstGeom prst="line">
            <a:avLst/>
          </a:prstGeom>
          <a:ln w="38100">
            <a:solidFill>
              <a:srgbClr val="FF6600"/>
            </a:solidFill>
            <a:headEnd type="triangle" w="lg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2216696" y="5968390"/>
            <a:ext cx="2376000" cy="0"/>
          </a:xfrm>
          <a:prstGeom prst="line">
            <a:avLst/>
          </a:prstGeom>
          <a:ln w="38100">
            <a:solidFill>
              <a:srgbClr val="FF6600"/>
            </a:solidFill>
            <a:headEnd type="none" w="med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2216696" y="4240198"/>
            <a:ext cx="12794" cy="2377440"/>
          </a:xfrm>
          <a:prstGeom prst="line">
            <a:avLst/>
          </a:prstGeom>
          <a:ln w="38100">
            <a:solidFill>
              <a:srgbClr val="FF66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216696" y="6601714"/>
            <a:ext cx="6408000" cy="14748"/>
          </a:xfrm>
          <a:prstGeom prst="line">
            <a:avLst/>
          </a:prstGeom>
          <a:ln w="38100">
            <a:solidFill>
              <a:srgbClr val="FF66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6609184" y="5176302"/>
            <a:ext cx="864096" cy="0"/>
          </a:xfrm>
          <a:prstGeom prst="line">
            <a:avLst/>
          </a:prstGeom>
          <a:ln w="28575">
            <a:prstDash val="solid"/>
            <a:headEnd type="none" w="med" len="med"/>
            <a:tailEnd type="arrow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8643491" y="4132222"/>
            <a:ext cx="0" cy="324000"/>
          </a:xfrm>
          <a:prstGeom prst="line">
            <a:avLst/>
          </a:prstGeom>
          <a:ln w="38100">
            <a:solidFill>
              <a:schemeClr val="accent4">
                <a:lumMod val="75000"/>
              </a:schemeClr>
            </a:solidFill>
            <a:headEnd type="triangle" w="lg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8625408" y="5310718"/>
            <a:ext cx="0" cy="1290996"/>
          </a:xfrm>
          <a:prstGeom prst="line">
            <a:avLst/>
          </a:prstGeom>
          <a:ln w="38100">
            <a:solidFill>
              <a:srgbClr val="FF6600"/>
            </a:solidFill>
            <a:headEnd type="triangle" w="lg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val 30"/>
          <p:cNvSpPr/>
          <p:nvPr/>
        </p:nvSpPr>
        <p:spPr>
          <a:xfrm>
            <a:off x="1424608" y="3160078"/>
            <a:ext cx="2052310" cy="1008112"/>
          </a:xfrm>
          <a:prstGeom prst="ellipse">
            <a:avLst/>
          </a:prstGeom>
          <a:ln w="28575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429" tIns="45714" rIns="91429" bIns="45714" rtlCol="0" anchor="ctr"/>
          <a:lstStyle/>
          <a:p>
            <a:pPr algn="ctr"/>
            <a:r>
              <a:rPr lang="th-TH" sz="4000" b="1" dirty="0">
                <a:latin typeface="TH SarabunIT๙" pitchFamily="34" charset="-34"/>
                <a:cs typeface="TH SarabunIT๙" pitchFamily="34" charset="-34"/>
              </a:rPr>
              <a:t>ปฏิรูป</a:t>
            </a:r>
            <a:endParaRPr lang="en-US" sz="40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6321152" y="4816262"/>
            <a:ext cx="12961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000" b="1" dirty="0">
                <a:latin typeface="TH SarabunIT๙" pitchFamily="34" charset="-34"/>
                <a:cs typeface="TH SarabunIT๙" pitchFamily="34" charset="-34"/>
              </a:rPr>
              <a:t>เฝ้าระวัง</a:t>
            </a:r>
          </a:p>
          <a:p>
            <a:pPr algn="ctr"/>
            <a:r>
              <a:rPr lang="th-TH" sz="2000" b="1" dirty="0">
                <a:latin typeface="TH SarabunIT๙" pitchFamily="34" charset="-34"/>
                <a:cs typeface="TH SarabunIT๙" pitchFamily="34" charset="-34"/>
              </a:rPr>
              <a:t>ติดตาม</a:t>
            </a:r>
            <a:endParaRPr lang="en-US" sz="20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7315200" y="2590800"/>
            <a:ext cx="24707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000" b="1" dirty="0">
                <a:latin typeface="TH SarabunIT๙" pitchFamily="34" charset="-34"/>
                <a:cs typeface="TH SarabunIT๙" pitchFamily="34" charset="-34"/>
              </a:rPr>
              <a:t>กลไกบริหารราชการแผ่นดิน</a:t>
            </a:r>
            <a:endParaRPr lang="en-US" sz="20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3" name="Explosion 1 2"/>
          <p:cNvSpPr/>
          <p:nvPr/>
        </p:nvSpPr>
        <p:spPr>
          <a:xfrm>
            <a:off x="107357" y="945272"/>
            <a:ext cx="1569043" cy="1301080"/>
          </a:xfrm>
          <a:prstGeom prst="irregularSeal1">
            <a:avLst/>
          </a:prstGeom>
          <a:ln>
            <a:solidFill>
              <a:srgbClr val="FF00FF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3600" b="1" dirty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</a:rPr>
              <a:t>ต้อง</a:t>
            </a:r>
            <a:endParaRPr lang="en-GB" sz="3600" b="1" dirty="0">
              <a:solidFill>
                <a:srgbClr val="FF0000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30" name="ตัวยึดหมายเลขภาพนิ่ง 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C2241-EA23-4CB9-99D0-7E57355CABB8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1119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nip Diagonal Corner Rectangle 3"/>
          <p:cNvSpPr/>
          <p:nvPr/>
        </p:nvSpPr>
        <p:spPr>
          <a:xfrm>
            <a:off x="0" y="201216"/>
            <a:ext cx="9906000" cy="713184"/>
          </a:xfrm>
          <a:prstGeom prst="snip2DiagRect">
            <a:avLst/>
          </a:prstGeom>
          <a:ln w="28575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1429" tIns="45714" rIns="91429" bIns="45714" rtlCol="0" anchor="ctr"/>
          <a:lstStyle/>
          <a:p>
            <a:pPr algn="ctr"/>
            <a:r>
              <a:rPr lang="th-TH" sz="4000" b="1" dirty="0">
                <a:latin typeface="TH SarabunIT๙" pitchFamily="34" charset="-34"/>
                <a:cs typeface="TH SarabunIT๙" pitchFamily="34" charset="-34"/>
              </a:rPr>
              <a:t>กรอบการขับเคลื่อน</a:t>
            </a:r>
            <a:endParaRPr lang="en-US" sz="40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9600" y="1362548"/>
            <a:ext cx="8987051" cy="1260000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  <a:prstDash val="sysDot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indent="341313">
              <a:tabLst>
                <a:tab pos="3084513" algn="l"/>
              </a:tabLst>
            </a:pPr>
            <a:r>
              <a:rPr lang="th-TH" sz="4800" b="1" dirty="0">
                <a:solidFill>
                  <a:schemeClr val="accent1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1. รัฐธรรมนูญแห่งราชอาณาจักรไทย 2560</a:t>
            </a:r>
            <a:endParaRPr lang="th-TH" sz="3200" b="1" dirty="0">
              <a:solidFill>
                <a:schemeClr val="accent1">
                  <a:lumMod val="75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C2241-EA23-4CB9-99D0-7E57355CABB8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CC57EBA-CDCE-4B55-B553-837E2573C08E}"/>
              </a:ext>
            </a:extLst>
          </p:cNvPr>
          <p:cNvSpPr/>
          <p:nvPr/>
        </p:nvSpPr>
        <p:spPr>
          <a:xfrm>
            <a:off x="605051" y="2931000"/>
            <a:ext cx="8991600" cy="1260000"/>
          </a:xfrm>
          <a:prstGeom prst="rect">
            <a:avLst/>
          </a:prstGeom>
          <a:ln>
            <a:solidFill>
              <a:srgbClr val="FFC000"/>
            </a:solidFill>
            <a:prstDash val="sysDot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indent="341313">
              <a:tabLst>
                <a:tab pos="3084513" algn="l"/>
              </a:tabLst>
            </a:pPr>
            <a:r>
              <a:rPr lang="th-TH" sz="4800" b="1" dirty="0">
                <a:solidFill>
                  <a:srgbClr val="003399"/>
                </a:solidFill>
                <a:latin typeface="TH SarabunIT๙" pitchFamily="34" charset="-34"/>
                <a:cs typeface="TH SarabunIT๙" pitchFamily="34" charset="-34"/>
              </a:rPr>
              <a:t>2. พ.ร.บ.การจัดทำยุทธศาสตร์ชาติฯ</a:t>
            </a:r>
            <a:endParaRPr lang="th-TH" sz="3200" b="1" dirty="0">
              <a:solidFill>
                <a:srgbClr val="003399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B94793E-24FD-462B-93FA-2E0CA707497D}"/>
              </a:ext>
            </a:extLst>
          </p:cNvPr>
          <p:cNvSpPr/>
          <p:nvPr/>
        </p:nvSpPr>
        <p:spPr>
          <a:xfrm>
            <a:off x="606223" y="4455000"/>
            <a:ext cx="8990428" cy="1641000"/>
          </a:xfrm>
          <a:prstGeom prst="rect">
            <a:avLst/>
          </a:prstGeom>
          <a:ln>
            <a:solidFill>
              <a:srgbClr val="FFFF00"/>
            </a:solidFill>
            <a:prstDash val="sysDot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indent="341313">
              <a:tabLst>
                <a:tab pos="3084513" algn="l"/>
              </a:tabLst>
            </a:pPr>
            <a:r>
              <a:rPr lang="th-TH" sz="4800" b="1" dirty="0">
                <a:solidFill>
                  <a:srgbClr val="000066"/>
                </a:solidFill>
                <a:latin typeface="TH SarabunIT๙" pitchFamily="34" charset="-34"/>
                <a:cs typeface="TH SarabunIT๙" pitchFamily="34" charset="-34"/>
              </a:rPr>
              <a:t>3. พ.ร.บ.แผนและขั้นตอนการดำเนินการปฏิรูป</a:t>
            </a:r>
            <a:br>
              <a:rPr lang="th-TH" sz="4800" b="1" dirty="0">
                <a:solidFill>
                  <a:srgbClr val="000066"/>
                </a:solidFill>
                <a:latin typeface="TH SarabunIT๙" pitchFamily="34" charset="-34"/>
                <a:cs typeface="TH SarabunIT๙" pitchFamily="34" charset="-34"/>
              </a:rPr>
            </a:br>
            <a:r>
              <a:rPr lang="th-TH" sz="4800" b="1" dirty="0">
                <a:solidFill>
                  <a:srgbClr val="000066"/>
                </a:solidFill>
                <a:latin typeface="TH SarabunIT๙" pitchFamily="34" charset="-34"/>
                <a:cs typeface="TH SarabunIT๙" pitchFamily="34" charset="-34"/>
              </a:rPr>
              <a:t>ประเทศฯ</a:t>
            </a:r>
            <a:endParaRPr lang="th-TH" sz="3200" b="1" dirty="0">
              <a:solidFill>
                <a:srgbClr val="000066"/>
              </a:solidFill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10553022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nip Diagonal Corner Rectangle 3"/>
          <p:cNvSpPr/>
          <p:nvPr/>
        </p:nvSpPr>
        <p:spPr>
          <a:xfrm>
            <a:off x="0" y="201216"/>
            <a:ext cx="9906000" cy="713184"/>
          </a:xfrm>
          <a:prstGeom prst="snip2DiagRect">
            <a:avLst/>
          </a:prstGeom>
          <a:ln w="28575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1429" tIns="45714" rIns="91429" bIns="45714" rtlCol="0" anchor="ctr"/>
          <a:lstStyle/>
          <a:p>
            <a:pPr algn="ctr"/>
            <a:r>
              <a:rPr lang="th-TH" sz="4000" b="1" dirty="0">
                <a:latin typeface="TH SarabunIT๙" pitchFamily="34" charset="-34"/>
                <a:cs typeface="TH SarabunIT๙" pitchFamily="34" charset="-34"/>
              </a:rPr>
              <a:t>ยุทธศาสตร์ชาติ พ.ศ. 2561 - 2580</a:t>
            </a:r>
            <a:endParaRPr lang="en-US" sz="40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4800" y="1362547"/>
            <a:ext cx="9291851" cy="4993803"/>
          </a:xfrm>
          <a:prstGeom prst="rect">
            <a:avLst/>
          </a:prstGeom>
          <a:ln>
            <a:solidFill>
              <a:schemeClr val="accent5">
                <a:lumMod val="75000"/>
              </a:schemeClr>
            </a:solidFill>
            <a:prstDash val="sysDot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indent="341313">
              <a:spcAft>
                <a:spcPts val="1200"/>
              </a:spcAft>
              <a:tabLst>
                <a:tab pos="3084513" algn="l"/>
              </a:tabLst>
            </a:pPr>
            <a:r>
              <a:rPr lang="th-TH" sz="3200" b="1" dirty="0">
                <a:solidFill>
                  <a:srgbClr val="000066"/>
                </a:solidFill>
                <a:latin typeface="TH SarabunIT๙" pitchFamily="34" charset="-34"/>
                <a:cs typeface="TH SarabunIT๙" pitchFamily="34" charset="-34"/>
              </a:rPr>
              <a:t>1. ยุทธศาสตร์ชาติด้านความมั่นคง</a:t>
            </a:r>
          </a:p>
          <a:p>
            <a:pPr lvl="0" indent="341313">
              <a:spcAft>
                <a:spcPts val="1200"/>
              </a:spcAft>
              <a:tabLst>
                <a:tab pos="3084513" algn="l"/>
              </a:tabLst>
            </a:pPr>
            <a:r>
              <a:rPr lang="th-TH" sz="3200" b="1" dirty="0">
                <a:solidFill>
                  <a:srgbClr val="000066"/>
                </a:solidFill>
                <a:latin typeface="TH SarabunIT๙" pitchFamily="34" charset="-34"/>
                <a:cs typeface="TH SarabunIT๙" pitchFamily="34" charset="-34"/>
              </a:rPr>
              <a:t>2. ยุทธศาสตร์ชาติด้านการสร้างความสามารถในการแข่งขัน</a:t>
            </a:r>
          </a:p>
          <a:p>
            <a:pPr lvl="0" indent="341313">
              <a:spcAft>
                <a:spcPts val="1200"/>
              </a:spcAft>
              <a:tabLst>
                <a:tab pos="3084513" algn="l"/>
              </a:tabLst>
            </a:pPr>
            <a:r>
              <a:rPr lang="th-TH" sz="3200" b="1" dirty="0">
                <a:solidFill>
                  <a:srgbClr val="000066"/>
                </a:solidFill>
                <a:latin typeface="TH SarabunIT๙" pitchFamily="34" charset="-34"/>
                <a:cs typeface="TH SarabunIT๙" pitchFamily="34" charset="-34"/>
              </a:rPr>
              <a:t>3. ยุทธศาสตร์ชาติด้านการพัฒนาและเสริมสร้างศักยภาพทรัพยากรมนุษย์</a:t>
            </a:r>
          </a:p>
          <a:p>
            <a:pPr lvl="0" indent="341313">
              <a:spcAft>
                <a:spcPts val="1200"/>
              </a:spcAft>
              <a:tabLst>
                <a:tab pos="3084513" algn="l"/>
              </a:tabLst>
            </a:pPr>
            <a:r>
              <a:rPr lang="th-TH" sz="3200" b="1" dirty="0">
                <a:solidFill>
                  <a:srgbClr val="000066"/>
                </a:solidFill>
                <a:latin typeface="TH SarabunIT๙" pitchFamily="34" charset="-34"/>
                <a:cs typeface="TH SarabunIT๙" pitchFamily="34" charset="-34"/>
              </a:rPr>
              <a:t>4. ยุทธศาสตร์ชาติด้านการสร้างโอกาสและความเสมอภาคทางสังคม</a:t>
            </a:r>
          </a:p>
          <a:p>
            <a:pPr lvl="0" indent="341313">
              <a:spcAft>
                <a:spcPts val="1200"/>
              </a:spcAft>
              <a:tabLst>
                <a:tab pos="3084513" algn="l"/>
              </a:tabLst>
            </a:pPr>
            <a:r>
              <a:rPr lang="th-TH" sz="3200" b="1" dirty="0">
                <a:solidFill>
                  <a:srgbClr val="000066"/>
                </a:solidFill>
                <a:latin typeface="TH SarabunIT๙" pitchFamily="34" charset="-34"/>
                <a:cs typeface="TH SarabunIT๙" pitchFamily="34" charset="-34"/>
              </a:rPr>
              <a:t>5. ยุทธศาสตร์ชาติด้านการสร้างการเติบโตบนคุณภาพชีวิตที่เป็นมิตรกับสิ่งแวดล้อม</a:t>
            </a:r>
          </a:p>
          <a:p>
            <a:pPr lvl="0" indent="341313">
              <a:spcAft>
                <a:spcPts val="1200"/>
              </a:spcAft>
              <a:tabLst>
                <a:tab pos="3084513" algn="l"/>
              </a:tabLst>
            </a:pPr>
            <a:r>
              <a:rPr lang="th-TH" sz="3200" b="1" dirty="0">
                <a:solidFill>
                  <a:srgbClr val="000066"/>
                </a:solidFill>
                <a:latin typeface="TH SarabunIT๙" pitchFamily="34" charset="-34"/>
                <a:cs typeface="TH SarabunIT๙" pitchFamily="34" charset="-34"/>
              </a:rPr>
              <a:t>6. ยุทธศาสตร์ชาติด้านการปรับสมดุลและพัฒนาระบบการบริหารจัดการภาครัฐ </a:t>
            </a:r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C2241-EA23-4CB9-99D0-7E57355CABB8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615276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nip Diagonal Corner Rectangle 3"/>
          <p:cNvSpPr/>
          <p:nvPr/>
        </p:nvSpPr>
        <p:spPr>
          <a:xfrm>
            <a:off x="0" y="201216"/>
            <a:ext cx="9906000" cy="713184"/>
          </a:xfrm>
          <a:prstGeom prst="snip2DiagRect">
            <a:avLst/>
          </a:prstGeom>
          <a:ln w="28575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1429" tIns="45714" rIns="91429" bIns="45714" rtlCol="0" anchor="ctr"/>
          <a:lstStyle/>
          <a:p>
            <a:pPr algn="ctr"/>
            <a:r>
              <a:rPr lang="th-TH" sz="4000" b="1" dirty="0">
                <a:latin typeface="TH SarabunIT๙" pitchFamily="34" charset="-34"/>
                <a:cs typeface="TH SarabunIT๙" pitchFamily="34" charset="-34"/>
              </a:rPr>
              <a:t>วิสัยทัศน์ประเทศไทย 2580</a:t>
            </a:r>
            <a:endParaRPr lang="en-US" sz="40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4800" y="1362547"/>
            <a:ext cx="9291851" cy="4993803"/>
          </a:xfrm>
          <a:prstGeom prst="rect">
            <a:avLst/>
          </a:prstGeom>
          <a:ln>
            <a:solidFill>
              <a:schemeClr val="accent5">
                <a:lumMod val="75000"/>
              </a:schemeClr>
            </a:solidFill>
            <a:prstDash val="sysDot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indent="341313" algn="ctr">
              <a:spcAft>
                <a:spcPts val="1200"/>
              </a:spcAft>
              <a:tabLst>
                <a:tab pos="3084513" algn="l"/>
              </a:tabLst>
            </a:pPr>
            <a:r>
              <a:rPr lang="th-TH" sz="4400" b="1" dirty="0">
                <a:solidFill>
                  <a:srgbClr val="000066"/>
                </a:solidFill>
                <a:latin typeface="TH SarabunIT๙" pitchFamily="34" charset="-34"/>
                <a:cs typeface="TH SarabunIT๙" pitchFamily="34" charset="-34"/>
              </a:rPr>
              <a:t>“ประเทศไทยมีความ</a:t>
            </a:r>
            <a:r>
              <a:rPr lang="th-TH" sz="5400" b="1" dirty="0">
                <a:solidFill>
                  <a:srgbClr val="006600"/>
                </a:solidFill>
                <a:latin typeface="TH SarabunIT๙" pitchFamily="34" charset="-34"/>
                <a:cs typeface="TH SarabunIT๙" pitchFamily="34" charset="-34"/>
              </a:rPr>
              <a:t>มั่นคง มั่งคั่ง ยั่งยืน </a:t>
            </a:r>
          </a:p>
          <a:p>
            <a:pPr lvl="0" indent="341313" algn="ctr">
              <a:spcAft>
                <a:spcPts val="1200"/>
              </a:spcAft>
              <a:tabLst>
                <a:tab pos="3084513" algn="l"/>
              </a:tabLst>
            </a:pPr>
            <a:r>
              <a:rPr lang="th-TH" sz="4400" b="1" dirty="0">
                <a:solidFill>
                  <a:srgbClr val="000066"/>
                </a:solidFill>
                <a:latin typeface="TH SarabunIT๙" pitchFamily="34" charset="-34"/>
                <a:cs typeface="TH SarabunIT๙" pitchFamily="34" charset="-34"/>
              </a:rPr>
              <a:t>เป็นประเทศพัฒนาแล้ว</a:t>
            </a:r>
          </a:p>
          <a:p>
            <a:pPr lvl="0" indent="341313" algn="ctr">
              <a:spcAft>
                <a:spcPts val="1200"/>
              </a:spcAft>
              <a:tabLst>
                <a:tab pos="3084513" algn="l"/>
              </a:tabLst>
            </a:pPr>
            <a:r>
              <a:rPr lang="th-TH" sz="4400" b="1" dirty="0">
                <a:solidFill>
                  <a:srgbClr val="000066"/>
                </a:solidFill>
                <a:latin typeface="TH SarabunIT๙" pitchFamily="34" charset="-34"/>
                <a:cs typeface="TH SarabunIT๙" pitchFamily="34" charset="-34"/>
              </a:rPr>
              <a:t>ด้วยการพัฒนาตาม</a:t>
            </a:r>
            <a:r>
              <a:rPr lang="th-TH" sz="5400" b="1" dirty="0">
                <a:solidFill>
                  <a:srgbClr val="0070C0"/>
                </a:solidFill>
                <a:latin typeface="TH SarabunIT๙" pitchFamily="34" charset="-34"/>
                <a:cs typeface="TH SarabunIT๙" pitchFamily="34" charset="-34"/>
              </a:rPr>
              <a:t>หลัก</a:t>
            </a:r>
          </a:p>
          <a:p>
            <a:pPr lvl="0" indent="341313" algn="ctr">
              <a:spcAft>
                <a:spcPts val="1200"/>
              </a:spcAft>
              <a:tabLst>
                <a:tab pos="3084513" algn="l"/>
              </a:tabLst>
            </a:pPr>
            <a:r>
              <a:rPr lang="th-TH" sz="5400" b="1" dirty="0">
                <a:solidFill>
                  <a:srgbClr val="0070C0"/>
                </a:solidFill>
                <a:latin typeface="TH SarabunIT๙" pitchFamily="34" charset="-34"/>
                <a:cs typeface="TH SarabunIT๙" pitchFamily="34" charset="-34"/>
              </a:rPr>
              <a:t>ปรัชญาของเศรษฐกิจพอเพียง</a:t>
            </a:r>
            <a:r>
              <a:rPr lang="th-TH" sz="4400" b="1" dirty="0">
                <a:solidFill>
                  <a:srgbClr val="000066"/>
                </a:solidFill>
                <a:latin typeface="TH SarabunIT๙" pitchFamily="34" charset="-34"/>
                <a:cs typeface="TH SarabunIT๙" pitchFamily="34" charset="-34"/>
              </a:rPr>
              <a:t>” </a:t>
            </a:r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C2241-EA23-4CB9-99D0-7E57355CABB8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974938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nip Diagonal Corner Rectangle 3"/>
          <p:cNvSpPr/>
          <p:nvPr/>
        </p:nvSpPr>
        <p:spPr>
          <a:xfrm>
            <a:off x="0" y="201216"/>
            <a:ext cx="9906000" cy="713184"/>
          </a:xfrm>
          <a:prstGeom prst="snip2DiagRect">
            <a:avLst/>
          </a:prstGeom>
          <a:ln w="28575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1429" tIns="45714" rIns="91429" bIns="45714" rtlCol="0" anchor="ctr"/>
          <a:lstStyle/>
          <a:p>
            <a:pPr algn="ctr"/>
            <a:r>
              <a:rPr lang="th-TH" sz="4000" b="1" dirty="0">
                <a:latin typeface="TH SarabunIT๙" pitchFamily="34" charset="-34"/>
                <a:cs typeface="TH SarabunIT๙" pitchFamily="34" charset="-34"/>
              </a:rPr>
              <a:t>คณะกรรมการจัดทำยุทธศาสตร์ชาติ</a:t>
            </a:r>
            <a:endParaRPr lang="en-US" sz="40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9600" y="1295400"/>
            <a:ext cx="8763000" cy="5105400"/>
          </a:xfrm>
          <a:prstGeom prst="rect">
            <a:avLst/>
          </a:prstGeom>
          <a:ln>
            <a:solidFill>
              <a:schemeClr val="accent1"/>
            </a:solidFill>
            <a:prstDash val="sysDot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numCol="1" rtlCol="0" anchor="t"/>
          <a:lstStyle/>
          <a:p>
            <a:pPr marL="341313">
              <a:spcBef>
                <a:spcPts val="600"/>
              </a:spcBef>
              <a:buAutoNum type="thaiNumPeriod"/>
              <a:tabLst>
                <a:tab pos="5260975" algn="l"/>
              </a:tabLst>
            </a:pPr>
            <a:r>
              <a:rPr lang="th-TH" sz="32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 ด้าน</a:t>
            </a:r>
            <a:r>
              <a:rPr lang="th-TH" sz="4000" b="1" dirty="0">
                <a:solidFill>
                  <a:srgbClr val="0070C0"/>
                </a:solidFill>
                <a:latin typeface="TH SarabunIT๙" pitchFamily="34" charset="-34"/>
                <a:cs typeface="TH SarabunIT๙" pitchFamily="34" charset="-34"/>
              </a:rPr>
              <a:t>ความมั่นคง</a:t>
            </a:r>
            <a:endParaRPr lang="th-TH" sz="3200" b="1" dirty="0">
              <a:solidFill>
                <a:srgbClr val="0070C0"/>
              </a:solidFill>
              <a:latin typeface="TH SarabunIT๙" pitchFamily="34" charset="-34"/>
              <a:cs typeface="TH SarabunIT๙" pitchFamily="34" charset="-34"/>
            </a:endParaRPr>
          </a:p>
          <a:p>
            <a:pPr marL="341313">
              <a:spcBef>
                <a:spcPts val="600"/>
              </a:spcBef>
              <a:buFontTx/>
              <a:buAutoNum type="thaiNumPeriod"/>
              <a:tabLst>
                <a:tab pos="5260975" algn="l"/>
              </a:tabLst>
            </a:pPr>
            <a:r>
              <a:rPr lang="th-TH" sz="32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 ด้าน</a:t>
            </a:r>
            <a:r>
              <a:rPr lang="th-TH" sz="4000" b="1" dirty="0">
                <a:solidFill>
                  <a:srgbClr val="00B050"/>
                </a:solidFill>
                <a:latin typeface="TH SarabunIT๙" pitchFamily="34" charset="-34"/>
                <a:cs typeface="TH SarabunIT๙" pitchFamily="34" charset="-34"/>
              </a:rPr>
              <a:t>การสร้างความสามารถในการแข่งขัน</a:t>
            </a:r>
            <a:endParaRPr lang="th-TH" sz="3200" b="1" dirty="0">
              <a:solidFill>
                <a:srgbClr val="00B050"/>
              </a:solidFill>
              <a:latin typeface="TH SarabunIT๙" pitchFamily="34" charset="-34"/>
              <a:cs typeface="TH SarabunIT๙" pitchFamily="34" charset="-34"/>
            </a:endParaRPr>
          </a:p>
          <a:p>
            <a:pPr marL="341313">
              <a:spcBef>
                <a:spcPts val="600"/>
              </a:spcBef>
              <a:buFontTx/>
              <a:buAutoNum type="thaiNumPeriod"/>
              <a:tabLst>
                <a:tab pos="5260975" algn="l"/>
              </a:tabLst>
            </a:pPr>
            <a:r>
              <a:rPr lang="th-TH" sz="32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 ด้าน</a:t>
            </a:r>
            <a:r>
              <a:rPr lang="th-TH" sz="4000" b="1" dirty="0">
                <a:solidFill>
                  <a:srgbClr val="0070C0"/>
                </a:solidFill>
                <a:latin typeface="TH SarabunIT๙" pitchFamily="34" charset="-34"/>
                <a:cs typeface="TH SarabunIT๙" pitchFamily="34" charset="-34"/>
              </a:rPr>
              <a:t>การพัฒนาและเสริมสร้างศักยภาพทรัพยากรมนุษย์ </a:t>
            </a:r>
            <a:endParaRPr lang="th-TH" sz="3200" b="1" dirty="0">
              <a:solidFill>
                <a:srgbClr val="0070C0"/>
              </a:solidFill>
              <a:latin typeface="TH SarabunIT๙" pitchFamily="34" charset="-34"/>
              <a:cs typeface="TH SarabunIT๙" pitchFamily="34" charset="-34"/>
            </a:endParaRPr>
          </a:p>
          <a:p>
            <a:pPr marL="341313">
              <a:spcBef>
                <a:spcPts val="600"/>
              </a:spcBef>
              <a:buFontTx/>
              <a:buAutoNum type="thaiNumPeriod"/>
              <a:tabLst>
                <a:tab pos="5260975" algn="l"/>
              </a:tabLst>
            </a:pPr>
            <a:r>
              <a:rPr lang="th-TH" sz="32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 ด้าน</a:t>
            </a:r>
            <a:r>
              <a:rPr lang="th-TH" sz="4000" b="1" dirty="0">
                <a:solidFill>
                  <a:srgbClr val="00B050"/>
                </a:solidFill>
                <a:latin typeface="TH SarabunIT๙" pitchFamily="34" charset="-34"/>
                <a:cs typeface="TH SarabunIT๙" pitchFamily="34" charset="-34"/>
              </a:rPr>
              <a:t>การสร้างโอกาสและความเสมอภาคทางสังคม</a:t>
            </a:r>
          </a:p>
          <a:p>
            <a:pPr marL="341313">
              <a:spcBef>
                <a:spcPts val="600"/>
              </a:spcBef>
              <a:buFontTx/>
              <a:buAutoNum type="thaiNumPeriod"/>
              <a:tabLst>
                <a:tab pos="5260975" algn="l"/>
              </a:tabLst>
            </a:pPr>
            <a:r>
              <a:rPr lang="th-TH" sz="32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 ด้าน</a:t>
            </a:r>
            <a:r>
              <a:rPr lang="th-TH" sz="4000" b="1" dirty="0">
                <a:solidFill>
                  <a:srgbClr val="0070C0"/>
                </a:solidFill>
                <a:latin typeface="TH SarabunIT๙" pitchFamily="34" charset="-34"/>
                <a:cs typeface="TH SarabunIT๙" pitchFamily="34" charset="-34"/>
              </a:rPr>
              <a:t>การสร้างการเติบโตบนคุณภาพชีวิตที่เป็นมิตร</a:t>
            </a:r>
          </a:p>
          <a:p>
            <a:pPr marL="341313">
              <a:spcBef>
                <a:spcPts val="600"/>
              </a:spcBef>
              <a:buFontTx/>
              <a:buAutoNum type="thaiNumPeriod"/>
              <a:tabLst>
                <a:tab pos="5260975" algn="l"/>
              </a:tabLst>
            </a:pPr>
            <a:r>
              <a:rPr lang="th-TH" sz="32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 ด้าน</a:t>
            </a:r>
            <a:r>
              <a:rPr lang="th-TH" sz="4000" b="1" dirty="0">
                <a:solidFill>
                  <a:srgbClr val="00B050"/>
                </a:solidFill>
                <a:latin typeface="TH SarabunIT๙" pitchFamily="34" charset="-34"/>
                <a:cs typeface="TH SarabunIT๙" pitchFamily="34" charset="-34"/>
              </a:rPr>
              <a:t>การปรับสมดุลและพัฒนาระบบการบริหารจัดการภาครัฐ</a:t>
            </a:r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C2241-EA23-4CB9-99D0-7E57355CABB8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65800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nip Diagonal Corner Rectangle 3"/>
          <p:cNvSpPr/>
          <p:nvPr/>
        </p:nvSpPr>
        <p:spPr>
          <a:xfrm>
            <a:off x="0" y="201216"/>
            <a:ext cx="9906000" cy="713184"/>
          </a:xfrm>
          <a:prstGeom prst="snip2DiagRect">
            <a:avLst/>
          </a:prstGeom>
          <a:ln w="28575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1429" tIns="45714" rIns="91429" bIns="45714" rtlCol="0" anchor="ctr"/>
          <a:lstStyle/>
          <a:p>
            <a:pPr algn="ctr"/>
            <a:r>
              <a:rPr lang="th-TH" sz="4000" b="1" dirty="0">
                <a:latin typeface="TH SarabunIT๙" pitchFamily="34" charset="-34"/>
                <a:cs typeface="TH SarabunIT๙" pitchFamily="34" charset="-34"/>
              </a:rPr>
              <a:t>แผนแม่บท</a:t>
            </a:r>
            <a:endParaRPr lang="en-US" sz="40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4800" y="1219201"/>
            <a:ext cx="9291851" cy="5137150"/>
          </a:xfrm>
          <a:prstGeom prst="rect">
            <a:avLst/>
          </a:prstGeom>
          <a:ln>
            <a:solidFill>
              <a:schemeClr val="accent5">
                <a:lumMod val="75000"/>
              </a:schemeClr>
            </a:solidFill>
            <a:prstDash val="sysDot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numCol="2" rtlCol="0" anchor="ctr"/>
          <a:lstStyle/>
          <a:p>
            <a:pPr lvl="0" indent="341313">
              <a:tabLst>
                <a:tab pos="3084513" algn="l"/>
              </a:tabLst>
            </a:pPr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1. ความมั่นคง</a:t>
            </a:r>
          </a:p>
          <a:p>
            <a:pPr lvl="0" indent="341313">
              <a:tabLst>
                <a:tab pos="3084513" algn="l"/>
              </a:tabLst>
            </a:pPr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2. การต่างประเทศ</a:t>
            </a:r>
          </a:p>
          <a:p>
            <a:pPr lvl="0" indent="341313">
              <a:tabLst>
                <a:tab pos="3084513" algn="l"/>
              </a:tabLst>
            </a:pPr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3. การพัฒนาการเกษตร</a:t>
            </a:r>
          </a:p>
          <a:p>
            <a:pPr lvl="0" indent="341313">
              <a:tabLst>
                <a:tab pos="3084513" algn="l"/>
              </a:tabLst>
            </a:pPr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4. อุตสาหกรรมและบริการแห่งอนาคต </a:t>
            </a:r>
          </a:p>
          <a:p>
            <a:pPr lvl="0" indent="341313">
              <a:tabLst>
                <a:tab pos="3084513" algn="l"/>
              </a:tabLst>
            </a:pPr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5. การท่องเที่ยว</a:t>
            </a:r>
          </a:p>
          <a:p>
            <a:pPr lvl="0" indent="341313">
              <a:tabLst>
                <a:tab pos="3084513" algn="l"/>
              </a:tabLst>
            </a:pPr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6. การพัฒนาพื้นที่และเมืองน่าอยู่อัจฉริยะ</a:t>
            </a:r>
          </a:p>
          <a:p>
            <a:pPr lvl="0" indent="341313">
              <a:tabLst>
                <a:tab pos="3084513" algn="l"/>
              </a:tabLst>
            </a:pPr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7. โครงสร้างพื้นฐาน ระบบโลจิสติกส์ และดิจิทัล </a:t>
            </a:r>
          </a:p>
          <a:p>
            <a:pPr lvl="0" indent="341313">
              <a:tabLst>
                <a:tab pos="3084513" algn="l"/>
              </a:tabLst>
            </a:pPr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8. การพัฒนาเศรษฐกิจบนพื้นฐานผู้ประกอบการ</a:t>
            </a:r>
            <a:br>
              <a:rPr lang="th-TH" sz="2400" b="1" dirty="0">
                <a:latin typeface="TH SarabunIT๙" pitchFamily="34" charset="-34"/>
                <a:cs typeface="TH SarabunIT๙" pitchFamily="34" charset="-34"/>
              </a:rPr>
            </a:br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ยุคใหม่และวิสาหกิจขนาดกลางและขนาดย่อม</a:t>
            </a:r>
          </a:p>
          <a:p>
            <a:pPr lvl="0" indent="341313">
              <a:tabLst>
                <a:tab pos="3084513" algn="l"/>
              </a:tabLst>
            </a:pPr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9. เขตพัฒนาพิเศษภาคตะวันออก </a:t>
            </a:r>
          </a:p>
          <a:p>
            <a:pPr lvl="0" indent="341313">
              <a:tabLst>
                <a:tab pos="3084513" algn="l"/>
              </a:tabLst>
            </a:pPr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10. การปรับเปลี่ยนค่านิยม และวัฒนธรรม</a:t>
            </a:r>
          </a:p>
          <a:p>
            <a:pPr lvl="0" indent="341313">
              <a:tabLst>
                <a:tab pos="3084513" algn="l"/>
              </a:tabLst>
            </a:pPr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11. การพัฒนาคนตลอดช่วงชีวิต </a:t>
            </a:r>
          </a:p>
          <a:p>
            <a:pPr lvl="0" indent="341313">
              <a:tabLst>
                <a:tab pos="3084513" algn="l"/>
              </a:tabLst>
            </a:pPr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12. การพัฒนาการเรียนรู้ </a:t>
            </a:r>
          </a:p>
          <a:p>
            <a:pPr lvl="0" indent="341313">
              <a:tabLst>
                <a:tab pos="3084513" algn="l"/>
              </a:tabLst>
            </a:pPr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13. การเสริมสร้างให้คนไทยมีสุขภาวะที่ดี </a:t>
            </a:r>
          </a:p>
          <a:p>
            <a:pPr lvl="0" indent="341313">
              <a:tabLst>
                <a:tab pos="3084513" algn="l"/>
              </a:tabLst>
            </a:pPr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14. ศักยภาพการกีฬา </a:t>
            </a:r>
          </a:p>
          <a:p>
            <a:pPr lvl="0" indent="341313">
              <a:tabLst>
                <a:tab pos="3084513" algn="l"/>
              </a:tabLst>
            </a:pPr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15. การเสริมสร้างพลังทางสังคม </a:t>
            </a:r>
          </a:p>
          <a:p>
            <a:pPr lvl="0" indent="341313">
              <a:tabLst>
                <a:tab pos="3084513" algn="l"/>
              </a:tabLst>
            </a:pPr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16. การพัฒนาความเสมอภาคและส่งเสริมเศรษฐกิจฐานราก </a:t>
            </a:r>
          </a:p>
          <a:p>
            <a:pPr lvl="0" indent="341313">
              <a:tabLst>
                <a:tab pos="3084513" algn="l"/>
              </a:tabLst>
            </a:pPr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17. การสร้างหลักประกันทางสังคม </a:t>
            </a:r>
          </a:p>
          <a:p>
            <a:pPr lvl="0" indent="341313">
              <a:tabLst>
                <a:tab pos="3084513" algn="l"/>
              </a:tabLst>
            </a:pPr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18. การสร้างการเติบโตอย่างยั่งยืน </a:t>
            </a:r>
          </a:p>
          <a:p>
            <a:pPr lvl="0" indent="341313">
              <a:tabLst>
                <a:tab pos="3084513" algn="l"/>
              </a:tabLst>
            </a:pPr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19. การบริหารจัดการน้ำทั้งระบบ </a:t>
            </a:r>
          </a:p>
          <a:p>
            <a:pPr lvl="0" indent="341313">
              <a:tabLst>
                <a:tab pos="3084513" algn="l"/>
              </a:tabLst>
            </a:pPr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20. การพัฒนาบริการประชาชน และการพัฒนาประสิทธิภาพภาครัฐ </a:t>
            </a:r>
          </a:p>
          <a:p>
            <a:pPr lvl="0" indent="341313">
              <a:tabLst>
                <a:tab pos="3084513" algn="l"/>
              </a:tabLst>
            </a:pPr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21. การต่อต้านการทุจริตและประพฤติมิชอบ </a:t>
            </a:r>
          </a:p>
          <a:p>
            <a:pPr lvl="0" indent="341313">
              <a:tabLst>
                <a:tab pos="3084513" algn="l"/>
              </a:tabLst>
            </a:pPr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22. การพัฒนากฎหมายและกระบวนการยุติธรรม</a:t>
            </a:r>
          </a:p>
          <a:p>
            <a:pPr lvl="0" indent="341313">
              <a:tabLst>
                <a:tab pos="3084513" algn="l"/>
              </a:tabLst>
            </a:pPr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23. การวิจัยและพัฒนานวัตกรรม</a:t>
            </a:r>
            <a:endParaRPr lang="th-TH" sz="2400" b="1" dirty="0">
              <a:solidFill>
                <a:srgbClr val="000066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C2241-EA23-4CB9-99D0-7E57355CABB8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23812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C2241-EA23-4CB9-99D0-7E57355CABB8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1026" name="Picture 2" descr="F:\Download SD\S__549690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0"/>
            <a:ext cx="4876800" cy="68246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nip Diagonal Corner Rectangle 3"/>
          <p:cNvSpPr/>
          <p:nvPr/>
        </p:nvSpPr>
        <p:spPr>
          <a:xfrm>
            <a:off x="0" y="201216"/>
            <a:ext cx="9906000" cy="713184"/>
          </a:xfrm>
          <a:prstGeom prst="snip2DiagRect">
            <a:avLst/>
          </a:prstGeom>
          <a:ln w="28575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1429" tIns="45714" rIns="91429" bIns="45714" rtlCol="0" anchor="ctr"/>
          <a:lstStyle/>
          <a:p>
            <a:pPr algn="ctr"/>
            <a:r>
              <a:rPr lang="th-TH" sz="4000" b="1" dirty="0">
                <a:latin typeface="TH SarabunIT๙" pitchFamily="34" charset="-34"/>
                <a:cs typeface="TH SarabunIT๙" pitchFamily="34" charset="-34"/>
              </a:rPr>
              <a:t>เป้าหมายการปฏิรูปประเทศ</a:t>
            </a:r>
            <a:endParaRPr lang="en-US" sz="40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9600" y="1524000"/>
            <a:ext cx="8763000" cy="4495800"/>
          </a:xfrm>
          <a:prstGeom prst="rect">
            <a:avLst/>
          </a:prstGeom>
          <a:ln>
            <a:solidFill>
              <a:schemeClr val="accent1"/>
            </a:solidFill>
            <a:prstDash val="sysDot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pPr lvl="0" indent="341313">
              <a:spcBef>
                <a:spcPts val="1200"/>
              </a:spcBef>
              <a:tabLst>
                <a:tab pos="3084513" algn="l"/>
              </a:tabLst>
            </a:pPr>
            <a:r>
              <a:rPr lang="th-TH" sz="6600" b="1" dirty="0">
                <a:solidFill>
                  <a:srgbClr val="0070C0"/>
                </a:solidFill>
                <a:latin typeface="TH SarabunIT๙" pitchFamily="34" charset="-34"/>
                <a:cs typeface="TH SarabunIT๙" pitchFamily="34" charset="-34"/>
              </a:rPr>
              <a:t>๑.</a:t>
            </a:r>
            <a:r>
              <a:rPr lang="th-TH" sz="40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th-TH" sz="48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ป</a:t>
            </a:r>
            <a:r>
              <a:rPr lang="th-TH" sz="40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ระเทศชาติ	-  </a:t>
            </a:r>
            <a:r>
              <a:rPr lang="th-TH" sz="48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ส</a:t>
            </a:r>
            <a:r>
              <a:rPr lang="th-TH" sz="40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งบเรียบร้อย</a:t>
            </a:r>
          </a:p>
          <a:p>
            <a:pPr lvl="0" indent="341313">
              <a:spcBef>
                <a:spcPts val="1200"/>
              </a:spcBef>
              <a:tabLst>
                <a:tab pos="3084513" algn="l"/>
              </a:tabLst>
            </a:pPr>
            <a:r>
              <a:rPr lang="th-TH" sz="6600" b="1" dirty="0">
                <a:solidFill>
                  <a:srgbClr val="0070C0"/>
                </a:solidFill>
                <a:latin typeface="TH SarabunIT๙" pitchFamily="34" charset="-34"/>
                <a:cs typeface="TH SarabunIT๙" pitchFamily="34" charset="-34"/>
              </a:rPr>
              <a:t>๒.</a:t>
            </a:r>
            <a:r>
              <a:rPr lang="th-TH" sz="40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th-TH" sz="48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สั</a:t>
            </a:r>
            <a:r>
              <a:rPr lang="th-TH" sz="40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งคม	-  </a:t>
            </a:r>
            <a:r>
              <a:rPr lang="th-TH" sz="48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ส</a:t>
            </a:r>
            <a:r>
              <a:rPr lang="th-TH" sz="40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งบสุข  </a:t>
            </a:r>
            <a:r>
              <a:rPr lang="th-TH" sz="48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เ</a:t>
            </a:r>
            <a:r>
              <a:rPr lang="th-TH" sz="40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ป็นธรรม  </a:t>
            </a:r>
            <a:r>
              <a:rPr lang="th-TH" sz="48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ไ</a:t>
            </a:r>
            <a:r>
              <a:rPr lang="th-TH" sz="40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ม่เหลื่อมล้ำ</a:t>
            </a:r>
          </a:p>
          <a:p>
            <a:pPr lvl="0" indent="341313">
              <a:spcBef>
                <a:spcPts val="1200"/>
              </a:spcBef>
              <a:tabLst>
                <a:tab pos="3084513" algn="l"/>
              </a:tabLst>
            </a:pPr>
            <a:r>
              <a:rPr lang="th-TH" sz="6600" b="1" dirty="0">
                <a:solidFill>
                  <a:srgbClr val="0070C0"/>
                </a:solidFill>
                <a:latin typeface="TH SarabunIT๙" pitchFamily="34" charset="-34"/>
                <a:cs typeface="TH SarabunIT๙" pitchFamily="34" charset="-34"/>
              </a:rPr>
              <a:t>๓. </a:t>
            </a:r>
            <a:r>
              <a:rPr lang="th-TH" sz="48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ป</a:t>
            </a:r>
            <a:r>
              <a:rPr lang="th-TH" sz="40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ระชาชน	-  </a:t>
            </a:r>
            <a:r>
              <a:rPr lang="th-TH" sz="48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มี</a:t>
            </a:r>
            <a:r>
              <a:rPr lang="th-TH" sz="40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ความสุข</a:t>
            </a:r>
            <a:endParaRPr lang="en-US" sz="4000" b="1" dirty="0">
              <a:solidFill>
                <a:prstClr val="black"/>
              </a:solidFill>
              <a:latin typeface="TH SarabunIT๙" pitchFamily="34" charset="-34"/>
              <a:cs typeface="TH SarabunIT๙" pitchFamily="34" charset="-34"/>
            </a:endParaRPr>
          </a:p>
          <a:p>
            <a:pPr lvl="0" algn="ctr"/>
            <a:endParaRPr lang="th-TH" sz="4400" b="1" dirty="0">
              <a:solidFill>
                <a:prstClr val="black"/>
              </a:solidFill>
              <a:latin typeface="TH SarabunIT๙" pitchFamily="34" charset="-34"/>
              <a:cs typeface="TH SarabunIT๙" pitchFamily="34" charset="-34"/>
            </a:endParaRPr>
          </a:p>
          <a:p>
            <a:pPr lvl="0" algn="r"/>
            <a:r>
              <a:rPr lang="th-TH" sz="24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(รธน. มาตรา ๒๕๗)</a:t>
            </a:r>
            <a:endParaRPr lang="en-US" sz="1600" dirty="0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C2241-EA23-4CB9-99D0-7E57355CABB8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2366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nip Diagonal Corner Rectangle 3"/>
          <p:cNvSpPr/>
          <p:nvPr/>
        </p:nvSpPr>
        <p:spPr>
          <a:xfrm>
            <a:off x="0" y="201216"/>
            <a:ext cx="9906000" cy="713184"/>
          </a:xfrm>
          <a:prstGeom prst="snip2DiagRect">
            <a:avLst/>
          </a:prstGeom>
          <a:ln w="28575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1429" tIns="45714" rIns="91429" bIns="45714" rtlCol="0" anchor="ctr"/>
          <a:lstStyle/>
          <a:p>
            <a:pPr algn="ctr"/>
            <a:r>
              <a:rPr lang="th-TH" sz="4000" b="1" dirty="0">
                <a:latin typeface="TH SarabunIT๙" pitchFamily="34" charset="-34"/>
                <a:cs typeface="TH SarabunIT๙" pitchFamily="34" charset="-34"/>
              </a:rPr>
              <a:t>คณะกรรมการปฏิรูปประเทศ</a:t>
            </a:r>
            <a:endParaRPr lang="en-US" sz="40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9600" y="1295400"/>
            <a:ext cx="8763000" cy="5105400"/>
          </a:xfrm>
          <a:prstGeom prst="rect">
            <a:avLst/>
          </a:prstGeom>
          <a:ln>
            <a:solidFill>
              <a:schemeClr val="accent1"/>
            </a:solidFill>
            <a:prstDash val="sysDot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numCol="2" rtlCol="0" anchor="t"/>
          <a:lstStyle/>
          <a:p>
            <a:pPr marL="341313">
              <a:spcBef>
                <a:spcPts val="600"/>
              </a:spcBef>
              <a:tabLst>
                <a:tab pos="5260975" algn="l"/>
              </a:tabLst>
            </a:pPr>
            <a:r>
              <a:rPr lang="th-TH" sz="4400" b="1" dirty="0">
                <a:solidFill>
                  <a:srgbClr val="0070C0"/>
                </a:solidFill>
                <a:latin typeface="TH SarabunIT๙" pitchFamily="34" charset="-34"/>
                <a:cs typeface="TH SarabunIT๙" pitchFamily="34" charset="-34"/>
              </a:rPr>
              <a:t>๑.</a:t>
            </a:r>
            <a:r>
              <a:rPr lang="th-TH" sz="32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 ด้าน</a:t>
            </a:r>
            <a:r>
              <a:rPr lang="th-TH" sz="36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การเมือง</a:t>
            </a:r>
            <a:endParaRPr lang="th-TH" sz="3200" b="1" dirty="0">
              <a:solidFill>
                <a:prstClr val="black"/>
              </a:solidFill>
              <a:latin typeface="TH SarabunIT๙" pitchFamily="34" charset="-34"/>
              <a:cs typeface="TH SarabunIT๙" pitchFamily="34" charset="-34"/>
            </a:endParaRPr>
          </a:p>
          <a:p>
            <a:pPr marL="341313">
              <a:spcBef>
                <a:spcPts val="600"/>
              </a:spcBef>
              <a:tabLst>
                <a:tab pos="5260975" algn="l"/>
              </a:tabLst>
            </a:pPr>
            <a:r>
              <a:rPr lang="th-TH" sz="4400" b="1" dirty="0">
                <a:solidFill>
                  <a:srgbClr val="0070C0"/>
                </a:solidFill>
                <a:latin typeface="TH SarabunIT๙" pitchFamily="34" charset="-34"/>
                <a:cs typeface="TH SarabunIT๙" pitchFamily="34" charset="-34"/>
              </a:rPr>
              <a:t>๒.</a:t>
            </a:r>
            <a:r>
              <a:rPr lang="th-TH" sz="32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 ด้าน</a:t>
            </a:r>
            <a:r>
              <a:rPr lang="th-TH" sz="36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การบริหารราชการ</a:t>
            </a:r>
            <a:br>
              <a:rPr lang="th-TH" sz="36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</a:br>
            <a:r>
              <a:rPr lang="th-TH" sz="36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     แผ่นดิน</a:t>
            </a:r>
            <a:endParaRPr lang="th-TH" sz="3200" b="1" dirty="0">
              <a:solidFill>
                <a:prstClr val="black"/>
              </a:solidFill>
              <a:latin typeface="TH SarabunIT๙" pitchFamily="34" charset="-34"/>
              <a:cs typeface="TH SarabunIT๙" pitchFamily="34" charset="-34"/>
            </a:endParaRPr>
          </a:p>
          <a:p>
            <a:pPr marL="341313">
              <a:spcBef>
                <a:spcPts val="600"/>
              </a:spcBef>
              <a:tabLst>
                <a:tab pos="5260975" algn="l"/>
              </a:tabLst>
            </a:pPr>
            <a:r>
              <a:rPr lang="th-TH" sz="4400" b="1" dirty="0">
                <a:solidFill>
                  <a:srgbClr val="0070C0"/>
                </a:solidFill>
                <a:latin typeface="TH SarabunIT๙" pitchFamily="34" charset="-34"/>
                <a:cs typeface="TH SarabunIT๙" pitchFamily="34" charset="-34"/>
              </a:rPr>
              <a:t>๓. </a:t>
            </a:r>
            <a:r>
              <a:rPr lang="th-TH" sz="32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ด้าน</a:t>
            </a:r>
            <a:r>
              <a:rPr lang="th-TH" sz="36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กฎหมาย</a:t>
            </a:r>
            <a:endParaRPr lang="th-TH" sz="3200" b="1" dirty="0">
              <a:solidFill>
                <a:prstClr val="black"/>
              </a:solidFill>
              <a:latin typeface="TH SarabunIT๙" pitchFamily="34" charset="-34"/>
              <a:cs typeface="TH SarabunIT๙" pitchFamily="34" charset="-34"/>
            </a:endParaRPr>
          </a:p>
          <a:p>
            <a:pPr marL="341313">
              <a:spcBef>
                <a:spcPts val="600"/>
              </a:spcBef>
              <a:tabLst>
                <a:tab pos="5260975" algn="l"/>
              </a:tabLst>
            </a:pPr>
            <a:r>
              <a:rPr lang="th-TH" sz="4400" b="1" dirty="0">
                <a:solidFill>
                  <a:srgbClr val="0070C0"/>
                </a:solidFill>
                <a:latin typeface="TH SarabunIT๙" pitchFamily="34" charset="-34"/>
                <a:cs typeface="TH SarabunIT๙" pitchFamily="34" charset="-34"/>
              </a:rPr>
              <a:t>๔.</a:t>
            </a:r>
            <a:r>
              <a:rPr lang="th-TH" sz="32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 ด้าน</a:t>
            </a:r>
            <a:r>
              <a:rPr lang="th-TH" sz="36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กระบวนการยุติธรรม</a:t>
            </a:r>
            <a:endParaRPr lang="th-TH" sz="3200" b="1" dirty="0">
              <a:solidFill>
                <a:prstClr val="black"/>
              </a:solidFill>
              <a:latin typeface="TH SarabunIT๙" pitchFamily="34" charset="-34"/>
              <a:cs typeface="TH SarabunIT๙" pitchFamily="34" charset="-34"/>
            </a:endParaRPr>
          </a:p>
          <a:p>
            <a:pPr marL="341313">
              <a:spcBef>
                <a:spcPts val="600"/>
              </a:spcBef>
              <a:tabLst>
                <a:tab pos="5260975" algn="l"/>
              </a:tabLst>
            </a:pPr>
            <a:r>
              <a:rPr lang="th-TH" sz="4400" b="1" dirty="0">
                <a:solidFill>
                  <a:srgbClr val="0070C0"/>
                </a:solidFill>
                <a:latin typeface="TH SarabunIT๙" pitchFamily="34" charset="-34"/>
                <a:cs typeface="TH SarabunIT๙" pitchFamily="34" charset="-34"/>
              </a:rPr>
              <a:t>๕.</a:t>
            </a:r>
            <a:r>
              <a:rPr lang="th-TH" sz="32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 ด้าน</a:t>
            </a:r>
            <a:r>
              <a:rPr lang="th-TH" sz="36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การศึกษา</a:t>
            </a:r>
            <a:endParaRPr lang="th-TH" sz="3200" b="1" dirty="0">
              <a:solidFill>
                <a:prstClr val="black"/>
              </a:solidFill>
              <a:latin typeface="TH SarabunIT๙" pitchFamily="34" charset="-34"/>
              <a:cs typeface="TH SarabunIT๙" pitchFamily="34" charset="-34"/>
            </a:endParaRPr>
          </a:p>
          <a:p>
            <a:pPr marL="341313">
              <a:spcBef>
                <a:spcPts val="600"/>
              </a:spcBef>
              <a:tabLst>
                <a:tab pos="5260975" algn="l"/>
              </a:tabLst>
            </a:pPr>
            <a:r>
              <a:rPr lang="th-TH" sz="4400" b="1" dirty="0">
                <a:solidFill>
                  <a:srgbClr val="0070C0"/>
                </a:solidFill>
                <a:latin typeface="TH SarabunIT๙" pitchFamily="34" charset="-34"/>
                <a:cs typeface="TH SarabunIT๙" pitchFamily="34" charset="-34"/>
              </a:rPr>
              <a:t>๖.</a:t>
            </a:r>
            <a:r>
              <a:rPr lang="th-TH" sz="32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 ด้าน</a:t>
            </a:r>
            <a:r>
              <a:rPr lang="th-TH" sz="36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เศรษฐกิจ</a:t>
            </a:r>
            <a:endParaRPr lang="th-TH" sz="3200" b="1" dirty="0">
              <a:solidFill>
                <a:prstClr val="black"/>
              </a:solidFill>
              <a:latin typeface="TH SarabunIT๙" pitchFamily="34" charset="-34"/>
              <a:cs typeface="TH SarabunIT๙" pitchFamily="34" charset="-34"/>
            </a:endParaRPr>
          </a:p>
          <a:p>
            <a:pPr marL="341313">
              <a:spcBef>
                <a:spcPts val="600"/>
              </a:spcBef>
              <a:tabLst>
                <a:tab pos="5260975" algn="l"/>
              </a:tabLst>
            </a:pPr>
            <a:endParaRPr lang="th-TH" sz="4400" b="1" dirty="0">
              <a:solidFill>
                <a:srgbClr val="0070C0"/>
              </a:solidFill>
              <a:latin typeface="TH SarabunIT๙" pitchFamily="34" charset="-34"/>
              <a:cs typeface="TH SarabunIT๙" pitchFamily="34" charset="-34"/>
            </a:endParaRPr>
          </a:p>
          <a:p>
            <a:pPr marL="341313">
              <a:spcBef>
                <a:spcPts val="600"/>
              </a:spcBef>
              <a:tabLst>
                <a:tab pos="5260975" algn="l"/>
              </a:tabLst>
            </a:pPr>
            <a:r>
              <a:rPr lang="th-TH" sz="4400" b="1" dirty="0">
                <a:solidFill>
                  <a:srgbClr val="0070C0"/>
                </a:solidFill>
                <a:latin typeface="TH SarabunIT๙" pitchFamily="34" charset="-34"/>
                <a:cs typeface="TH SarabunIT๙" pitchFamily="34" charset="-34"/>
              </a:rPr>
              <a:t>๗. </a:t>
            </a:r>
            <a:r>
              <a:rPr lang="th-TH" sz="32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ด้าน</a:t>
            </a:r>
            <a:r>
              <a:rPr lang="th-TH" sz="36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ทรัพยากรธรรมชาติและ</a:t>
            </a:r>
            <a:br>
              <a:rPr lang="th-TH" sz="36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</a:br>
            <a:r>
              <a:rPr lang="th-TH" sz="36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     สิ่งแวดล้อม</a:t>
            </a:r>
            <a:endParaRPr lang="th-TH" sz="3200" b="1" dirty="0">
              <a:solidFill>
                <a:prstClr val="black"/>
              </a:solidFill>
              <a:latin typeface="TH SarabunIT๙" pitchFamily="34" charset="-34"/>
              <a:cs typeface="TH SarabunIT๙" pitchFamily="34" charset="-34"/>
            </a:endParaRPr>
          </a:p>
          <a:p>
            <a:pPr marL="341313">
              <a:spcBef>
                <a:spcPts val="600"/>
              </a:spcBef>
              <a:tabLst>
                <a:tab pos="5260975" algn="l"/>
              </a:tabLst>
            </a:pPr>
            <a:r>
              <a:rPr lang="th-TH" sz="4400" b="1" dirty="0">
                <a:solidFill>
                  <a:srgbClr val="0070C0"/>
                </a:solidFill>
                <a:latin typeface="TH SarabunIT๙" pitchFamily="34" charset="-34"/>
                <a:cs typeface="TH SarabunIT๙" pitchFamily="34" charset="-34"/>
              </a:rPr>
              <a:t>๘. </a:t>
            </a:r>
            <a:r>
              <a:rPr lang="th-TH" sz="32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ด้าน</a:t>
            </a:r>
            <a:r>
              <a:rPr lang="th-TH" sz="36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สาธารณสุข</a:t>
            </a:r>
            <a:endParaRPr lang="th-TH" sz="3200" b="1" dirty="0">
              <a:solidFill>
                <a:prstClr val="black"/>
              </a:solidFill>
              <a:latin typeface="TH SarabunIT๙" pitchFamily="34" charset="-34"/>
              <a:cs typeface="TH SarabunIT๙" pitchFamily="34" charset="-34"/>
            </a:endParaRPr>
          </a:p>
          <a:p>
            <a:pPr marL="341313">
              <a:spcBef>
                <a:spcPts val="600"/>
              </a:spcBef>
              <a:tabLst>
                <a:tab pos="5260975" algn="l"/>
              </a:tabLst>
            </a:pPr>
            <a:r>
              <a:rPr lang="th-TH" sz="4400" b="1" dirty="0">
                <a:solidFill>
                  <a:srgbClr val="0070C0"/>
                </a:solidFill>
                <a:latin typeface="TH SarabunIT๙" pitchFamily="34" charset="-34"/>
                <a:cs typeface="TH SarabunIT๙" pitchFamily="34" charset="-34"/>
              </a:rPr>
              <a:t>๙. </a:t>
            </a:r>
            <a:r>
              <a:rPr lang="th-TH" sz="32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ด้าน</a:t>
            </a:r>
            <a:r>
              <a:rPr lang="th-TH" sz="36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สื่อสารมวลชน </a:t>
            </a:r>
            <a:br>
              <a:rPr lang="th-TH" sz="36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</a:br>
            <a:r>
              <a:rPr lang="th-TH" sz="36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     เทคโนโลยีสารสนเทศ</a:t>
            </a:r>
            <a:endParaRPr lang="th-TH" sz="3200" b="1" dirty="0">
              <a:solidFill>
                <a:prstClr val="black"/>
              </a:solidFill>
              <a:latin typeface="TH SarabunIT๙" pitchFamily="34" charset="-34"/>
              <a:cs typeface="TH SarabunIT๙" pitchFamily="34" charset="-34"/>
            </a:endParaRPr>
          </a:p>
          <a:p>
            <a:pPr marL="341313">
              <a:spcBef>
                <a:spcPts val="600"/>
              </a:spcBef>
              <a:tabLst>
                <a:tab pos="5260975" algn="l"/>
              </a:tabLst>
            </a:pPr>
            <a:r>
              <a:rPr lang="th-TH" sz="4400" b="1" dirty="0">
                <a:solidFill>
                  <a:srgbClr val="0070C0"/>
                </a:solidFill>
                <a:latin typeface="TH SarabunIT๙" pitchFamily="34" charset="-34"/>
                <a:cs typeface="TH SarabunIT๙" pitchFamily="34" charset="-34"/>
              </a:rPr>
              <a:t>๑๐. </a:t>
            </a:r>
            <a:r>
              <a:rPr lang="th-TH" sz="32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ด้าน</a:t>
            </a:r>
            <a:r>
              <a:rPr lang="th-TH" sz="36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สังคม</a:t>
            </a:r>
            <a:endParaRPr lang="th-TH" sz="3200" b="1" dirty="0">
              <a:solidFill>
                <a:prstClr val="black"/>
              </a:solidFill>
              <a:latin typeface="TH SarabunIT๙" pitchFamily="34" charset="-34"/>
              <a:cs typeface="TH SarabunIT๙" pitchFamily="34" charset="-34"/>
            </a:endParaRPr>
          </a:p>
          <a:p>
            <a:pPr marL="341313">
              <a:spcBef>
                <a:spcPts val="600"/>
              </a:spcBef>
              <a:tabLst>
                <a:tab pos="5260975" algn="l"/>
              </a:tabLst>
            </a:pPr>
            <a:r>
              <a:rPr lang="th-TH" sz="4400" b="1" dirty="0">
                <a:solidFill>
                  <a:srgbClr val="0070C0"/>
                </a:solidFill>
                <a:latin typeface="TH SarabunIT๙" pitchFamily="34" charset="-34"/>
                <a:cs typeface="TH SarabunIT๙" pitchFamily="34" charset="-34"/>
              </a:rPr>
              <a:t>๑๑. </a:t>
            </a:r>
            <a:r>
              <a:rPr lang="th-TH" sz="32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ด้านอื่นตามที่ ครม. กําหนด </a:t>
            </a:r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C2241-EA23-4CB9-99D0-7E57355CABB8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83777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nip Diagonal Corner Rectangle 3"/>
          <p:cNvSpPr/>
          <p:nvPr/>
        </p:nvSpPr>
        <p:spPr>
          <a:xfrm>
            <a:off x="0" y="201216"/>
            <a:ext cx="9906000" cy="713184"/>
          </a:xfrm>
          <a:prstGeom prst="snip2DiagRect">
            <a:avLst/>
          </a:prstGeom>
          <a:ln w="28575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1429" tIns="45714" rIns="91429" bIns="45714" rtlCol="0" anchor="ctr"/>
          <a:lstStyle/>
          <a:p>
            <a:pPr algn="ctr"/>
            <a:r>
              <a:rPr lang="th-TH" sz="3600" b="1" dirty="0">
                <a:latin typeface="TH SarabunIT๙" pitchFamily="34" charset="-34"/>
                <a:cs typeface="TH SarabunIT๙" pitchFamily="34" charset="-34"/>
              </a:rPr>
              <a:t>ความเชื่อมโยงของยุทธศาสตร์ชาติระยะ ๒๐ ปี กับแผนการปฏิรูปประเทศ</a:t>
            </a:r>
            <a:endParaRPr lang="en-US" sz="3600" b="1" dirty="0">
              <a:latin typeface="TH SarabunIT๙" pitchFamily="34" charset="-34"/>
              <a:cs typeface="TH SarabunIT๙" pitchFamily="34" charset="-34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t="5985"/>
          <a:stretch>
            <a:fillRect/>
          </a:stretch>
        </p:blipFill>
        <p:spPr bwMode="auto">
          <a:xfrm>
            <a:off x="96493" y="1219200"/>
            <a:ext cx="9733307" cy="509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0" y="1066800"/>
            <a:ext cx="838200" cy="60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C2241-EA23-4CB9-99D0-7E57355CABB8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18564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nip Diagonal Corner Rectangle 3"/>
          <p:cNvSpPr/>
          <p:nvPr/>
        </p:nvSpPr>
        <p:spPr>
          <a:xfrm>
            <a:off x="0" y="201216"/>
            <a:ext cx="9906000" cy="713184"/>
          </a:xfrm>
          <a:prstGeom prst="snip2DiagRect">
            <a:avLst/>
          </a:prstGeom>
          <a:ln w="28575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1429" tIns="45714" rIns="91429" bIns="45714" rtlCol="0" anchor="ctr"/>
          <a:lstStyle/>
          <a:p>
            <a:pPr algn="ctr"/>
            <a:r>
              <a:rPr lang="th-TH" sz="3600" b="1" dirty="0">
                <a:latin typeface="TH SarabunIT๙" pitchFamily="34" charset="-34"/>
                <a:cs typeface="TH SarabunIT๙" pitchFamily="34" charset="-34"/>
              </a:rPr>
              <a:t>ความเชื่อมโยงและสอดคล้องกับแผนการปฏิรูปประเทศด้านต่าง ๆ</a:t>
            </a:r>
            <a:endParaRPr lang="en-US" sz="3600" b="1" dirty="0">
              <a:latin typeface="TH SarabunIT๙" pitchFamily="34" charset="-34"/>
              <a:cs typeface="TH SarabunIT๙" pitchFamily="34" charset="-34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l="833" t="7566"/>
          <a:stretch>
            <a:fillRect/>
          </a:stretch>
        </p:blipFill>
        <p:spPr bwMode="auto">
          <a:xfrm>
            <a:off x="64956" y="1380639"/>
            <a:ext cx="9810048" cy="503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76200" y="1143000"/>
            <a:ext cx="838200" cy="60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C2241-EA23-4CB9-99D0-7E57355CABB8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24008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003399"/>
          </a:solidFill>
          <a:ln w="28575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1429" tIns="45714" rIns="91429" bIns="45714" rtlCol="0" anchor="ctr"/>
          <a:lstStyle/>
          <a:p>
            <a:pPr algn="ctr"/>
            <a:r>
              <a:rPr lang="th-TH" sz="7200" b="1" dirty="0">
                <a:solidFill>
                  <a:schemeClr val="bg1"/>
                </a:solidFill>
                <a:latin typeface="TH SarabunIT๙" pitchFamily="34" charset="-34"/>
                <a:cs typeface="TH SarabunIT๙" pitchFamily="34" charset="-34"/>
              </a:rPr>
              <a:t>แผนการปฏิรูปประเทศ</a:t>
            </a:r>
            <a:endParaRPr lang="af-ZA" sz="7200" b="1" dirty="0">
              <a:solidFill>
                <a:schemeClr val="bg1"/>
              </a:solidFill>
              <a:latin typeface="TH SarabunIT๙" pitchFamily="34" charset="-34"/>
              <a:cs typeface="TH SarabunIT๙" pitchFamily="34" charset="-34"/>
            </a:endParaRPr>
          </a:p>
          <a:p>
            <a:pPr algn="ctr">
              <a:spcBef>
                <a:spcPts val="1800"/>
              </a:spcBef>
            </a:pPr>
            <a:r>
              <a:rPr lang="th-TH" sz="5400" b="1" dirty="0">
                <a:solidFill>
                  <a:srgbClr val="FFFF00"/>
                </a:solidFill>
                <a:latin typeface="TH SarabunIT๙" pitchFamily="34" charset="-34"/>
                <a:cs typeface="TH SarabunIT๙" pitchFamily="34" charset="-34"/>
              </a:rPr>
              <a:t>ด้านการป้องกันและปราบปรามการทุจริต</a:t>
            </a:r>
            <a:endParaRPr lang="af-ZA" sz="5400" b="1" dirty="0">
              <a:solidFill>
                <a:srgbClr val="FFFF00"/>
              </a:solidFill>
              <a:latin typeface="TH SarabunIT๙" pitchFamily="34" charset="-34"/>
              <a:cs typeface="TH SarabunIT๙" pitchFamily="34" charset="-34"/>
            </a:endParaRPr>
          </a:p>
          <a:p>
            <a:pPr algn="ctr"/>
            <a:r>
              <a:rPr lang="th-TH" sz="5400" b="1" dirty="0">
                <a:solidFill>
                  <a:srgbClr val="FFFF00"/>
                </a:solidFill>
                <a:latin typeface="TH SarabunIT๙" pitchFamily="34" charset="-34"/>
                <a:cs typeface="TH SarabunIT๙" pitchFamily="34" charset="-34"/>
              </a:rPr>
              <a:t>และประพฤติมิชอบ</a:t>
            </a:r>
            <a:endParaRPr lang="en-US" sz="6000" b="1" dirty="0">
              <a:solidFill>
                <a:srgbClr val="FFFF00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pic>
        <p:nvPicPr>
          <p:cNvPr id="5" name="Picture 2" descr="C:\Users\khomsan\Desktop\โลโกปฏิรูป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533400"/>
            <a:ext cx="1828800" cy="1811138"/>
          </a:xfrm>
          <a:prstGeom prst="ellipse">
            <a:avLst/>
          </a:prstGeom>
          <a:ln>
            <a:noFill/>
          </a:ln>
          <a:effectLst>
            <a:softEdge rad="127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C2241-EA23-4CB9-99D0-7E57355CABB8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4564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228600" y="2076316"/>
          <a:ext cx="9448800" cy="447688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162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5444">
                <a:tc>
                  <a:txBody>
                    <a:bodyPr/>
                    <a:lstStyle/>
                    <a:p>
                      <a:pPr algn="ctr"/>
                      <a:r>
                        <a:rPr lang="th-TH" sz="2800" dirty="0"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ผลอันพึงประสงค์</a:t>
                      </a:r>
                      <a:endParaRPr lang="en-US" sz="2800" b="1" dirty="0"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dirty="0"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ประเด็นการปฏิรูป</a:t>
                      </a:r>
                      <a:endParaRPr lang="en-US" sz="2800" b="1" dirty="0"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7715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dirty="0">
                          <a:latin typeface="TH SarabunIT๙" pitchFamily="34" charset="-34"/>
                          <a:cs typeface="TH SarabunIT๙" pitchFamily="34" charset="-34"/>
                        </a:rPr>
                        <a:t>ข้อ ๑</a:t>
                      </a:r>
                      <a:r>
                        <a:rPr lang="en-US" sz="2800" b="1" dirty="0">
                          <a:latin typeface="TH SarabunIT๙" pitchFamily="34" charset="-34"/>
                          <a:cs typeface="TH SarabunIT๙" pitchFamily="34" charset="-34"/>
                        </a:rPr>
                        <a:t>  </a:t>
                      </a:r>
                      <a:r>
                        <a:rPr lang="th-TH" sz="2200" b="1" dirty="0">
                          <a:latin typeface="TH SarabunIT๙" pitchFamily="34" charset="-34"/>
                          <a:cs typeface="TH SarabunIT๙" pitchFamily="34" charset="-34"/>
                        </a:rPr>
                        <a:t>ให้มีการส่งเสริม</a:t>
                      </a:r>
                      <a:r>
                        <a:rPr lang="en-US" sz="2200" b="1" baseline="0" dirty="0">
                          <a:latin typeface="TH SarabunIT๙" pitchFamily="34" charset="-34"/>
                          <a:cs typeface="TH SarabunIT๙" pitchFamily="34" charset="-34"/>
                        </a:rPr>
                        <a:t> </a:t>
                      </a:r>
                      <a:r>
                        <a:rPr lang="th-TH" sz="2200" b="1" dirty="0">
                          <a:latin typeface="TH SarabunIT๙" pitchFamily="34" charset="-34"/>
                          <a:cs typeface="TH SarabunIT๙" pitchFamily="34" charset="-34"/>
                        </a:rPr>
                        <a:t>สนับสนุน และให้ความรู้แก่ประชาชนเกี่ยวกับการทุจริตประพฤติมิชอบ </a:t>
                      </a:r>
                      <a:r>
                        <a:rPr lang="th-TH" sz="2200" b="1" spc="-30" baseline="0" dirty="0">
                          <a:latin typeface="TH SarabunIT๙" pitchFamily="34" charset="-34"/>
                          <a:cs typeface="TH SarabunIT๙" pitchFamily="34" charset="-34"/>
                        </a:rPr>
                        <a:t>รวมทั้งให้มีกฎหมายในการส่งเสริมให้ประชาชนรวมตัวกันเป็นพลังในการต่อต้านการทุจริตประพฤติมิชอบและชี้เบาะแสเมื่อพบเห็นการกระทำความผิดโดยรัฐมีมาตรการสนับสนุนและคุ้มครองผู้ชี้เบาะแสด้วย</a:t>
                      </a:r>
                      <a:endParaRPr lang="en-US" sz="2200" b="1" spc="-30" baseline="0" dirty="0"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>
                          <a:latin typeface="TH SarabunIT๙" pitchFamily="34" charset="-34"/>
                          <a:cs typeface="TH SarabunIT๙" pitchFamily="34" charset="-34"/>
                        </a:rPr>
                        <a:t>การป้องกัน/เฝ้าระวัง</a:t>
                      </a:r>
                      <a:endParaRPr lang="en-US" sz="2800" b="1" dirty="0"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314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dirty="0">
                          <a:latin typeface="TH SarabunIT๙" pitchFamily="34" charset="-34"/>
                          <a:cs typeface="TH SarabunIT๙" pitchFamily="34" charset="-34"/>
                        </a:rPr>
                        <a:t>ข้อ ๒ </a:t>
                      </a:r>
                      <a:r>
                        <a:rPr lang="en-US" sz="2800" b="1" dirty="0">
                          <a:latin typeface="TH SarabunIT๙" pitchFamily="34" charset="-34"/>
                          <a:cs typeface="TH SarabunIT๙" pitchFamily="34" charset="-34"/>
                        </a:rPr>
                        <a:t> </a:t>
                      </a:r>
                      <a:r>
                        <a:rPr lang="th-TH" sz="2200" b="1" kern="1200" dirty="0">
                          <a:solidFill>
                            <a:schemeClr val="dk1"/>
                          </a:solidFill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ให้มีมาตรการควบคุม กำกับ ติดตาม การบริหารจัดการของหน่วยงานภาครัฐ และภาคเอกชน โดยเฉพาะการปฏิบัติหน้าที่ด้วยความซื่อตรง (</a:t>
                      </a:r>
                      <a:r>
                        <a:rPr lang="en-US" sz="2200" b="1" kern="1200" dirty="0">
                          <a:solidFill>
                            <a:schemeClr val="dk1"/>
                          </a:solidFill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Integrity) </a:t>
                      </a:r>
                      <a:r>
                        <a:rPr lang="th-TH" sz="2200" b="1" kern="1200" dirty="0">
                          <a:solidFill>
                            <a:schemeClr val="dk1"/>
                          </a:solidFill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สุจริตของบุคลากร ใช้ดุลยพินิจโดยสุจริต ภายใต้กรอบธรรมาภิบาลและการกำกับกิจการที่ดีอย่างแท้จริง</a:t>
                      </a:r>
                      <a:endParaRPr lang="en-US" sz="2200" b="1" kern="1200" dirty="0">
                        <a:solidFill>
                          <a:schemeClr val="dk1"/>
                        </a:solidFill>
                        <a:latin typeface="TH SarabunIT๙" pitchFamily="34" charset="-34"/>
                        <a:ea typeface="+mn-ea"/>
                        <a:cs typeface="TH SarabunIT๙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>
                          <a:latin typeface="TH SarabunIT๙" pitchFamily="34" charset="-34"/>
                          <a:cs typeface="TH SarabunIT๙" pitchFamily="34" charset="-34"/>
                        </a:rPr>
                        <a:t>การป้องปราม</a:t>
                      </a:r>
                      <a:endParaRPr lang="en-US" sz="2800" b="1" dirty="0"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314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dirty="0">
                          <a:latin typeface="TH SarabunIT๙" pitchFamily="34" charset="-34"/>
                          <a:cs typeface="TH SarabunIT๙" pitchFamily="34" charset="-34"/>
                        </a:rPr>
                        <a:t>ข้อ ๓</a:t>
                      </a:r>
                      <a:r>
                        <a:rPr lang="en-US" sz="2800" b="1" dirty="0">
                          <a:latin typeface="TH SarabunIT๙" pitchFamily="34" charset="-34"/>
                          <a:cs typeface="TH SarabunIT๙" pitchFamily="34" charset="-34"/>
                        </a:rPr>
                        <a:t> </a:t>
                      </a:r>
                      <a:r>
                        <a:rPr lang="th-TH" sz="2800" b="1" dirty="0">
                          <a:latin typeface="TH SarabunIT๙" pitchFamily="34" charset="-34"/>
                          <a:cs typeface="TH SarabunIT๙" pitchFamily="34" charset="-34"/>
                        </a:rPr>
                        <a:t> </a:t>
                      </a:r>
                      <a:r>
                        <a:rPr lang="th-TH" sz="2200" b="1" kern="1200" dirty="0">
                          <a:solidFill>
                            <a:schemeClr val="dk1"/>
                          </a:solidFill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ให้มีการเปิดเผยข้อมูลข่าวสารภาครัฐให้ประชาชนสามารถเข้าถึงและตรวจสอบได้ และสนับสนุนแนวร่วมปฏิบัติของภาคเอกชนในการต่อต้านการทุจริตเพื่อขจัดปัญหาการทุจริตที่เกี่ยวข้องกับการติดต่อกับหน่วยงานภาครัฐ</a:t>
                      </a:r>
                      <a:endParaRPr lang="en-US" sz="2200" b="1" kern="1200" dirty="0">
                        <a:solidFill>
                          <a:schemeClr val="dk1"/>
                        </a:solidFill>
                        <a:latin typeface="TH SarabunIT๙" pitchFamily="34" charset="-34"/>
                        <a:ea typeface="+mn-ea"/>
                        <a:cs typeface="TH SarabunIT๙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dirty="0">
                          <a:latin typeface="TH SarabunIT๙" pitchFamily="34" charset="-34"/>
                          <a:cs typeface="TH SarabunIT๙" pitchFamily="34" charset="-34"/>
                        </a:rPr>
                        <a:t>การป้องปราม</a:t>
                      </a:r>
                      <a:endParaRPr lang="en-US" sz="2800" b="1" dirty="0"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1295400" y="1191816"/>
            <a:ext cx="7315200" cy="636984"/>
          </a:xfrm>
          <a:prstGeom prst="rect">
            <a:avLst/>
          </a:prstGeom>
          <a:solidFill>
            <a:srgbClr val="FFFFCC"/>
          </a:solidFill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1429" tIns="45714" rIns="91429" bIns="45714" rtlCol="0" anchor="ctr"/>
          <a:lstStyle/>
          <a:p>
            <a:pPr algn="ctr"/>
            <a:r>
              <a:rPr lang="th-TH" sz="3200" b="1" dirty="0">
                <a:latin typeface="TH SarabunIT๙" pitchFamily="34" charset="-34"/>
                <a:cs typeface="TH SarabunIT๙" pitchFamily="34" charset="-34"/>
              </a:rPr>
              <a:t>ในปี</a:t>
            </a:r>
            <a:r>
              <a:rPr lang="en-US" sz="3200" b="1" dirty="0"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th-TH" sz="3200" b="1" dirty="0">
                <a:latin typeface="TH SarabunIT๙" pitchFamily="34" charset="-34"/>
                <a:cs typeface="TH SarabunIT๙" pitchFamily="34" charset="-34"/>
              </a:rPr>
              <a:t>๒๕๗๙  </a:t>
            </a:r>
            <a:r>
              <a:rPr lang="en-US" sz="4400" b="1" spc="100" dirty="0">
                <a:solidFill>
                  <a:schemeClr val="accent6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CPI</a:t>
            </a:r>
            <a:r>
              <a:rPr lang="en-US" sz="3200" b="1" spc="100" dirty="0"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th-TH" sz="3200" b="1" dirty="0">
                <a:latin typeface="TH SarabunIT๙" pitchFamily="34" charset="-34"/>
                <a:cs typeface="TH SarabunIT๙" pitchFamily="34" charset="-34"/>
              </a:rPr>
              <a:t> อยู่ใน </a:t>
            </a:r>
            <a:r>
              <a:rPr lang="th-TH" sz="4000" b="1" spc="100" dirty="0">
                <a:solidFill>
                  <a:schemeClr val="accent6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๒๐</a:t>
            </a:r>
            <a:r>
              <a:rPr lang="th-TH" sz="3200" b="1" dirty="0">
                <a:latin typeface="TH SarabunIT๙" pitchFamily="34" charset="-34"/>
                <a:cs typeface="TH SarabunIT๙" pitchFamily="34" charset="-34"/>
              </a:rPr>
              <a:t> ลำดับแรก</a:t>
            </a:r>
            <a:endParaRPr lang="en-US" sz="32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6" name="Snip Diagonal Corner Rectangle 5"/>
          <p:cNvSpPr/>
          <p:nvPr/>
        </p:nvSpPr>
        <p:spPr>
          <a:xfrm>
            <a:off x="0" y="201216"/>
            <a:ext cx="9906000" cy="713184"/>
          </a:xfrm>
          <a:prstGeom prst="snip2DiagRect">
            <a:avLst/>
          </a:prstGeom>
          <a:ln w="28575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1429" tIns="45714" rIns="91429" bIns="45714" rtlCol="0" anchor="ctr"/>
          <a:lstStyle/>
          <a:p>
            <a:pPr algn="ctr"/>
            <a:r>
              <a:rPr lang="th-TH" sz="4000" b="1" dirty="0">
                <a:latin typeface="TH SarabunIT๙" pitchFamily="34" charset="-34"/>
                <a:cs typeface="TH SarabunIT๙" pitchFamily="34" charset="-34"/>
              </a:rPr>
              <a:t>เป้าหมายการดำเนินการ</a:t>
            </a:r>
            <a:endParaRPr lang="en-US" sz="40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C2241-EA23-4CB9-99D0-7E57355CABB8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2511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228600" y="1283836"/>
          <a:ext cx="9448800" cy="481216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162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5444">
                <a:tc>
                  <a:txBody>
                    <a:bodyPr/>
                    <a:lstStyle/>
                    <a:p>
                      <a:pPr algn="ctr"/>
                      <a:r>
                        <a:rPr lang="th-TH" sz="2800" dirty="0"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ผลอันพึงประสงค์</a:t>
                      </a:r>
                      <a:endParaRPr lang="en-US" sz="2800" b="1" dirty="0"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dirty="0"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ประเด็นการปฏิรูป</a:t>
                      </a:r>
                      <a:endParaRPr lang="en-US" sz="2800" b="1" dirty="0"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3143">
                <a:tc>
                  <a:txBody>
                    <a:bodyPr/>
                    <a:lstStyle/>
                    <a:p>
                      <a:r>
                        <a:rPr lang="th-TH" sz="2800" b="1" dirty="0">
                          <a:latin typeface="TH SarabunIT๙" pitchFamily="34" charset="-34"/>
                          <a:cs typeface="TH SarabunIT๙" pitchFamily="34" charset="-34"/>
                        </a:rPr>
                        <a:t>ข้อ ๔ </a:t>
                      </a:r>
                      <a:r>
                        <a:rPr lang="th-TH" sz="2200" b="1" kern="1200" dirty="0">
                          <a:solidFill>
                            <a:schemeClr val="dk1"/>
                          </a:solidFill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ยกระดับการบังคับใช้มาตรการทางวินัย มาตรการทางปกครอง หรือมาตรการทางกฎหมายต่อเจ้าพนักงานของรัฐที่ถูกกล่าวหาว่าประพฤติมิชอบหรือกระทำการทุจริตและประพฤติมิชอบอย่างเคร่งครัด</a:t>
                      </a:r>
                      <a:endParaRPr lang="en-US" sz="2200" b="1" kern="1200" dirty="0">
                        <a:solidFill>
                          <a:schemeClr val="dk1"/>
                        </a:solidFill>
                        <a:latin typeface="TH SarabunIT๙" pitchFamily="34" charset="-34"/>
                        <a:ea typeface="+mn-ea"/>
                        <a:cs typeface="TH SarabunIT๙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dirty="0">
                          <a:latin typeface="TH SarabunIT๙" pitchFamily="34" charset="-34"/>
                          <a:cs typeface="TH SarabunIT๙" pitchFamily="34" charset="-34"/>
                        </a:rPr>
                        <a:t>การปราบปราม</a:t>
                      </a:r>
                      <a:endParaRPr lang="en-US" sz="2800" b="1" dirty="0"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314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dirty="0">
                          <a:latin typeface="TH SarabunIT๙" pitchFamily="34" charset="-34"/>
                          <a:cs typeface="TH SarabunIT๙" pitchFamily="34" charset="-34"/>
                        </a:rPr>
                        <a:t>ข้อ ๕ </a:t>
                      </a:r>
                      <a:r>
                        <a:rPr lang="th-TH" sz="2200" b="1" kern="1200" dirty="0">
                          <a:solidFill>
                            <a:schemeClr val="dk1"/>
                          </a:solidFill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ปรับปรุงประสิทธิภาพการบังคับใช้กฎหมายในกระบวนการยุติธรรมทุกขั้นตอน </a:t>
                      </a:r>
                      <a:br>
                        <a:rPr lang="en-US" sz="2200" b="1" kern="1200" dirty="0">
                          <a:solidFill>
                            <a:schemeClr val="dk1"/>
                          </a:solidFill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</a:br>
                      <a:r>
                        <a:rPr lang="th-TH" sz="2200" b="1" kern="1200" dirty="0">
                          <a:solidFill>
                            <a:schemeClr val="dk1"/>
                          </a:solidFill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(ไต่สวน ชี้มูล ฟ้องศาล พิพากษา) ทั้งแพ่งและอาญาให้รวดเร็ว รุนแรง เด็ดขาด เป็นธรรม  เสมอภาค โดยเฉพาะมีการจัดทำและบูรณาการฐานข้อมูลคดีทุจริต ตลอดจนเร่งรัดการติดตามนำทรัพย์สินที่เกิดจากการกระทำผิดทั้งในประเทศและต่างประเทศให้ตกเป็นของแผ่นดิน และในกรณีที่ยังไม่มีกฎหมายที่สอดคล้องกับมาตรฐานสากล ก็ให้เร่งบัญญัติเพิ่มเติม</a:t>
                      </a:r>
                      <a:endParaRPr lang="en-US" sz="2200" b="1" kern="1200" dirty="0">
                        <a:solidFill>
                          <a:schemeClr val="dk1"/>
                        </a:solidFill>
                        <a:latin typeface="TH SarabunIT๙" pitchFamily="34" charset="-34"/>
                        <a:ea typeface="+mn-ea"/>
                        <a:cs typeface="TH SarabunIT๙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dirty="0">
                          <a:latin typeface="TH SarabunIT๙" pitchFamily="34" charset="-34"/>
                          <a:cs typeface="TH SarabunIT๙" pitchFamily="34" charset="-34"/>
                        </a:rPr>
                        <a:t>การปราบปราม</a:t>
                      </a:r>
                      <a:endParaRPr lang="en-US" sz="2800" b="1" dirty="0"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3143">
                <a:tc>
                  <a:txBody>
                    <a:bodyPr/>
                    <a:lstStyle/>
                    <a:p>
                      <a:pPr algn="l"/>
                      <a:r>
                        <a:rPr lang="th-TH" sz="2800" b="1" dirty="0">
                          <a:latin typeface="TH SarabunIT๙" pitchFamily="34" charset="-34"/>
                          <a:cs typeface="TH SarabunIT๙" pitchFamily="34" charset="-34"/>
                        </a:rPr>
                        <a:t>ข้อ ๖ </a:t>
                      </a:r>
                      <a:r>
                        <a:rPr lang="th-TH" sz="2200" b="1" kern="1200" dirty="0">
                          <a:solidFill>
                            <a:schemeClr val="dk1"/>
                          </a:solidFill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ให้มีกลไกที่เหมาะสมในการประสานงานป้องกันและปราบปรามการทุจริต ประพฤติ</a:t>
                      </a:r>
                      <a:br>
                        <a:rPr lang="en-US" sz="2200" b="1" kern="1200" dirty="0">
                          <a:solidFill>
                            <a:schemeClr val="dk1"/>
                          </a:solidFill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</a:br>
                      <a:r>
                        <a:rPr lang="th-TH" sz="2200" b="1" kern="1200" dirty="0">
                          <a:solidFill>
                            <a:schemeClr val="dk1"/>
                          </a:solidFill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มิชอบ ในระดับนโยบาย ยุทธศาสตร์ และการขับเคลื่อนนโยบายและยุทธศาสตร์ เพื่อให้ประเทศไทยปลอดทุจริต</a:t>
                      </a:r>
                      <a:endParaRPr lang="en-US" sz="2200" b="1" kern="1200" dirty="0">
                        <a:solidFill>
                          <a:schemeClr val="dk1"/>
                        </a:solidFill>
                        <a:latin typeface="TH SarabunIT๙" pitchFamily="34" charset="-34"/>
                        <a:ea typeface="+mn-ea"/>
                        <a:cs typeface="TH SarabunIT๙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dirty="0">
                          <a:latin typeface="TH SarabunIT๙" pitchFamily="34" charset="-34"/>
                          <a:cs typeface="TH SarabunIT๙" pitchFamily="34" charset="-34"/>
                        </a:rPr>
                        <a:t>การบริหารจัดการ</a:t>
                      </a:r>
                      <a:endParaRPr lang="en-US" sz="2800" b="1" dirty="0"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Snip Diagonal Corner Rectangle 3"/>
          <p:cNvSpPr/>
          <p:nvPr/>
        </p:nvSpPr>
        <p:spPr>
          <a:xfrm>
            <a:off x="0" y="201216"/>
            <a:ext cx="9906000" cy="713184"/>
          </a:xfrm>
          <a:prstGeom prst="snip2DiagRect">
            <a:avLst/>
          </a:prstGeom>
          <a:ln w="28575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1429" tIns="45714" rIns="91429" bIns="45714" rtlCol="0" anchor="ctr"/>
          <a:lstStyle/>
          <a:p>
            <a:pPr algn="ctr"/>
            <a:r>
              <a:rPr lang="th-TH" sz="4000" b="1" dirty="0">
                <a:latin typeface="TH SarabunIT๙" pitchFamily="34" charset="-34"/>
                <a:cs typeface="TH SarabunIT๙" pitchFamily="34" charset="-34"/>
              </a:rPr>
              <a:t>เป้าหมายการดำเนินการ</a:t>
            </a:r>
            <a:endParaRPr lang="en-US" sz="40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C2241-EA23-4CB9-99D0-7E57355CABB8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99646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hevron 6"/>
          <p:cNvSpPr/>
          <p:nvPr/>
        </p:nvSpPr>
        <p:spPr>
          <a:xfrm rot="5400000">
            <a:off x="1100512" y="101316"/>
            <a:ext cx="1332000" cy="2412000"/>
          </a:xfrm>
          <a:prstGeom prst="chevron">
            <a:avLst>
              <a:gd name="adj" fmla="val 18486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th-TH" sz="3600" b="1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การป้องกัน</a:t>
            </a:r>
            <a:endParaRPr lang="en-GB" sz="3600" b="1" dirty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987260" y="641316"/>
            <a:ext cx="6480000" cy="1087980"/>
          </a:xfrm>
          <a:prstGeom prst="rect">
            <a:avLst/>
          </a:prstGeom>
          <a:ln w="19050"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29" tIns="45714" rIns="91429" bIns="45714" rtlCol="0" anchor="t"/>
          <a:lstStyle/>
          <a:p>
            <a:pPr marL="176213" indent="-176213">
              <a:lnSpc>
                <a:spcPct val="90000"/>
              </a:lnSpc>
              <a:buFont typeface="Arial" pitchFamily="34" charset="0"/>
              <a:buChar char="•"/>
            </a:pPr>
            <a:r>
              <a:rPr lang="th-TH" sz="2400" b="1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เสริมสร้างภูมิคุ้มกันในทุกภาคส่วนให้เข้มแข็ง</a:t>
            </a:r>
          </a:p>
          <a:p>
            <a:pPr marL="176213" indent="-176213">
              <a:lnSpc>
                <a:spcPct val="90000"/>
              </a:lnSpc>
              <a:buFont typeface="Arial" pitchFamily="34" charset="0"/>
              <a:buChar char="•"/>
            </a:pPr>
            <a:r>
              <a:rPr lang="th-TH" sz="2400" b="1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รู้เท่าทันการทุจริตและความเสียหาย</a:t>
            </a:r>
            <a:endParaRPr lang="th-TH" b="1" dirty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endParaRPr>
          </a:p>
          <a:p>
            <a:pPr marL="176213" indent="-176213">
              <a:lnSpc>
                <a:spcPct val="90000"/>
              </a:lnSpc>
              <a:buFont typeface="Arial" pitchFamily="34" charset="0"/>
              <a:buChar char="•"/>
            </a:pPr>
            <a:r>
              <a:rPr lang="th-TH" sz="2400" b="1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ร่วมกันต่อต้านการทุจริต</a:t>
            </a:r>
          </a:p>
        </p:txBody>
      </p:sp>
      <p:sp>
        <p:nvSpPr>
          <p:cNvPr id="9" name="Chevron 8"/>
          <p:cNvSpPr/>
          <p:nvPr/>
        </p:nvSpPr>
        <p:spPr>
          <a:xfrm rot="5400000">
            <a:off x="1100512" y="1244945"/>
            <a:ext cx="1332000" cy="2412000"/>
          </a:xfrm>
          <a:prstGeom prst="chevron">
            <a:avLst>
              <a:gd name="adj" fmla="val 18486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th-TH" sz="3600" b="1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การเฝ้าระวัง</a:t>
            </a:r>
            <a:endParaRPr lang="en-GB" sz="3600" b="1" dirty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994036" y="1791193"/>
            <a:ext cx="6480000" cy="1080000"/>
          </a:xfrm>
          <a:prstGeom prst="rect">
            <a:avLst/>
          </a:prstGeom>
          <a:ln w="1905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29" tIns="45714" rIns="91429" bIns="45714" rtlCol="0" anchor="t"/>
          <a:lstStyle/>
          <a:p>
            <a:pPr marL="176213" indent="-176213">
              <a:lnSpc>
                <a:spcPct val="90000"/>
              </a:lnSpc>
              <a:buFont typeface="Arial" pitchFamily="34" charset="0"/>
              <a:buChar char="•"/>
            </a:pPr>
            <a:r>
              <a:rPr lang="th-TH" sz="2400" b="1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เปิดเผยข้อมูลและรณรงค์ให้ช่วยกันเฝ้าระวัง</a:t>
            </a:r>
          </a:p>
          <a:p>
            <a:pPr marL="176213" indent="-176213">
              <a:lnSpc>
                <a:spcPct val="90000"/>
              </a:lnSpc>
              <a:buFont typeface="Arial" pitchFamily="34" charset="0"/>
              <a:buChar char="•"/>
            </a:pPr>
            <a:r>
              <a:rPr lang="th-TH" sz="2400" b="1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ไม่เปิดโอกาสให้ทุจริตและแจ้งเบาะแส</a:t>
            </a:r>
          </a:p>
          <a:p>
            <a:pPr marL="176213" indent="-176213">
              <a:lnSpc>
                <a:spcPct val="90000"/>
              </a:lnSpc>
              <a:buFont typeface="Arial" pitchFamily="34" charset="0"/>
              <a:buChar char="•"/>
            </a:pPr>
            <a:r>
              <a:rPr lang="th-TH" sz="2400" b="1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ติดตามการแก้ไขของส่วนราชการ</a:t>
            </a:r>
            <a:endParaRPr lang="en-US" sz="2400" b="1" dirty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11" name="Chevron 10"/>
          <p:cNvSpPr/>
          <p:nvPr/>
        </p:nvSpPr>
        <p:spPr>
          <a:xfrm rot="5400000">
            <a:off x="1100512" y="2397072"/>
            <a:ext cx="1332000" cy="2412000"/>
          </a:xfrm>
          <a:prstGeom prst="chevron">
            <a:avLst>
              <a:gd name="adj" fmla="val 18486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th-TH" sz="3600" b="1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การป้องปราม</a:t>
            </a:r>
            <a:endParaRPr lang="en-GB" sz="3600" b="1" dirty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994036" y="2943320"/>
            <a:ext cx="6480000" cy="1080000"/>
          </a:xfrm>
          <a:prstGeom prst="rect">
            <a:avLst/>
          </a:prstGeom>
          <a:ln w="19050">
            <a:solidFill>
              <a:srgbClr val="FF66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29" tIns="45714" rIns="91429" bIns="45714" rtlCol="0" anchor="t"/>
          <a:lstStyle/>
          <a:p>
            <a:pPr marL="176213" indent="-176213">
              <a:lnSpc>
                <a:spcPct val="90000"/>
              </a:lnSpc>
              <a:buFont typeface="Arial" pitchFamily="34" charset="0"/>
              <a:buChar char="•"/>
            </a:pPr>
            <a:r>
              <a:rPr lang="th-TH" sz="2400" b="1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แจ้งเรื่องร้องเรียนให้ส่วนราชการที่มีหน้าที่รับไปแก้ไข</a:t>
            </a:r>
          </a:p>
          <a:p>
            <a:pPr marL="176213" indent="-176213">
              <a:lnSpc>
                <a:spcPct val="90000"/>
              </a:lnSpc>
              <a:buFont typeface="Arial" pitchFamily="34" charset="0"/>
              <a:buChar char="•"/>
            </a:pPr>
            <a:r>
              <a:rPr lang="th-TH" sz="2400" b="1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เร่งรัดการปฏิบัติงานภาครัฐให้รีบแก้ไขและอยู่ในกรอบธรรมาภิบาล</a:t>
            </a:r>
          </a:p>
          <a:p>
            <a:pPr marL="176213" indent="-176213">
              <a:lnSpc>
                <a:spcPct val="90000"/>
              </a:lnSpc>
              <a:buFont typeface="Arial" pitchFamily="34" charset="0"/>
              <a:buChar char="•"/>
            </a:pPr>
            <a:r>
              <a:rPr lang="th-TH" sz="2400" b="1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ใช้มาตรการทางปกครอง วินัย กระตุ้นการปฏิบัติงานของเจ้าหน้าที่ทุกระดับ</a:t>
            </a:r>
            <a:endParaRPr lang="en-US" sz="2400" b="1" dirty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13" name="Chevron 12"/>
          <p:cNvSpPr/>
          <p:nvPr/>
        </p:nvSpPr>
        <p:spPr>
          <a:xfrm rot="5400000">
            <a:off x="1100512" y="3547468"/>
            <a:ext cx="1332000" cy="2412000"/>
          </a:xfrm>
          <a:prstGeom prst="chevron">
            <a:avLst>
              <a:gd name="adj" fmla="val 18486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th-TH" sz="3600" b="1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การปราบปราม</a:t>
            </a:r>
            <a:endParaRPr lang="en-GB" sz="3600" b="1" dirty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994036" y="4093716"/>
            <a:ext cx="6480000" cy="1080000"/>
          </a:xfrm>
          <a:prstGeom prst="rect">
            <a:avLst/>
          </a:prstGeom>
          <a:ln w="19050"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29" tIns="45714" rIns="91429" bIns="45714" rtlCol="0" anchor="t"/>
          <a:lstStyle/>
          <a:p>
            <a:pPr marL="176213" indent="-176213">
              <a:lnSpc>
                <a:spcPct val="90000"/>
              </a:lnSpc>
              <a:buFont typeface="Arial" pitchFamily="34" charset="0"/>
              <a:buChar char="•"/>
            </a:pPr>
            <a:r>
              <a:rPr lang="th-TH" sz="2400" b="1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เร่งรัดการดำเนินคดีให้เป็นไปอย่างรวดเร็ว เด็ดขาด เป็นธรรม</a:t>
            </a:r>
          </a:p>
          <a:p>
            <a:pPr marL="176213" indent="-176213">
              <a:lnSpc>
                <a:spcPct val="90000"/>
              </a:lnSpc>
              <a:buFont typeface="Arial" pitchFamily="34" charset="0"/>
              <a:buChar char="•"/>
            </a:pPr>
            <a:r>
              <a:rPr lang="th-TH" sz="2400" b="1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มีมาตรการที่สอดคล้องและมีกฎหมายที่เท่าทันต่อการปราบปรามการทุจริต</a:t>
            </a:r>
            <a:endParaRPr lang="th-TH" sz="2400" b="1" dirty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endParaRPr>
          </a:p>
          <a:p>
            <a:pPr marL="176213" indent="-176213">
              <a:lnSpc>
                <a:spcPct val="90000"/>
              </a:lnSpc>
              <a:buFont typeface="Arial" pitchFamily="34" charset="0"/>
              <a:buChar char="•"/>
            </a:pPr>
            <a:r>
              <a:rPr lang="th-TH" sz="2400" b="1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สร้างฐานข้อมูลคดีทุจริต / เปิดเผยความคืบหน้า</a:t>
            </a:r>
            <a:endParaRPr lang="en-US" sz="2400" b="1" dirty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15" name="Chevron 14"/>
          <p:cNvSpPr/>
          <p:nvPr/>
        </p:nvSpPr>
        <p:spPr>
          <a:xfrm rot="5400000" flipH="1">
            <a:off x="1100512" y="4905641"/>
            <a:ext cx="1332000" cy="2412000"/>
          </a:xfrm>
          <a:prstGeom prst="chevron">
            <a:avLst>
              <a:gd name="adj" fmla="val 18486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th-TH" sz="3600" b="1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การบริหารจัดการ</a:t>
            </a:r>
            <a:endParaRPr lang="en-GB" sz="3600" b="1" dirty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994036" y="5689512"/>
            <a:ext cx="6480000" cy="1080000"/>
          </a:xfrm>
          <a:prstGeom prst="rect">
            <a:avLst/>
          </a:prstGeom>
          <a:ln w="19050">
            <a:solidFill>
              <a:srgbClr val="7030A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29" tIns="45714" rIns="91429" bIns="45714" rtlCol="0" anchor="t"/>
          <a:lstStyle/>
          <a:p>
            <a:pPr marL="176213" indent="-176213">
              <a:lnSpc>
                <a:spcPct val="90000"/>
              </a:lnSpc>
              <a:buFont typeface="Arial" pitchFamily="34" charset="0"/>
              <a:buChar char="•"/>
            </a:pPr>
            <a:r>
              <a:rPr lang="th-TH" sz="2400" b="1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สร้างกลไกการขับเคลื่อนการปฏิบัติงานการป้องกันและปราบปราม</a:t>
            </a:r>
          </a:p>
          <a:p>
            <a:pPr marL="176213" indent="-176213">
              <a:lnSpc>
                <a:spcPct val="90000"/>
              </a:lnSpc>
              <a:buFont typeface="Arial" pitchFamily="34" charset="0"/>
              <a:buChar char="•"/>
            </a:pPr>
            <a:r>
              <a:rPr lang="th-TH" sz="2400" b="1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บริหารจัดการ/บูรณาการทุกมาตรการให้เป็นไปในทิศทางเดียวกันทั้งระบบ</a:t>
            </a:r>
            <a:endParaRPr lang="en-US" sz="2400" b="1" dirty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19" name="Snip Diagonal Corner Rectangle 18"/>
          <p:cNvSpPr/>
          <p:nvPr/>
        </p:nvSpPr>
        <p:spPr>
          <a:xfrm>
            <a:off x="0" y="0"/>
            <a:ext cx="9906000" cy="533400"/>
          </a:xfrm>
          <a:prstGeom prst="snip2DiagRect">
            <a:avLst/>
          </a:prstGeom>
          <a:ln w="28575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1429" tIns="45714" rIns="91429" bIns="45714" rtlCol="0" anchor="ctr"/>
          <a:lstStyle/>
          <a:p>
            <a:pPr algn="ctr"/>
            <a:r>
              <a:rPr lang="th-TH" sz="3200" b="1" dirty="0">
                <a:latin typeface="TH SarabunIT๙" pitchFamily="34" charset="-34"/>
                <a:cs typeface="TH SarabunIT๙" pitchFamily="34" charset="-34"/>
              </a:rPr>
              <a:t>ประเด็นการปฏิรูป</a:t>
            </a:r>
            <a:endParaRPr lang="en-US" sz="32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17" name="ตัวยึดหมายเลขภาพนิ่ง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C2241-EA23-4CB9-99D0-7E57355CABB8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71061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 flipH="1">
            <a:off x="4038600" y="3649851"/>
            <a:ext cx="3429000" cy="0"/>
          </a:xfrm>
          <a:prstGeom prst="line">
            <a:avLst/>
          </a:prstGeom>
          <a:ln w="38100">
            <a:solidFill>
              <a:srgbClr val="FF6600"/>
            </a:solidFill>
            <a:headEnd type="none" w="med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533400" y="2864603"/>
            <a:ext cx="3505200" cy="1554997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1429" tIns="45714" rIns="91429" bIns="45714" rtlCol="0" anchor="ctr"/>
          <a:lstStyle/>
          <a:p>
            <a:pPr algn="ctr"/>
            <a:endParaRPr lang="th-TH" b="1" dirty="0">
              <a:latin typeface="TH SarabunIT๙" pitchFamily="34" charset="-34"/>
              <a:cs typeface="TH SarabunIT๙" pitchFamily="34" charset="-34"/>
            </a:endParaRPr>
          </a:p>
          <a:p>
            <a:pPr algn="ctr"/>
            <a:r>
              <a:rPr lang="th-TH" sz="3600" b="1" dirty="0">
                <a:latin typeface="TH SarabunIT๙" pitchFamily="34" charset="-34"/>
                <a:cs typeface="TH SarabunIT๙" pitchFamily="34" charset="-34"/>
              </a:rPr>
              <a:t>กลไกภาครัฐ</a:t>
            </a:r>
            <a:r>
              <a:rPr lang="th-TH" sz="4000" b="1" dirty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</a:rPr>
              <a:t>ไม่</a:t>
            </a:r>
            <a:r>
              <a:rPr lang="th-TH" sz="3600" b="1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อยู่ใน</a:t>
            </a:r>
            <a:br>
              <a:rPr lang="th-TH" sz="3600" b="1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</a:br>
            <a:r>
              <a:rPr lang="th-TH" sz="3600" b="1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กรอบ</a:t>
            </a:r>
            <a:r>
              <a:rPr lang="th-TH" sz="4000" b="1" dirty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</a:rPr>
              <a:t>ธรรมาภิบาล</a:t>
            </a:r>
            <a:endParaRPr lang="en-US" sz="3600" b="1" dirty="0">
              <a:solidFill>
                <a:srgbClr val="FF0000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494510" y="3173671"/>
            <a:ext cx="21348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ผลกระทบที่ตามมา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5844153" y="1408509"/>
            <a:ext cx="3291840" cy="128016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29" tIns="45714" rIns="91429" bIns="45714" rtlCol="0" anchor="ctr"/>
          <a:lstStyle/>
          <a:p>
            <a:pPr algn="ctr"/>
            <a:r>
              <a:rPr lang="th-TH" sz="3600" b="1" dirty="0">
                <a:latin typeface="TH SarabunIT๙" pitchFamily="34" charset="-34"/>
                <a:cs typeface="TH SarabunIT๙" pitchFamily="34" charset="-34"/>
              </a:rPr>
              <a:t>ทุจริต</a:t>
            </a:r>
            <a:r>
              <a:rPr lang="th-TH" sz="4400" b="1" dirty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</a:rPr>
              <a:t>รุนแรง</a:t>
            </a:r>
            <a:endParaRPr lang="en-US" sz="3600" b="1" dirty="0">
              <a:solidFill>
                <a:srgbClr val="FF0000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5828655" y="4450596"/>
            <a:ext cx="3291840" cy="1280160"/>
          </a:xfrm>
          <a:prstGeom prst="ellipse">
            <a:avLst/>
          </a:prstGeom>
          <a:ln w="28575"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91429" tIns="45714" rIns="91429" bIns="45714" rtlCol="0" anchor="ctr"/>
          <a:lstStyle/>
          <a:p>
            <a:pPr algn="ctr"/>
            <a:r>
              <a:rPr lang="th-TH" sz="3600" b="1" dirty="0">
                <a:latin typeface="TH SarabunIT๙" pitchFamily="34" charset="-34"/>
                <a:cs typeface="TH SarabunIT๙" pitchFamily="34" charset="-34"/>
              </a:rPr>
              <a:t>โครงสร้างหลัก</a:t>
            </a:r>
            <a:r>
              <a:rPr lang="th-TH" sz="4000" b="1" dirty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</a:rPr>
              <a:t>อ่อนแอ</a:t>
            </a:r>
            <a:endParaRPr lang="en-US" sz="3600" b="1" dirty="0">
              <a:solidFill>
                <a:srgbClr val="FF0000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905000" y="2590800"/>
            <a:ext cx="762000" cy="52619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เหตุ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7467600" y="2682498"/>
            <a:ext cx="0" cy="1737360"/>
          </a:xfrm>
          <a:prstGeom prst="line">
            <a:avLst/>
          </a:prstGeom>
          <a:ln w="38100">
            <a:solidFill>
              <a:srgbClr val="FF66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200400" y="1584702"/>
            <a:ext cx="175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ผล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971800" y="4648200"/>
            <a:ext cx="175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ผล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838200" y="5493603"/>
            <a:ext cx="2895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</a:rPr>
              <a:t>* </a:t>
            </a:r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ต้อง</a:t>
            </a:r>
            <a:r>
              <a:rPr lang="th-TH" sz="2400" b="1" dirty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</a:rPr>
              <a:t>แก้ที่เหตุ</a:t>
            </a:r>
          </a:p>
          <a:p>
            <a:r>
              <a:rPr lang="en-US" sz="2400" b="1" dirty="0">
                <a:latin typeface="TH SarabunIT๙" pitchFamily="34" charset="-34"/>
                <a:cs typeface="TH SarabunIT๙" pitchFamily="34" charset="-34"/>
              </a:rPr>
              <a:t>*</a:t>
            </a:r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 ที่ผ่านมาเน้นแก้ที่ผล</a:t>
            </a:r>
            <a:endParaRPr lang="en-US" sz="2400" b="1" dirty="0">
              <a:latin typeface="TH SarabunIT๙" pitchFamily="34" charset="-34"/>
              <a:cs typeface="TH SarabunIT๙" pitchFamily="34" charset="-34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2286000" y="2033607"/>
            <a:ext cx="0" cy="548640"/>
          </a:xfrm>
          <a:prstGeom prst="line">
            <a:avLst/>
          </a:prstGeom>
          <a:ln w="38100">
            <a:solidFill>
              <a:srgbClr val="FF66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2286000" y="2049105"/>
            <a:ext cx="3520440" cy="0"/>
          </a:xfrm>
          <a:prstGeom prst="line">
            <a:avLst/>
          </a:prstGeom>
          <a:ln w="38100">
            <a:solidFill>
              <a:srgbClr val="FF6600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2286000" y="4442847"/>
            <a:ext cx="0" cy="662553"/>
          </a:xfrm>
          <a:prstGeom prst="line">
            <a:avLst/>
          </a:prstGeom>
          <a:ln w="38100">
            <a:solidFill>
              <a:srgbClr val="FF66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>
            <a:off x="2286000" y="5105400"/>
            <a:ext cx="3520440" cy="0"/>
          </a:xfrm>
          <a:prstGeom prst="line">
            <a:avLst/>
          </a:prstGeom>
          <a:ln w="38100">
            <a:solidFill>
              <a:srgbClr val="FF6600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Snip Diagonal Corner Rectangle 16"/>
          <p:cNvSpPr/>
          <p:nvPr/>
        </p:nvSpPr>
        <p:spPr>
          <a:xfrm>
            <a:off x="0" y="201216"/>
            <a:ext cx="9906000" cy="713184"/>
          </a:xfrm>
          <a:prstGeom prst="snip2DiagRect">
            <a:avLst/>
          </a:prstGeom>
          <a:ln w="28575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1429" tIns="45714" rIns="91429" bIns="45714" rtlCol="0" anchor="ctr"/>
          <a:lstStyle/>
          <a:p>
            <a:pPr algn="ctr"/>
            <a:r>
              <a:rPr lang="th-TH" sz="4000" b="1" dirty="0">
                <a:latin typeface="TH SarabunIT๙" pitchFamily="34" charset="-34"/>
                <a:cs typeface="TH SarabunIT๙" pitchFamily="34" charset="-34"/>
              </a:rPr>
              <a:t>ปัญหาหลัก</a:t>
            </a:r>
            <a:endParaRPr lang="en-US" sz="40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18" name="ตัวยึดหมายเลขภาพนิ่ง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C2241-EA23-4CB9-99D0-7E57355CABB8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63112" y="1354049"/>
            <a:ext cx="5379777" cy="1224136"/>
          </a:xfrm>
          <a:prstGeom prst="rect">
            <a:avLst/>
          </a:prstGeom>
          <a:ln w="28575"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91429" tIns="45714" rIns="91429" bIns="45714" rtlCol="0" anchor="ctr"/>
          <a:lstStyle/>
          <a:p>
            <a:pPr algn="ctr"/>
            <a:r>
              <a:rPr lang="th-TH" sz="4400" b="1" dirty="0">
                <a:latin typeface="TH SarabunIT๙" pitchFamily="34" charset="-34"/>
                <a:cs typeface="TH SarabunIT๙" pitchFamily="34" charset="-34"/>
              </a:rPr>
              <a:t>โครงสร้างหลัก</a:t>
            </a:r>
            <a:r>
              <a:rPr lang="th-TH" sz="3600" b="1" dirty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</a:rPr>
              <a:t>อ่อนแอ</a:t>
            </a:r>
          </a:p>
          <a:p>
            <a:pPr algn="ctr"/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การเมือง เศรษฐกิจ สังคม ภาครัฐ</a:t>
            </a:r>
            <a:endParaRPr lang="en-US" sz="36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2404599" y="5340003"/>
            <a:ext cx="5096802" cy="99234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29" tIns="45714" rIns="91429" bIns="45714" rtlCol="0" anchor="ctr"/>
          <a:lstStyle/>
          <a:p>
            <a:pPr algn="ctr"/>
            <a:r>
              <a:rPr lang="th-TH" sz="4400" b="1" dirty="0">
                <a:latin typeface="TH SarabunIT๙" pitchFamily="34" charset="-34"/>
                <a:cs typeface="TH SarabunIT๙" pitchFamily="34" charset="-34"/>
              </a:rPr>
              <a:t>ทุจริต</a:t>
            </a:r>
            <a:r>
              <a:rPr lang="th-TH" sz="3600" b="1" dirty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</a:rPr>
              <a:t>รุนแรง</a:t>
            </a:r>
            <a:endParaRPr lang="en-US" sz="3600" b="1" dirty="0">
              <a:solidFill>
                <a:srgbClr val="FF0000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" name="Up Arrow 1"/>
          <p:cNvSpPr/>
          <p:nvPr/>
        </p:nvSpPr>
        <p:spPr>
          <a:xfrm>
            <a:off x="4592960" y="2614417"/>
            <a:ext cx="720080" cy="683848"/>
          </a:xfrm>
          <a:prstGeom prst="up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Up Arrow 16"/>
          <p:cNvSpPr/>
          <p:nvPr/>
        </p:nvSpPr>
        <p:spPr>
          <a:xfrm rot="10800000">
            <a:off x="4592961" y="4617656"/>
            <a:ext cx="720080" cy="683848"/>
          </a:xfrm>
          <a:prstGeom prst="up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Snip Diagonal Corner Rectangle 12"/>
          <p:cNvSpPr/>
          <p:nvPr/>
        </p:nvSpPr>
        <p:spPr>
          <a:xfrm>
            <a:off x="0" y="201216"/>
            <a:ext cx="9906000" cy="713184"/>
          </a:xfrm>
          <a:prstGeom prst="snip2DiagRect">
            <a:avLst/>
          </a:prstGeom>
          <a:ln w="28575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1429" tIns="45714" rIns="91429" bIns="45714" rtlCol="0" anchor="ctr"/>
          <a:lstStyle/>
          <a:p>
            <a:pPr algn="ctr"/>
            <a:r>
              <a:rPr lang="th-TH" sz="4000" b="1" dirty="0">
                <a:latin typeface="TH SarabunIT๙" pitchFamily="34" charset="-34"/>
                <a:cs typeface="TH SarabunIT๙" pitchFamily="34" charset="-34"/>
              </a:rPr>
              <a:t>สภาพปัญหา</a:t>
            </a:r>
            <a:endParaRPr lang="en-US" sz="40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676400" y="3352800"/>
            <a:ext cx="1981200" cy="1224136"/>
          </a:xfrm>
          <a:prstGeom prst="rect">
            <a:avLst/>
          </a:prstGeom>
          <a:ln w="19050">
            <a:solidFill>
              <a:srgbClr val="FF00FF"/>
            </a:solidFill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1429" tIns="45714" rIns="91429" bIns="45714" rtlCol="0" anchor="ctr"/>
          <a:lstStyle/>
          <a:p>
            <a:pPr algn="ctr"/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ไม่อยู่ในกรอบธรรมาภิบาล</a:t>
            </a:r>
            <a:endParaRPr lang="en-US" sz="44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248400" y="3352800"/>
            <a:ext cx="1981200" cy="1224136"/>
          </a:xfrm>
          <a:prstGeom prst="rect">
            <a:avLst/>
          </a:prstGeom>
          <a:ln w="19050">
            <a:solidFill>
              <a:srgbClr val="FF00FF"/>
            </a:solidFill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1429" tIns="45714" rIns="91429" bIns="45714" rtlCol="0" anchor="ctr"/>
          <a:lstStyle/>
          <a:p>
            <a:pPr algn="ctr"/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ไม่ใช้มาตรการทางปกครอง/วินัย</a:t>
            </a:r>
            <a:endParaRPr lang="en-US" sz="44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657600" y="3352800"/>
            <a:ext cx="2590800" cy="1224136"/>
          </a:xfrm>
          <a:prstGeom prst="rect">
            <a:avLst/>
          </a:prstGeom>
          <a:solidFill>
            <a:srgbClr val="FFCCFF"/>
          </a:solidFill>
          <a:ln w="38100">
            <a:solidFill>
              <a:srgbClr val="FF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1429" tIns="45714" rIns="91429" bIns="45714" rtlCol="0" anchor="ctr"/>
          <a:lstStyle/>
          <a:p>
            <a:pPr algn="ctr"/>
            <a:r>
              <a:rPr lang="th-TH" sz="4400" b="1" dirty="0">
                <a:latin typeface="TH SarabunIT๙" pitchFamily="34" charset="-34"/>
                <a:cs typeface="TH SarabunIT๙" pitchFamily="34" charset="-34"/>
              </a:rPr>
              <a:t>กลไกภาครัฐ</a:t>
            </a:r>
            <a:endParaRPr lang="en-US" sz="72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10" name="ตัวยึดหมายเลขภาพนิ่ง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C2241-EA23-4CB9-99D0-7E57355CABB8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4327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C2241-EA23-4CB9-99D0-7E57355CABB8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0033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8000" b="1" dirty="0">
                <a:latin typeface="TH SarabunIT๙" pitchFamily="34" charset="-34"/>
                <a:cs typeface="TH SarabunIT๙" pitchFamily="34" charset="-34"/>
              </a:rPr>
              <a:t>คน</a:t>
            </a:r>
            <a:r>
              <a:rPr lang="th-TH" sz="11000" b="1" dirty="0">
                <a:solidFill>
                  <a:srgbClr val="FF9933"/>
                </a:solidFill>
                <a:latin typeface="TH SarabunIT๙" pitchFamily="34" charset="-34"/>
                <a:cs typeface="TH SarabunIT๙" pitchFamily="34" charset="-34"/>
              </a:rPr>
              <a:t>ดี</a:t>
            </a:r>
            <a:r>
              <a:rPr lang="th-TH" sz="9600" b="1" dirty="0"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th-TH" sz="8000" b="1" dirty="0">
                <a:latin typeface="TH SarabunIT๙" pitchFamily="34" charset="-34"/>
                <a:cs typeface="TH SarabunIT๙" pitchFamily="34" charset="-34"/>
              </a:rPr>
              <a:t> คน</a:t>
            </a:r>
            <a:r>
              <a:rPr lang="th-TH" sz="11000" b="1" dirty="0">
                <a:solidFill>
                  <a:srgbClr val="FF9933"/>
                </a:solidFill>
                <a:latin typeface="TH SarabunIT๙" pitchFamily="34" charset="-34"/>
                <a:cs typeface="TH SarabunIT๙" pitchFamily="34" charset="-34"/>
              </a:rPr>
              <a:t>เก่ง</a:t>
            </a:r>
            <a:r>
              <a:rPr lang="th-TH" sz="8000" b="1" dirty="0">
                <a:latin typeface="TH SarabunIT๙" pitchFamily="34" charset="-34"/>
                <a:cs typeface="TH SarabunIT๙" pitchFamily="34" charset="-34"/>
              </a:rPr>
              <a:t> คน</a:t>
            </a:r>
            <a:r>
              <a:rPr lang="th-TH" sz="11000" b="1" dirty="0">
                <a:solidFill>
                  <a:srgbClr val="FF9933"/>
                </a:solidFill>
                <a:latin typeface="TH SarabunIT๙" pitchFamily="34" charset="-34"/>
                <a:cs typeface="TH SarabunIT๙" pitchFamily="34" charset="-34"/>
              </a:rPr>
              <a:t>กล้า</a:t>
            </a:r>
          </a:p>
          <a:p>
            <a:pPr algn="ctr">
              <a:spcBef>
                <a:spcPts val="1800"/>
              </a:spcBef>
            </a:pPr>
            <a:r>
              <a:rPr lang="th-TH" sz="8000" b="1" dirty="0">
                <a:latin typeface="TH SarabunIT๙" pitchFamily="34" charset="-34"/>
                <a:cs typeface="TH SarabunIT๙" pitchFamily="34" charset="-34"/>
              </a:rPr>
              <a:t>ยืนหยัดในสิ่งที่</a:t>
            </a:r>
            <a:r>
              <a:rPr lang="th-TH" sz="11000" b="1" dirty="0">
                <a:solidFill>
                  <a:srgbClr val="FF9900"/>
                </a:solidFill>
                <a:latin typeface="TH SarabunIT๙" pitchFamily="34" charset="-34"/>
                <a:cs typeface="TH SarabunIT๙" pitchFamily="34" charset="-34"/>
              </a:rPr>
              <a:t>ถูกต้อง</a:t>
            </a:r>
          </a:p>
          <a:p>
            <a:pPr algn="ctr">
              <a:spcBef>
                <a:spcPts val="1800"/>
              </a:spcBef>
            </a:pPr>
            <a:r>
              <a:rPr lang="th-TH" sz="12000" b="1" spc="1000" dirty="0">
                <a:latin typeface="TH SarabunIT๙" pitchFamily="34" charset="-34"/>
                <a:cs typeface="TH SarabunIT๙" pitchFamily="34" charset="-34"/>
              </a:rPr>
              <a:t>“</a:t>
            </a:r>
            <a:r>
              <a:rPr lang="th-TH" sz="12000" b="1" spc="1000" dirty="0">
                <a:solidFill>
                  <a:srgbClr val="FF9933"/>
                </a:solidFill>
                <a:latin typeface="TH SarabunIT๙" pitchFamily="34" charset="-34"/>
                <a:cs typeface="TH SarabunIT๙" pitchFamily="34" charset="-34"/>
              </a:rPr>
              <a:t>เที่ยงธรรม</a:t>
            </a:r>
            <a:r>
              <a:rPr lang="th-TH" sz="12000" b="1" spc="1000" dirty="0">
                <a:latin typeface="TH SarabunIT๙" pitchFamily="34" charset="-34"/>
                <a:cs typeface="TH SarabunIT๙" pitchFamily="34" charset="-34"/>
              </a:rPr>
              <a:t>”</a:t>
            </a:r>
            <a:endParaRPr lang="en-US" sz="12000" b="1" spc="1000" dirty="0">
              <a:latin typeface="TH SarabunIT๙" pitchFamily="34" charset="-34"/>
              <a:cs typeface="TH SarabunIT๙" pitchFamily="34" charset="-34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/>
          <p:cNvSpPr/>
          <p:nvPr/>
        </p:nvSpPr>
        <p:spPr>
          <a:xfrm>
            <a:off x="3493800" y="1624256"/>
            <a:ext cx="1764000" cy="3968436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29" tIns="45714" rIns="91429" bIns="45714" rtlCol="0" anchor="ctr"/>
          <a:lstStyle/>
          <a:p>
            <a:pPr algn="ctr"/>
            <a:endParaRPr lang="en-US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726534" y="615056"/>
            <a:ext cx="2194560" cy="900000"/>
          </a:xfrm>
          <a:prstGeom prst="rect">
            <a:avLst/>
          </a:prstGeom>
          <a:solidFill>
            <a:srgbClr val="FED6DF"/>
          </a:solidFill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29" tIns="45714" rIns="91429" bIns="45714" rtlCol="0" anchor="ctr"/>
          <a:lstStyle/>
          <a:p>
            <a:pPr algn="ctr">
              <a:lnSpc>
                <a:spcPct val="90000"/>
              </a:lnSpc>
            </a:pP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ปัญหาชาติ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167314" y="615754"/>
            <a:ext cx="2289742" cy="900000"/>
          </a:xfrm>
          <a:prstGeom prst="rect">
            <a:avLst/>
          </a:prstGeom>
          <a:ln w="28575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429" tIns="45714" rIns="91429" bIns="45714" rtlCol="0" anchor="ctr"/>
          <a:lstStyle/>
          <a:p>
            <a:pPr algn="ctr">
              <a:lnSpc>
                <a:spcPct val="90000"/>
              </a:lnSpc>
            </a:pP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ความสัมพันธ์/</a:t>
            </a:r>
            <a:br>
              <a:rPr lang="th-TH" sz="2800" b="1" dirty="0">
                <a:latin typeface="TH SarabunIT๙" pitchFamily="34" charset="-34"/>
                <a:cs typeface="TH SarabunIT๙" pitchFamily="34" charset="-34"/>
              </a:rPr>
            </a:b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เชื่อมโยงการปฏิรูป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193360" y="624000"/>
            <a:ext cx="1512000" cy="900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29" tIns="45714" rIns="91429" bIns="45714" rtlCol="0" anchor="ctr"/>
          <a:lstStyle/>
          <a:p>
            <a:pPr algn="ctr">
              <a:lnSpc>
                <a:spcPct val="90000"/>
              </a:lnSpc>
            </a:pP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การแก้ไข/มาตรการ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72480" y="615754"/>
            <a:ext cx="2664296" cy="90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29" tIns="45714" rIns="91429" bIns="45714" rtlCol="0" anchor="ctr"/>
          <a:lstStyle/>
          <a:p>
            <a:pPr algn="ctr">
              <a:lnSpc>
                <a:spcPct val="90000"/>
              </a:lnSpc>
            </a:pP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ผลอันพึงประสงค์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26534" y="1624256"/>
            <a:ext cx="2194560" cy="1020688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29" tIns="45714" rIns="91429" bIns="45714" rtlCol="0" anchor="ctr"/>
          <a:lstStyle/>
          <a:p>
            <a:pPr algn="ctr"/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โครงสร้างหลักอ่อนแอ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726534" y="3171588"/>
            <a:ext cx="2194560" cy="936000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29" tIns="45714" rIns="91429" bIns="45714" rtlCol="0" anchor="ctr"/>
          <a:lstStyle/>
          <a:p>
            <a:pPr algn="ctr"/>
            <a:r>
              <a:rPr lang="th-TH" sz="2200" b="1" dirty="0">
                <a:latin typeface="TH SarabunIT๙" pitchFamily="34" charset="-34"/>
                <a:cs typeface="TH SarabunIT๙" pitchFamily="34" charset="-34"/>
              </a:rPr>
              <a:t>กลไกภาครัฐ</a:t>
            </a:r>
          </a:p>
          <a:p>
            <a:pPr algn="ctr"/>
            <a:r>
              <a:rPr lang="th-TH" sz="2200" b="1" dirty="0">
                <a:latin typeface="TH SarabunIT๙" pitchFamily="34" charset="-34"/>
                <a:cs typeface="TH SarabunIT๙" pitchFamily="34" charset="-34"/>
              </a:rPr>
              <a:t>ไม่อยู่ในกรอบธรรมาภิบาล</a:t>
            </a:r>
            <a:endParaRPr lang="en-US" sz="22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726534" y="4620692"/>
            <a:ext cx="2194560" cy="972000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29" tIns="45714" rIns="91429" bIns="45714" rtlCol="0" anchor="ctr"/>
          <a:lstStyle/>
          <a:p>
            <a:pPr algn="ctr"/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การทุจริตรุนแรง</a:t>
            </a:r>
          </a:p>
          <a:p>
            <a:pPr algn="ctr"/>
            <a:r>
              <a:rPr lang="th-TH" sz="2200" b="1" dirty="0">
                <a:latin typeface="TH SarabunIT๙" pitchFamily="34" charset="-34"/>
                <a:cs typeface="TH SarabunIT๙" pitchFamily="34" charset="-34"/>
              </a:rPr>
              <a:t>(ทั้งเชิงพื้นที่/พฤติการณ์)</a:t>
            </a:r>
            <a:endParaRPr lang="en-US" sz="22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8301512" y="1780848"/>
            <a:ext cx="1260000" cy="457200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29" tIns="45714" rIns="91429" bIns="45714" rtlCol="0" anchor="ctr"/>
          <a:lstStyle/>
          <a:p>
            <a:pPr algn="ctr"/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ป้องกัน</a:t>
            </a:r>
            <a:endParaRPr lang="en-US" sz="24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8301512" y="2356912"/>
            <a:ext cx="1260000" cy="457200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29" tIns="45714" rIns="91429" bIns="45714" rtlCol="0" anchor="ctr"/>
          <a:lstStyle/>
          <a:p>
            <a:pPr algn="ctr"/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เฝ้าระวัง</a:t>
            </a:r>
            <a:endParaRPr lang="en-US" sz="24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8301512" y="3433020"/>
            <a:ext cx="1260000" cy="457200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29" tIns="45714" rIns="91429" bIns="45714" rtlCol="0" anchor="ctr"/>
          <a:lstStyle/>
          <a:p>
            <a:pPr algn="ctr"/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ป้องปราม</a:t>
            </a:r>
            <a:endParaRPr lang="en-US" sz="24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8301512" y="4877192"/>
            <a:ext cx="1260000" cy="457200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29" tIns="45714" rIns="91429" bIns="45714" rtlCol="0" anchor="ctr"/>
          <a:lstStyle/>
          <a:p>
            <a:pPr algn="ctr"/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ปราบปราม</a:t>
            </a:r>
            <a:endParaRPr lang="en-US" sz="24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8301512" y="6220192"/>
            <a:ext cx="1260000" cy="457200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29" tIns="45714" rIns="91429" bIns="45714" rtlCol="0" anchor="ctr"/>
          <a:lstStyle/>
          <a:p>
            <a:pPr algn="ctr"/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ขับเคลื่อน</a:t>
            </a:r>
            <a:endParaRPr lang="en-US" sz="2400" b="1" dirty="0">
              <a:latin typeface="TH SarabunIT๙" pitchFamily="34" charset="-34"/>
              <a:cs typeface="TH SarabunIT๙" pitchFamily="34" charset="-34"/>
            </a:endParaRPr>
          </a:p>
        </p:txBody>
      </p:sp>
      <p:cxnSp>
        <p:nvCxnSpPr>
          <p:cNvPr id="52" name="Straight Connector 51"/>
          <p:cNvCxnSpPr/>
          <p:nvPr/>
        </p:nvCxnSpPr>
        <p:spPr>
          <a:xfrm>
            <a:off x="7936860" y="2009448"/>
            <a:ext cx="360000" cy="0"/>
          </a:xfrm>
          <a:prstGeom prst="line">
            <a:avLst/>
          </a:prstGeom>
          <a:ln w="28575">
            <a:solidFill>
              <a:srgbClr val="00B05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Up Arrow 69"/>
          <p:cNvSpPr/>
          <p:nvPr/>
        </p:nvSpPr>
        <p:spPr>
          <a:xfrm>
            <a:off x="6590630" y="2732718"/>
            <a:ext cx="504056" cy="360000"/>
          </a:xfrm>
          <a:prstGeom prst="up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Down Arrow 70"/>
          <p:cNvSpPr/>
          <p:nvPr/>
        </p:nvSpPr>
        <p:spPr>
          <a:xfrm>
            <a:off x="6590630" y="4195534"/>
            <a:ext cx="504056" cy="360000"/>
          </a:xfrm>
          <a:prstGeom prst="down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0" name="Straight Connector 79"/>
          <p:cNvCxnSpPr/>
          <p:nvPr/>
        </p:nvCxnSpPr>
        <p:spPr>
          <a:xfrm>
            <a:off x="2936776" y="6461368"/>
            <a:ext cx="5364736" cy="0"/>
          </a:xfrm>
          <a:prstGeom prst="line">
            <a:avLst/>
          </a:prstGeom>
          <a:ln w="28575">
            <a:solidFill>
              <a:srgbClr val="00B05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>
            <a:off x="2936776" y="2144166"/>
            <a:ext cx="548640" cy="0"/>
          </a:xfrm>
          <a:prstGeom prst="line">
            <a:avLst/>
          </a:prstGeom>
          <a:ln w="38100">
            <a:solidFill>
              <a:srgbClr val="FF66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Rectangle 67"/>
          <p:cNvSpPr/>
          <p:nvPr/>
        </p:nvSpPr>
        <p:spPr>
          <a:xfrm>
            <a:off x="272480" y="1580590"/>
            <a:ext cx="2664296" cy="1136362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29" tIns="45714" rIns="91429" bIns="45714" rtlCol="0" anchor="t"/>
          <a:lstStyle/>
          <a:p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ทุกภาคส่วนมีภูมิคุ้มกัน/เข้มแข็ง/ต่อต้านทุจริต (</a:t>
            </a:r>
            <a:r>
              <a:rPr lang="th-TH" sz="2400" b="1" dirty="0" err="1">
                <a:latin typeface="TH SarabunIT๙" pitchFamily="34" charset="-34"/>
                <a:cs typeface="TH SarabunIT๙" pitchFamily="34" charset="-34"/>
              </a:rPr>
              <a:t>รธน</a:t>
            </a:r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. ม.๖๓) </a:t>
            </a:r>
            <a:r>
              <a:rPr lang="en-GB" sz="2400" b="1" dirty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</a:rPr>
              <a:t>[</a:t>
            </a:r>
            <a:r>
              <a:rPr lang="th-TH" sz="2400" b="1" dirty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</a:rPr>
              <a:t>ข้อ ๑, ๒, ๓</a:t>
            </a:r>
            <a:r>
              <a:rPr lang="en-GB" sz="2400" b="1" dirty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</a:rPr>
              <a:t>]</a:t>
            </a:r>
            <a:endParaRPr lang="en-US" sz="2400" b="1" dirty="0">
              <a:solidFill>
                <a:srgbClr val="FF0000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272480" y="3057490"/>
            <a:ext cx="2664296" cy="1212106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29" tIns="45714" rIns="91429" bIns="45714" rtlCol="0" anchor="t"/>
          <a:lstStyle/>
          <a:p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กลไกภาครัฐทำงานในกรอบ</a:t>
            </a:r>
            <a:r>
              <a:rPr lang="th-TH" sz="2400" b="1" dirty="0" err="1">
                <a:latin typeface="TH SarabunIT๙" pitchFamily="34" charset="-34"/>
                <a:cs typeface="TH SarabunIT๙" pitchFamily="34" charset="-34"/>
              </a:rPr>
              <a:t>ธรรมาภิ</a:t>
            </a:r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บาล/ใช้มาตรการทาง</a:t>
            </a:r>
            <a:r>
              <a:rPr lang="th-TH" sz="2400" b="1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ปกครอง วินัย </a:t>
            </a:r>
            <a:r>
              <a:rPr lang="en-GB" sz="2400" b="1" dirty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</a:rPr>
              <a:t>[</a:t>
            </a:r>
            <a:r>
              <a:rPr lang="th-TH" sz="2400" b="1" dirty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</a:rPr>
              <a:t>ข้อ ๒, ๔</a:t>
            </a:r>
            <a:r>
              <a:rPr lang="en-GB" sz="2400" b="1" dirty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</a:rPr>
              <a:t>]</a:t>
            </a:r>
            <a:endParaRPr lang="en-US" sz="2400" b="1" dirty="0">
              <a:solidFill>
                <a:srgbClr val="FF0000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272480" y="4552568"/>
            <a:ext cx="2664296" cy="1188720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29" tIns="45714" rIns="91429" bIns="45714" rtlCol="0" anchor="t"/>
          <a:lstStyle/>
          <a:p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การดำเนินคดีเป็นไป</a:t>
            </a:r>
            <a:br>
              <a:rPr lang="en-US" sz="2400" b="1" dirty="0">
                <a:latin typeface="TH SarabunIT๙" pitchFamily="34" charset="-34"/>
                <a:cs typeface="TH SarabunIT๙" pitchFamily="34" charset="-34"/>
              </a:rPr>
            </a:br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ด้วยความรวดเร็ว เด็ดขาด เป็นธรรม </a:t>
            </a:r>
            <a:r>
              <a:rPr lang="en-GB" sz="2400" b="1" dirty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</a:rPr>
              <a:t>[</a:t>
            </a:r>
            <a:r>
              <a:rPr lang="th-TH" sz="2400" b="1" dirty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</a:rPr>
              <a:t>ข้อ ๕</a:t>
            </a:r>
            <a:r>
              <a:rPr lang="en-GB" sz="2400" b="1" dirty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</a:rPr>
              <a:t>]</a:t>
            </a:r>
            <a:endParaRPr lang="en-US" sz="2400" b="1" dirty="0">
              <a:solidFill>
                <a:srgbClr val="FF0000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cxnSp>
        <p:nvCxnSpPr>
          <p:cNvPr id="76" name="Straight Connector 75"/>
          <p:cNvCxnSpPr/>
          <p:nvPr/>
        </p:nvCxnSpPr>
        <p:spPr>
          <a:xfrm>
            <a:off x="7931663" y="3661620"/>
            <a:ext cx="360000" cy="0"/>
          </a:xfrm>
          <a:prstGeom prst="line">
            <a:avLst/>
          </a:prstGeom>
          <a:ln w="28575">
            <a:solidFill>
              <a:srgbClr val="00B05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>
            <a:endCxn id="19" idx="0"/>
          </p:cNvCxnSpPr>
          <p:nvPr/>
        </p:nvCxnSpPr>
        <p:spPr>
          <a:xfrm>
            <a:off x="8929206" y="5381320"/>
            <a:ext cx="2306" cy="838872"/>
          </a:xfrm>
          <a:prstGeom prst="line">
            <a:avLst/>
          </a:prstGeom>
          <a:ln w="28575">
            <a:solidFill>
              <a:srgbClr val="00B05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>
            <a:off x="7936900" y="5093216"/>
            <a:ext cx="360000" cy="0"/>
          </a:xfrm>
          <a:prstGeom prst="line">
            <a:avLst/>
          </a:prstGeom>
          <a:ln w="28575">
            <a:solidFill>
              <a:srgbClr val="00B05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>
            <a:off x="9777536" y="1996872"/>
            <a:ext cx="0" cy="4480560"/>
          </a:xfrm>
          <a:prstGeom prst="line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>
            <a:off x="9561552" y="1996872"/>
            <a:ext cx="216000" cy="0"/>
          </a:xfrm>
          <a:prstGeom prst="line">
            <a:avLst/>
          </a:prstGeom>
          <a:ln w="28575">
            <a:solidFill>
              <a:srgbClr val="00B05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9561512" y="2572936"/>
            <a:ext cx="216000" cy="0"/>
          </a:xfrm>
          <a:prstGeom prst="line">
            <a:avLst/>
          </a:prstGeom>
          <a:ln w="285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Rectangle 90"/>
          <p:cNvSpPr/>
          <p:nvPr/>
        </p:nvSpPr>
        <p:spPr>
          <a:xfrm>
            <a:off x="3664113" y="1836508"/>
            <a:ext cx="1432903" cy="630591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29" tIns="45714" rIns="91429" bIns="45714" rtlCol="0" anchor="ctr"/>
          <a:lstStyle/>
          <a:p>
            <a:pPr algn="ctr"/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ทั้ง ๑๓ คณะ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</p:txBody>
      </p:sp>
      <p:cxnSp>
        <p:nvCxnSpPr>
          <p:cNvPr id="93" name="Straight Connector 92"/>
          <p:cNvCxnSpPr/>
          <p:nvPr/>
        </p:nvCxnSpPr>
        <p:spPr>
          <a:xfrm>
            <a:off x="2936776" y="3686151"/>
            <a:ext cx="548640" cy="0"/>
          </a:xfrm>
          <a:prstGeom prst="line">
            <a:avLst/>
          </a:prstGeom>
          <a:ln w="38100">
            <a:solidFill>
              <a:srgbClr val="FF66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Rectangle 93"/>
          <p:cNvSpPr/>
          <p:nvPr/>
        </p:nvSpPr>
        <p:spPr>
          <a:xfrm>
            <a:off x="3664113" y="3378493"/>
            <a:ext cx="1432903" cy="630591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29" tIns="45714" rIns="91429" bIns="45714" rtlCol="0" anchor="ctr"/>
          <a:lstStyle/>
          <a:p>
            <a:pPr algn="ctr"/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4 คณะ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2936776" y="5112842"/>
            <a:ext cx="548640" cy="0"/>
          </a:xfrm>
          <a:prstGeom prst="line">
            <a:avLst/>
          </a:prstGeom>
          <a:ln w="38100">
            <a:solidFill>
              <a:srgbClr val="FF66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Rectangle 96"/>
          <p:cNvSpPr/>
          <p:nvPr/>
        </p:nvSpPr>
        <p:spPr>
          <a:xfrm>
            <a:off x="3664113" y="4805184"/>
            <a:ext cx="1432903" cy="630591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29" tIns="45714" rIns="91429" bIns="45714" rtlCol="0" anchor="ctr"/>
          <a:lstStyle/>
          <a:p>
            <a:pPr algn="ctr"/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คณะที่ ๑๑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</p:txBody>
      </p:sp>
      <p:cxnSp>
        <p:nvCxnSpPr>
          <p:cNvPr id="98" name="Straight Connector 97"/>
          <p:cNvCxnSpPr/>
          <p:nvPr/>
        </p:nvCxnSpPr>
        <p:spPr>
          <a:xfrm>
            <a:off x="5282998" y="3680576"/>
            <a:ext cx="411480" cy="0"/>
          </a:xfrm>
          <a:prstGeom prst="line">
            <a:avLst/>
          </a:prstGeom>
          <a:ln w="38100">
            <a:solidFill>
              <a:srgbClr val="FF66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>
            <a:off x="5289756" y="2140888"/>
            <a:ext cx="411480" cy="0"/>
          </a:xfrm>
          <a:prstGeom prst="line">
            <a:avLst/>
          </a:prstGeom>
          <a:ln w="38100">
            <a:solidFill>
              <a:srgbClr val="FF66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>
            <a:stCxn id="97" idx="0"/>
            <a:endCxn id="94" idx="2"/>
          </p:cNvCxnSpPr>
          <p:nvPr/>
        </p:nvCxnSpPr>
        <p:spPr>
          <a:xfrm flipV="1">
            <a:off x="4380565" y="4009084"/>
            <a:ext cx="0" cy="796100"/>
          </a:xfrm>
          <a:prstGeom prst="line">
            <a:avLst/>
          </a:prstGeom>
          <a:ln w="38100">
            <a:solidFill>
              <a:srgbClr val="FF66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>
            <a:off x="5289756" y="5093216"/>
            <a:ext cx="411480" cy="0"/>
          </a:xfrm>
          <a:prstGeom prst="line">
            <a:avLst/>
          </a:prstGeom>
          <a:ln w="38100">
            <a:solidFill>
              <a:srgbClr val="FF66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Rectangle 103"/>
          <p:cNvSpPr/>
          <p:nvPr/>
        </p:nvSpPr>
        <p:spPr>
          <a:xfrm>
            <a:off x="272480" y="6029320"/>
            <a:ext cx="2664296" cy="752480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29" tIns="45714" rIns="91429" bIns="45714" rtlCol="0" anchor="t"/>
          <a:lstStyle/>
          <a:p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การบริหารจัดการ/</a:t>
            </a:r>
            <a:r>
              <a:rPr lang="th-TH" sz="2400" b="1" dirty="0" err="1">
                <a:latin typeface="TH SarabunIT๙" pitchFamily="34" charset="-34"/>
                <a:cs typeface="TH SarabunIT๙" pitchFamily="34" charset="-34"/>
              </a:rPr>
              <a:t>บูรณา</a:t>
            </a:r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การ </a:t>
            </a:r>
            <a:r>
              <a:rPr lang="en-GB" sz="2400" b="1" dirty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</a:rPr>
              <a:t>[</a:t>
            </a:r>
            <a:r>
              <a:rPr lang="th-TH" sz="2400" b="1" dirty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</a:rPr>
              <a:t>ข้อ ๖</a:t>
            </a:r>
            <a:r>
              <a:rPr lang="en-GB" sz="2400" b="1" dirty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</a:rPr>
              <a:t>]</a:t>
            </a:r>
            <a:endParaRPr lang="en-US" sz="2400" b="1" dirty="0">
              <a:solidFill>
                <a:srgbClr val="FF0000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cxnSp>
        <p:nvCxnSpPr>
          <p:cNvPr id="41" name="Straight Connector 40"/>
          <p:cNvCxnSpPr>
            <a:stCxn id="94" idx="0"/>
          </p:cNvCxnSpPr>
          <p:nvPr/>
        </p:nvCxnSpPr>
        <p:spPr>
          <a:xfrm flipH="1" flipV="1">
            <a:off x="4376936" y="2500928"/>
            <a:ext cx="3629" cy="877565"/>
          </a:xfrm>
          <a:prstGeom prst="line">
            <a:avLst/>
          </a:prstGeom>
          <a:ln w="38100">
            <a:solidFill>
              <a:srgbClr val="FF66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1617961" y="2724509"/>
            <a:ext cx="0" cy="288032"/>
          </a:xfrm>
          <a:prstGeom prst="line">
            <a:avLst/>
          </a:prstGeom>
          <a:ln>
            <a:solidFill>
              <a:srgbClr val="0070C0"/>
            </a:solidFill>
            <a:headEnd type="arrow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1633075" y="4278457"/>
            <a:ext cx="0" cy="288032"/>
          </a:xfrm>
          <a:prstGeom prst="line">
            <a:avLst/>
          </a:prstGeom>
          <a:ln>
            <a:solidFill>
              <a:srgbClr val="0070C0"/>
            </a:solidFill>
            <a:headEnd type="arrow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1640632" y="5741288"/>
            <a:ext cx="0" cy="288032"/>
          </a:xfrm>
          <a:prstGeom prst="line">
            <a:avLst/>
          </a:prstGeom>
          <a:ln>
            <a:solidFill>
              <a:srgbClr val="0070C0"/>
            </a:solidFill>
            <a:headEnd type="arrow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9561512" y="3653056"/>
            <a:ext cx="216000" cy="0"/>
          </a:xfrm>
          <a:prstGeom prst="line">
            <a:avLst/>
          </a:prstGeom>
          <a:ln w="28575">
            <a:solidFill>
              <a:srgbClr val="00B05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9561512" y="5093216"/>
            <a:ext cx="216000" cy="0"/>
          </a:xfrm>
          <a:prstGeom prst="line">
            <a:avLst/>
          </a:prstGeom>
          <a:ln w="28575">
            <a:solidFill>
              <a:srgbClr val="00B05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9561512" y="6461368"/>
            <a:ext cx="216000" cy="0"/>
          </a:xfrm>
          <a:prstGeom prst="line">
            <a:avLst/>
          </a:prstGeom>
          <a:ln w="28575">
            <a:solidFill>
              <a:srgbClr val="00B05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7947108" y="2500928"/>
            <a:ext cx="365760" cy="0"/>
          </a:xfrm>
          <a:prstGeom prst="line">
            <a:avLst/>
          </a:prstGeom>
          <a:ln w="285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Snip Diagonal Corner Rectangle 52"/>
          <p:cNvSpPr/>
          <p:nvPr/>
        </p:nvSpPr>
        <p:spPr>
          <a:xfrm>
            <a:off x="0" y="46494"/>
            <a:ext cx="9906000" cy="457200"/>
          </a:xfrm>
          <a:prstGeom prst="snip2DiagRect">
            <a:avLst/>
          </a:prstGeom>
          <a:ln w="28575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1429" tIns="45714" rIns="91429" bIns="45714" rtlCol="0" anchor="ctr"/>
          <a:lstStyle/>
          <a:p>
            <a:pPr algn="ctr"/>
            <a:r>
              <a:rPr lang="th-TH" sz="3200" b="1" dirty="0">
                <a:latin typeface="TH SarabunIT๙" pitchFamily="34" charset="-34"/>
                <a:cs typeface="TH SarabunIT๙" pitchFamily="34" charset="-34"/>
              </a:rPr>
              <a:t>ความสัมพันธ์/เชื่อมโยงการปฏิรูป  “ปัญหากับการแก้ไข”</a:t>
            </a:r>
            <a:endParaRPr lang="en-US" sz="32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50" name="ตัวยึดหมายเลขภาพนิ่ง 4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C2241-EA23-4CB9-99D0-7E57355CABB8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17177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2"/>
          <p:cNvGrpSpPr/>
          <p:nvPr/>
        </p:nvGrpSpPr>
        <p:grpSpPr>
          <a:xfrm>
            <a:off x="128465" y="2492897"/>
            <a:ext cx="1872208" cy="1872208"/>
            <a:chOff x="200472" y="1453923"/>
            <a:chExt cx="2448272" cy="2674583"/>
          </a:xfrm>
        </p:grpSpPr>
        <p:sp>
          <p:nvSpPr>
            <p:cNvPr id="12" name="Oval 11"/>
            <p:cNvSpPr/>
            <p:nvPr/>
          </p:nvSpPr>
          <p:spPr>
            <a:xfrm>
              <a:off x="200472" y="1453923"/>
              <a:ext cx="2448272" cy="2674583"/>
            </a:xfrm>
            <a:prstGeom prst="ellipse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h-TH" sz="2000" b="1" dirty="0">
                <a:latin typeface="TH SarabunIT๙" pitchFamily="34" charset="-34"/>
                <a:cs typeface="TH SarabunIT๙" pitchFamily="34" charset="-34"/>
              </a:endParaRPr>
            </a:p>
            <a:p>
              <a:pPr algn="ctr"/>
              <a:endParaRPr lang="th-TH" sz="2000" b="1" dirty="0">
                <a:latin typeface="TH SarabunIT๙" pitchFamily="34" charset="-34"/>
                <a:cs typeface="TH SarabunIT๙" pitchFamily="34" charset="-34"/>
              </a:endParaRPr>
            </a:p>
            <a:p>
              <a:pPr algn="ctr"/>
              <a:endParaRPr lang="th-TH" sz="2000" b="1" dirty="0">
                <a:latin typeface="TH SarabunIT๙" pitchFamily="34" charset="-34"/>
                <a:cs typeface="TH SarabunIT๙" pitchFamily="34" charset="-34"/>
              </a:endParaRPr>
            </a:p>
            <a:p>
              <a:pPr algn="ctr"/>
              <a:endParaRPr lang="th-TH" sz="400" b="1" dirty="0">
                <a:latin typeface="TH SarabunIT๙" pitchFamily="34" charset="-34"/>
                <a:cs typeface="TH SarabunIT๙" pitchFamily="34" charset="-34"/>
              </a:endParaRPr>
            </a:p>
            <a:p>
              <a:pPr algn="ctr"/>
              <a:endParaRPr lang="th-TH" sz="400" b="1" dirty="0">
                <a:latin typeface="TH SarabunIT๙" pitchFamily="34" charset="-34"/>
                <a:cs typeface="TH SarabunIT๙" pitchFamily="34" charset="-34"/>
              </a:endParaRPr>
            </a:p>
            <a:p>
              <a:pPr algn="ctr"/>
              <a:endParaRPr lang="th-TH" sz="400" b="1" dirty="0">
                <a:latin typeface="TH SarabunIT๙" pitchFamily="34" charset="-34"/>
                <a:cs typeface="TH SarabunIT๙" pitchFamily="34" charset="-34"/>
              </a:endParaRPr>
            </a:p>
            <a:p>
              <a:pPr algn="ctr"/>
              <a:r>
                <a:rPr lang="th-TH" sz="2000" b="1" dirty="0">
                  <a:latin typeface="TH SarabunIT๙" pitchFamily="34" charset="-34"/>
                  <a:cs typeface="TH SarabunIT๙" pitchFamily="34" charset="-34"/>
                </a:rPr>
                <a:t>เฝ้าระวังปัญหา</a:t>
              </a:r>
              <a:endParaRPr lang="en-US" sz="2000" b="1" dirty="0">
                <a:latin typeface="TH SarabunIT๙" pitchFamily="34" charset="-34"/>
                <a:cs typeface="TH SarabunIT๙" pitchFamily="34" charset="-34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344488" y="1556792"/>
              <a:ext cx="2088232" cy="1748766"/>
            </a:xfrm>
            <a:prstGeom prst="ellipse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h-TH" sz="2000" b="1" dirty="0">
                <a:latin typeface="TH SarabunIT๙" pitchFamily="34" charset="-34"/>
                <a:cs typeface="TH SarabunIT๙" pitchFamily="34" charset="-34"/>
              </a:endParaRPr>
            </a:p>
            <a:p>
              <a:pPr algn="ctr"/>
              <a:endParaRPr lang="th-TH" sz="1000" b="1" dirty="0">
                <a:latin typeface="TH SarabunIT๙" pitchFamily="34" charset="-34"/>
                <a:cs typeface="TH SarabunIT๙" pitchFamily="34" charset="-34"/>
              </a:endParaRPr>
            </a:p>
            <a:p>
              <a:pPr algn="ctr"/>
              <a:r>
                <a:rPr lang="th-TH" sz="2000" b="1" dirty="0">
                  <a:latin typeface="TH SarabunIT๙" pitchFamily="34" charset="-34"/>
                  <a:cs typeface="TH SarabunIT๙" pitchFamily="34" charset="-34"/>
                </a:rPr>
                <a:t>ควบคุมปัญหา</a:t>
              </a:r>
              <a:endParaRPr lang="en-US" sz="2000" b="1" dirty="0">
                <a:latin typeface="TH SarabunIT๙" pitchFamily="34" charset="-34"/>
                <a:cs typeface="TH SarabunIT๙" pitchFamily="34" charset="-34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560512" y="1556792"/>
              <a:ext cx="1728192" cy="720080"/>
            </a:xfrm>
            <a:prstGeom prst="ellipse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h-TH" sz="2000" b="1" dirty="0">
                  <a:latin typeface="TH SarabunIT๙" pitchFamily="34" charset="-34"/>
                  <a:cs typeface="TH SarabunIT๙" pitchFamily="34" charset="-34"/>
                </a:rPr>
                <a:t>ลดปัญหา</a:t>
              </a:r>
              <a:endParaRPr lang="en-US" sz="2000" b="1" dirty="0">
                <a:latin typeface="TH SarabunIT๙" pitchFamily="34" charset="-34"/>
                <a:cs typeface="TH SarabunIT๙" pitchFamily="34" charset="-34"/>
              </a:endParaRPr>
            </a:p>
          </p:txBody>
        </p:sp>
      </p:grp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AA0FF-BB2B-4CC6-88CE-18734DDD462C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41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16024" y="494522"/>
            <a:ext cx="1645920" cy="4572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91423" tIns="45712" rIns="91423" bIns="45712" rtlCol="0" anchor="ctr"/>
          <a:lstStyle/>
          <a:p>
            <a:pPr algn="ctr"/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ปัญหาทุจริต</a:t>
            </a:r>
            <a:endParaRPr lang="en-US" sz="24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043384" y="494522"/>
            <a:ext cx="1645920" cy="457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23" tIns="45712" rIns="91423" bIns="45712" rtlCol="0" anchor="ctr"/>
          <a:lstStyle/>
          <a:p>
            <a:pPr algn="ctr"/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วิธีการ</a:t>
            </a:r>
            <a:endParaRPr lang="en-US" sz="24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144688" y="494522"/>
            <a:ext cx="164592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1423" tIns="45712" rIns="91423" bIns="45712" rtlCol="0" anchor="ctr"/>
          <a:lstStyle/>
          <a:p>
            <a:pPr algn="ctr"/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มาตรการ</a:t>
            </a:r>
            <a:endParaRPr lang="en-US" sz="24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099168" y="494522"/>
            <a:ext cx="1645920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91423" tIns="45712" rIns="91423" bIns="45712" rtlCol="0" anchor="ctr"/>
          <a:lstStyle/>
          <a:p>
            <a:pPr algn="ctr"/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กลไก</a:t>
            </a:r>
            <a:endParaRPr lang="en-US" sz="24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920880" y="494522"/>
            <a:ext cx="1645920" cy="4572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91423" tIns="45712" rIns="91423" bIns="45712" rtlCol="0" anchor="ctr"/>
          <a:lstStyle/>
          <a:p>
            <a:pPr algn="ctr"/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กิจกรรม</a:t>
            </a:r>
            <a:endParaRPr lang="en-US" sz="24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144688" y="980728"/>
            <a:ext cx="1645920" cy="12241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1423" tIns="45712" rIns="91423" bIns="45712" rtlCol="0" anchor="t"/>
          <a:lstStyle/>
          <a:p>
            <a:pPr algn="ctr">
              <a:lnSpc>
                <a:spcPct val="90000"/>
              </a:lnSpc>
            </a:pPr>
            <a:r>
              <a:rPr lang="th-TH" sz="2400" b="1" dirty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</a:rPr>
              <a:t>ปราบปราม</a:t>
            </a:r>
            <a:endParaRPr lang="th-TH" sz="2000" b="1" dirty="0">
              <a:solidFill>
                <a:srgbClr val="FF0000"/>
              </a:solidFill>
              <a:latin typeface="TH SarabunIT๙" pitchFamily="34" charset="-34"/>
              <a:cs typeface="TH SarabunIT๙" pitchFamily="34" charset="-34"/>
            </a:endParaRPr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th-TH" sz="2000" b="1" dirty="0">
                <a:latin typeface="TH SarabunIT๙" pitchFamily="34" charset="-34"/>
                <a:cs typeface="TH SarabunIT๙" pitchFamily="34" charset="-34"/>
              </a:rPr>
              <a:t> อาญา/แพ่ง</a:t>
            </a:r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th-TH" sz="2000" b="1" dirty="0">
                <a:latin typeface="TH SarabunIT๙" pitchFamily="34" charset="-34"/>
                <a:cs typeface="TH SarabunIT๙" pitchFamily="34" charset="-34"/>
              </a:rPr>
              <a:t> วินัย/ละเมิด</a:t>
            </a:r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th-TH" sz="2000" b="1" dirty="0">
                <a:latin typeface="TH SarabunIT๙" pitchFamily="34" charset="-34"/>
                <a:cs typeface="TH SarabunIT๙" pitchFamily="34" charset="-34"/>
              </a:rPr>
              <a:t> ปกครอง</a:t>
            </a:r>
            <a:endParaRPr lang="en-US" sz="20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144688" y="2348880"/>
            <a:ext cx="1645920" cy="230425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1423" tIns="45712" rIns="91423" bIns="45712" rtlCol="0" anchor="t"/>
          <a:lstStyle/>
          <a:p>
            <a:pPr algn="ctr">
              <a:lnSpc>
                <a:spcPct val="90000"/>
              </a:lnSpc>
            </a:pPr>
            <a:r>
              <a:rPr lang="th-TH" sz="2300" b="1" dirty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</a:rPr>
              <a:t>ป้องกัน/ป้องปราม</a:t>
            </a:r>
            <a:endParaRPr lang="th-TH" sz="2000" b="1" dirty="0">
              <a:solidFill>
                <a:srgbClr val="FF0000"/>
              </a:solidFill>
              <a:latin typeface="TH SarabunIT๙" pitchFamily="34" charset="-34"/>
              <a:cs typeface="TH SarabunIT๙" pitchFamily="34" charset="-34"/>
            </a:endParaRPr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th-TH" sz="2000" b="1" dirty="0">
                <a:latin typeface="TH SarabunIT๙" pitchFamily="34" charset="-34"/>
                <a:cs typeface="TH SarabunIT๙" pitchFamily="34" charset="-34"/>
              </a:rPr>
              <a:t> สร้างภูมิคุ้มกัน</a:t>
            </a:r>
          </a:p>
          <a:p>
            <a:pPr>
              <a:lnSpc>
                <a:spcPct val="90000"/>
              </a:lnSpc>
            </a:pPr>
            <a:r>
              <a:rPr lang="th-TH" sz="2000" b="1" dirty="0">
                <a:latin typeface="TH SarabunIT๙" pitchFamily="34" charset="-34"/>
                <a:cs typeface="TH SarabunIT๙" pitchFamily="34" charset="-34"/>
              </a:rPr>
              <a:t>   - ปลูก/ปลุก</a:t>
            </a:r>
          </a:p>
          <a:p>
            <a:pPr>
              <a:lnSpc>
                <a:spcPct val="90000"/>
              </a:lnSpc>
            </a:pPr>
            <a:r>
              <a:rPr lang="th-TH" sz="2000" b="1" dirty="0">
                <a:latin typeface="TH SarabunIT๙" pitchFamily="34" charset="-34"/>
                <a:cs typeface="TH SarabunIT๙" pitchFamily="34" charset="-34"/>
              </a:rPr>
              <a:t>   - ร่วมกันต่อต้าน</a:t>
            </a:r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th-TH" sz="2000" b="1" dirty="0">
                <a:latin typeface="TH SarabunIT๙" pitchFamily="34" charset="-34"/>
                <a:cs typeface="TH SarabunIT๙" pitchFamily="34" charset="-34"/>
              </a:rPr>
              <a:t> ลดโอกาส</a:t>
            </a:r>
          </a:p>
          <a:p>
            <a:pPr>
              <a:lnSpc>
                <a:spcPct val="90000"/>
              </a:lnSpc>
            </a:pPr>
            <a:r>
              <a:rPr lang="th-TH" sz="2000" b="1" dirty="0">
                <a:latin typeface="TH SarabunIT๙" pitchFamily="34" charset="-34"/>
                <a:cs typeface="TH SarabunIT๙" pitchFamily="34" charset="-34"/>
              </a:rPr>
              <a:t>   - สร้างกฎเกณฑ์</a:t>
            </a:r>
          </a:p>
          <a:p>
            <a:pPr>
              <a:lnSpc>
                <a:spcPct val="90000"/>
              </a:lnSpc>
            </a:pPr>
            <a:r>
              <a:rPr lang="th-TH" sz="2000" b="1" dirty="0">
                <a:latin typeface="TH SarabunIT๙" pitchFamily="34" charset="-34"/>
                <a:cs typeface="TH SarabunIT๙" pitchFamily="34" charset="-34"/>
              </a:rPr>
              <a:t>   - เปิดข้อมูล</a:t>
            </a:r>
          </a:p>
          <a:p>
            <a:pPr>
              <a:lnSpc>
                <a:spcPct val="90000"/>
              </a:lnSpc>
            </a:pPr>
            <a:r>
              <a:rPr lang="th-TH" sz="2000" b="1" dirty="0">
                <a:latin typeface="TH SarabunIT๙" pitchFamily="34" charset="-34"/>
                <a:cs typeface="TH SarabunIT๙" pitchFamily="34" charset="-34"/>
              </a:rPr>
              <a:t>   - </a:t>
            </a:r>
            <a:r>
              <a:rPr lang="th-TH" sz="1900" b="1" dirty="0">
                <a:latin typeface="TH SarabunIT๙" pitchFamily="34" charset="-34"/>
                <a:cs typeface="TH SarabunIT๙" pitchFamily="34" charset="-34"/>
              </a:rPr>
              <a:t>กระตุ้นการปฏิบัติ</a:t>
            </a:r>
            <a:endParaRPr lang="en-US" sz="19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144688" y="4826180"/>
            <a:ext cx="1645920" cy="11521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1423" tIns="45712" rIns="91423" bIns="45712" rtlCol="0" anchor="t"/>
          <a:lstStyle/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th-TH" sz="2000" b="1" dirty="0">
                <a:latin typeface="TH SarabunIT๙" pitchFamily="34" charset="-34"/>
                <a:cs typeface="TH SarabunIT๙" pitchFamily="34" charset="-34"/>
              </a:rPr>
              <a:t> เฝ้าระวัง</a:t>
            </a:r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th-TH" sz="2000" b="1" dirty="0">
                <a:latin typeface="TH SarabunIT๙" pitchFamily="34" charset="-34"/>
                <a:cs typeface="TH SarabunIT๙" pitchFamily="34" charset="-34"/>
              </a:rPr>
              <a:t> แจ้งข่าว</a:t>
            </a:r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th-TH" sz="2000" b="1" dirty="0">
                <a:latin typeface="TH SarabunIT๙" pitchFamily="34" charset="-34"/>
                <a:cs typeface="TH SarabunIT๙" pitchFamily="34" charset="-34"/>
              </a:rPr>
              <a:t> ติดตาม</a:t>
            </a:r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th-TH" sz="2000" b="1" dirty="0">
                <a:latin typeface="TH SarabunIT๙" pitchFamily="34" charset="-34"/>
                <a:cs typeface="TH SarabunIT๙" pitchFamily="34" charset="-34"/>
              </a:rPr>
              <a:t> เร่งรัด</a:t>
            </a:r>
            <a:endParaRPr lang="en-US" sz="20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144688" y="6156922"/>
            <a:ext cx="1645920" cy="58444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1423" tIns="45712" rIns="91423" bIns="45712" rtlCol="0" anchor="t"/>
          <a:lstStyle/>
          <a:p>
            <a:pPr>
              <a:lnSpc>
                <a:spcPct val="90000"/>
              </a:lnSpc>
            </a:pPr>
            <a:r>
              <a:rPr lang="th-TH" sz="2000" b="1" dirty="0">
                <a:latin typeface="TH SarabunIT๙" pitchFamily="34" charset="-34"/>
                <a:cs typeface="TH SarabunIT๙" pitchFamily="34" charset="-34"/>
              </a:rPr>
              <a:t>บริหาร/ประสานขับเคลื่อน</a:t>
            </a:r>
            <a:endParaRPr lang="en-US" sz="20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099168" y="980728"/>
            <a:ext cx="1645920" cy="144016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91423" tIns="45712" rIns="91423" bIns="45712" rtlCol="0" anchor="t"/>
          <a:lstStyle/>
          <a:p>
            <a:pPr algn="ctr">
              <a:lnSpc>
                <a:spcPct val="90000"/>
              </a:lnSpc>
            </a:pPr>
            <a:r>
              <a:rPr lang="th-TH" sz="2000" b="1" dirty="0">
                <a:latin typeface="TH SarabunIT๙" pitchFamily="34" charset="-34"/>
                <a:cs typeface="TH SarabunIT๙" pitchFamily="34" charset="-34"/>
              </a:rPr>
              <a:t>ศาล</a:t>
            </a:r>
          </a:p>
          <a:p>
            <a:pPr algn="ctr">
              <a:lnSpc>
                <a:spcPct val="90000"/>
              </a:lnSpc>
            </a:pPr>
            <a:r>
              <a:rPr lang="th-TH" sz="2000" b="1" dirty="0">
                <a:latin typeface="TH SarabunIT๙" pitchFamily="34" charset="-34"/>
                <a:cs typeface="TH SarabunIT๙" pitchFamily="34" charset="-34"/>
              </a:rPr>
              <a:t>อัยการ</a:t>
            </a:r>
          </a:p>
          <a:p>
            <a:pPr algn="ctr">
              <a:lnSpc>
                <a:spcPct val="90000"/>
              </a:lnSpc>
            </a:pPr>
            <a:r>
              <a:rPr lang="th-TH" sz="2000" b="1" dirty="0">
                <a:latin typeface="TH SarabunIT๙" pitchFamily="34" charset="-34"/>
                <a:cs typeface="TH SarabunIT๙" pitchFamily="34" charset="-34"/>
              </a:rPr>
              <a:t>ปปช./ปปท. ฯลฯ</a:t>
            </a:r>
          </a:p>
          <a:p>
            <a:pPr algn="ctr">
              <a:lnSpc>
                <a:spcPct val="90000"/>
              </a:lnSpc>
            </a:pPr>
            <a:r>
              <a:rPr lang="th-TH" sz="2000" b="1" dirty="0">
                <a:latin typeface="TH SarabunIT๙" pitchFamily="34" charset="-34"/>
                <a:cs typeface="TH SarabunIT๙" pitchFamily="34" charset="-34"/>
              </a:rPr>
              <a:t>ปปง.</a:t>
            </a:r>
          </a:p>
          <a:p>
            <a:pPr algn="ctr">
              <a:lnSpc>
                <a:spcPct val="90000"/>
              </a:lnSpc>
            </a:pPr>
            <a:r>
              <a:rPr lang="th-TH" sz="2000" b="1" dirty="0">
                <a:latin typeface="TH SarabunIT๙" pitchFamily="34" charset="-34"/>
                <a:cs typeface="TH SarabunIT๙" pitchFamily="34" charset="-34"/>
              </a:rPr>
              <a:t>หัวหน้าส่วนราชการ</a:t>
            </a:r>
            <a:endParaRPr lang="en-US" sz="20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088904" y="2924944"/>
            <a:ext cx="1645920" cy="115212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91423" tIns="45712" rIns="91423" bIns="45712" rtlCol="0" anchor="t"/>
          <a:lstStyle/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th-TH" sz="2000" b="1" dirty="0">
                <a:latin typeface="TH SarabunIT๙" pitchFamily="34" charset="-34"/>
                <a:cs typeface="TH SarabunIT๙" pitchFamily="34" charset="-34"/>
              </a:rPr>
              <a:t> ส่วนราชการ</a:t>
            </a:r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th-TH" sz="2000" b="1" dirty="0">
                <a:latin typeface="TH SarabunIT๙" pitchFamily="34" charset="-34"/>
                <a:cs typeface="TH SarabunIT๙" pitchFamily="34" charset="-34"/>
              </a:rPr>
              <a:t> เครือข่ายทางสังคม</a:t>
            </a:r>
          </a:p>
          <a:p>
            <a:pPr>
              <a:lnSpc>
                <a:spcPct val="90000"/>
              </a:lnSpc>
            </a:pPr>
            <a:r>
              <a:rPr lang="th-TH" sz="2000" b="1" dirty="0">
                <a:latin typeface="TH SarabunIT๙" pitchFamily="34" charset="-34"/>
                <a:cs typeface="TH SarabunIT๙" pitchFamily="34" charset="-34"/>
              </a:rPr>
              <a:t>   - ประชาชน</a:t>
            </a:r>
          </a:p>
          <a:p>
            <a:pPr>
              <a:lnSpc>
                <a:spcPct val="90000"/>
              </a:lnSpc>
            </a:pPr>
            <a:r>
              <a:rPr lang="th-TH" sz="2000" b="1" dirty="0">
                <a:latin typeface="TH SarabunIT๙" pitchFamily="34" charset="-34"/>
                <a:cs typeface="TH SarabunIT๙" pitchFamily="34" charset="-34"/>
              </a:rPr>
              <a:t>   - เอกชน</a:t>
            </a:r>
          </a:p>
        </p:txBody>
      </p:sp>
      <p:sp>
        <p:nvSpPr>
          <p:cNvPr id="25" name="Rectangle 24"/>
          <p:cNvSpPr/>
          <p:nvPr/>
        </p:nvSpPr>
        <p:spPr>
          <a:xfrm>
            <a:off x="4088904" y="4653137"/>
            <a:ext cx="1645920" cy="93610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91423" tIns="45712" rIns="91423" bIns="45712" rtlCol="0" anchor="t"/>
          <a:lstStyle/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th-TH" sz="2000" b="1" dirty="0">
                <a:latin typeface="TH SarabunIT๙" pitchFamily="34" charset="-34"/>
                <a:cs typeface="TH SarabunIT๙" pitchFamily="34" charset="-34"/>
              </a:rPr>
              <a:t> เครือข่ายทางสังคม</a:t>
            </a:r>
          </a:p>
          <a:p>
            <a:pPr>
              <a:lnSpc>
                <a:spcPct val="90000"/>
              </a:lnSpc>
            </a:pPr>
            <a:r>
              <a:rPr lang="th-TH" sz="2000" b="1" dirty="0">
                <a:latin typeface="TH SarabunIT๙" pitchFamily="34" charset="-34"/>
                <a:cs typeface="TH SarabunIT๙" pitchFamily="34" charset="-34"/>
              </a:rPr>
              <a:t>   - ประชาชน</a:t>
            </a:r>
          </a:p>
          <a:p>
            <a:pPr>
              <a:lnSpc>
                <a:spcPct val="90000"/>
              </a:lnSpc>
            </a:pPr>
            <a:r>
              <a:rPr lang="th-TH" sz="2000" b="1" dirty="0">
                <a:latin typeface="TH SarabunIT๙" pitchFamily="34" charset="-34"/>
                <a:cs typeface="TH SarabunIT๙" pitchFamily="34" charset="-34"/>
              </a:rPr>
              <a:t>   - เอกชน</a:t>
            </a:r>
          </a:p>
        </p:txBody>
      </p:sp>
      <p:sp>
        <p:nvSpPr>
          <p:cNvPr id="26" name="Rectangle 25"/>
          <p:cNvSpPr/>
          <p:nvPr/>
        </p:nvSpPr>
        <p:spPr>
          <a:xfrm>
            <a:off x="4099168" y="5877272"/>
            <a:ext cx="1645920" cy="9144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91423" tIns="45712" rIns="91423" bIns="45712" rtlCol="0" anchor="t"/>
          <a:lstStyle/>
          <a:p>
            <a:pPr algn="ctr">
              <a:lnSpc>
                <a:spcPct val="90000"/>
              </a:lnSpc>
            </a:pPr>
            <a:r>
              <a:rPr lang="th-TH" sz="2000" b="1" dirty="0">
                <a:latin typeface="TH SarabunIT๙" pitchFamily="34" charset="-34"/>
                <a:cs typeface="TH SarabunIT๙" pitchFamily="34" charset="-34"/>
              </a:rPr>
              <a:t>คตช.</a:t>
            </a:r>
          </a:p>
          <a:p>
            <a:pPr algn="ctr">
              <a:lnSpc>
                <a:spcPct val="90000"/>
              </a:lnSpc>
            </a:pPr>
            <a:r>
              <a:rPr lang="th-TH" sz="2000" b="1" dirty="0">
                <a:latin typeface="TH SarabunIT๙" pitchFamily="34" charset="-34"/>
                <a:cs typeface="TH SarabunIT๙" pitchFamily="34" charset="-34"/>
              </a:rPr>
              <a:t>ศอตช.</a:t>
            </a:r>
          </a:p>
          <a:p>
            <a:pPr algn="ctr">
              <a:lnSpc>
                <a:spcPct val="90000"/>
              </a:lnSpc>
            </a:pPr>
            <a:r>
              <a:rPr lang="th-TH" sz="2000" b="1" dirty="0">
                <a:latin typeface="TH SarabunIT๙" pitchFamily="34" charset="-34"/>
                <a:cs typeface="TH SarabunIT๙" pitchFamily="34" charset="-34"/>
              </a:rPr>
              <a:t>ศปท.</a:t>
            </a:r>
          </a:p>
        </p:txBody>
      </p:sp>
      <p:sp>
        <p:nvSpPr>
          <p:cNvPr id="27" name="Rectangle 26"/>
          <p:cNvSpPr/>
          <p:nvPr/>
        </p:nvSpPr>
        <p:spPr>
          <a:xfrm>
            <a:off x="6033120" y="980728"/>
            <a:ext cx="1645920" cy="259228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23" tIns="45712" rIns="91423" bIns="45712" rtlCol="0" anchor="t"/>
          <a:lstStyle/>
          <a:p>
            <a:pPr algn="ctr">
              <a:lnSpc>
                <a:spcPct val="90000"/>
              </a:lnSpc>
            </a:pPr>
            <a:r>
              <a:rPr lang="th-TH" sz="2200" b="1" dirty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</a:rPr>
              <a:t>รวดเร็ว เด็ดขาด รุนแรง เป็นธรรม</a:t>
            </a:r>
          </a:p>
          <a:p>
            <a:pPr>
              <a:lnSpc>
                <a:spcPct val="90000"/>
              </a:lnSpc>
            </a:pPr>
            <a:r>
              <a:rPr lang="th-TH" sz="1800" b="1" dirty="0">
                <a:latin typeface="TH SarabunIT๙" pitchFamily="34" charset="-34"/>
                <a:cs typeface="TH SarabunIT๙" pitchFamily="34" charset="-34"/>
              </a:rPr>
              <a:t>- การฟ้องคดี/การพิจารณาคดี</a:t>
            </a:r>
          </a:p>
          <a:p>
            <a:pPr>
              <a:lnSpc>
                <a:spcPct val="90000"/>
              </a:lnSpc>
            </a:pPr>
            <a:r>
              <a:rPr lang="th-TH" sz="1800" b="1" dirty="0">
                <a:latin typeface="TH SarabunIT๙" pitchFamily="34" charset="-34"/>
                <a:cs typeface="TH SarabunIT๙" pitchFamily="34" charset="-34"/>
              </a:rPr>
              <a:t>- การไต่สวนคดี</a:t>
            </a:r>
          </a:p>
          <a:p>
            <a:pPr>
              <a:lnSpc>
                <a:spcPct val="90000"/>
              </a:lnSpc>
            </a:pPr>
            <a:r>
              <a:rPr lang="th-TH" sz="1800" b="1" dirty="0">
                <a:latin typeface="TH SarabunIT๙" pitchFamily="34" charset="-34"/>
                <a:cs typeface="TH SarabunIT๙" pitchFamily="34" charset="-34"/>
              </a:rPr>
              <a:t>- กระบวนการทางวินัย/ปกครอง</a:t>
            </a:r>
          </a:p>
          <a:p>
            <a:pPr>
              <a:lnSpc>
                <a:spcPct val="90000"/>
              </a:lnSpc>
            </a:pPr>
            <a:r>
              <a:rPr lang="th-TH" sz="1800" b="1" dirty="0">
                <a:latin typeface="TH SarabunIT๙" pitchFamily="34" charset="-34"/>
                <a:cs typeface="TH SarabunIT๙" pitchFamily="34" charset="-34"/>
              </a:rPr>
              <a:t>- กระบวนการยึด อายัดทรัพย์สินทางแพ่ง/ละเมิด</a:t>
            </a:r>
          </a:p>
        </p:txBody>
      </p:sp>
      <p:sp>
        <p:nvSpPr>
          <p:cNvPr id="28" name="Rectangle 27"/>
          <p:cNvSpPr/>
          <p:nvPr/>
        </p:nvSpPr>
        <p:spPr>
          <a:xfrm>
            <a:off x="6043384" y="3861850"/>
            <a:ext cx="1645920" cy="122413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23" tIns="45712" rIns="91423" bIns="45712" rtlCol="0" anchor="t"/>
          <a:lstStyle/>
          <a:p>
            <a:pPr>
              <a:lnSpc>
                <a:spcPct val="90000"/>
              </a:lnSpc>
              <a:buFontTx/>
              <a:buChar char="-"/>
              <a:tabLst>
                <a:tab pos="623888" algn="l"/>
              </a:tabLst>
            </a:pPr>
            <a:r>
              <a:rPr lang="th-TH" sz="2000" b="1" dirty="0">
                <a:latin typeface="TH SarabunIT๙" pitchFamily="34" charset="-34"/>
                <a:cs typeface="TH SarabunIT๙" pitchFamily="34" charset="-34"/>
              </a:rPr>
              <a:t> แก้ไข (ปัญหาที่ถูกร้องเรียน/ตรวจสอบพฤติการณ์บุคคล)</a:t>
            </a:r>
          </a:p>
          <a:p>
            <a:pPr>
              <a:lnSpc>
                <a:spcPct val="90000"/>
              </a:lnSpc>
              <a:tabLst>
                <a:tab pos="623780" algn="l"/>
              </a:tabLst>
            </a:pPr>
            <a:r>
              <a:rPr lang="th-TH" sz="2000" b="1" dirty="0">
                <a:latin typeface="TH SarabunIT๙" pitchFamily="34" charset="-34"/>
                <a:cs typeface="TH SarabunIT๙" pitchFamily="34" charset="-34"/>
              </a:rPr>
              <a:t>- เปิดเผยขั้นตอน</a:t>
            </a:r>
          </a:p>
        </p:txBody>
      </p:sp>
      <p:sp>
        <p:nvSpPr>
          <p:cNvPr id="29" name="Rectangle 28"/>
          <p:cNvSpPr/>
          <p:nvPr/>
        </p:nvSpPr>
        <p:spPr>
          <a:xfrm>
            <a:off x="6033120" y="5345552"/>
            <a:ext cx="1645920" cy="89148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23" tIns="45712" rIns="91423" bIns="45712" rtlCol="0" anchor="t"/>
          <a:lstStyle/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th-TH" sz="2000" b="1" dirty="0">
                <a:latin typeface="TH SarabunIT๙" pitchFamily="34" charset="-34"/>
                <a:cs typeface="TH SarabunIT๙" pitchFamily="34" charset="-34"/>
              </a:rPr>
              <a:t> แจ้งข่าว</a:t>
            </a:r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th-TH" sz="2000" b="1" dirty="0">
                <a:latin typeface="TH SarabunIT๙" pitchFamily="34" charset="-34"/>
                <a:cs typeface="TH SarabunIT๙" pitchFamily="34" charset="-34"/>
              </a:rPr>
              <a:t> ติดตาม</a:t>
            </a:r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th-TH" sz="2000" b="1" dirty="0">
                <a:latin typeface="TH SarabunIT๙" pitchFamily="34" charset="-34"/>
                <a:cs typeface="TH SarabunIT๙" pitchFamily="34" charset="-34"/>
              </a:rPr>
              <a:t> เร่งรัด</a:t>
            </a:r>
            <a:endParaRPr lang="en-US" sz="20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7905328" y="980728"/>
            <a:ext cx="1645920" cy="129614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91423" tIns="45712" rIns="91423" bIns="45712" rtlCol="0" anchor="t"/>
          <a:lstStyle/>
          <a:p>
            <a:pPr>
              <a:lnSpc>
                <a:spcPct val="90000"/>
              </a:lnSpc>
              <a:tabLst>
                <a:tab pos="623780" algn="l"/>
              </a:tabLst>
            </a:pPr>
            <a:r>
              <a:rPr lang="th-TH" sz="1800" b="1" dirty="0">
                <a:latin typeface="TH SarabunIT๙" pitchFamily="34" charset="-34"/>
                <a:cs typeface="TH SarabunIT๙" pitchFamily="34" charset="-34"/>
              </a:rPr>
              <a:t>ข้อ 1 หัวหน้าส่วนราชการต้องปฏิบัติหน้าที่อย่างเคร่งครัด</a:t>
            </a:r>
          </a:p>
          <a:p>
            <a:pPr>
              <a:lnSpc>
                <a:spcPct val="90000"/>
              </a:lnSpc>
              <a:tabLst>
                <a:tab pos="623780" algn="l"/>
              </a:tabLst>
            </a:pPr>
            <a:r>
              <a:rPr lang="th-TH" sz="1800" b="1" dirty="0">
                <a:latin typeface="TH SarabunIT๙" pitchFamily="34" charset="-34"/>
                <a:cs typeface="TH SarabunIT๙" pitchFamily="34" charset="-34"/>
              </a:rPr>
              <a:t>ข้อ 2 กรณีละเว้น ละเลยไม่ดำเนินการ</a:t>
            </a:r>
          </a:p>
        </p:txBody>
      </p:sp>
      <p:sp>
        <p:nvSpPr>
          <p:cNvPr id="31" name="Rectangle 30"/>
          <p:cNvSpPr/>
          <p:nvPr/>
        </p:nvSpPr>
        <p:spPr>
          <a:xfrm>
            <a:off x="7905328" y="2420888"/>
            <a:ext cx="1645920" cy="331236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91423" tIns="45712" rIns="91423" bIns="45712" rtlCol="0" anchor="t"/>
          <a:lstStyle/>
          <a:p>
            <a:pPr>
              <a:lnSpc>
                <a:spcPct val="90000"/>
              </a:lnSpc>
              <a:tabLst>
                <a:tab pos="623780" algn="l"/>
              </a:tabLst>
            </a:pPr>
            <a:r>
              <a:rPr lang="th-TH" sz="1800" b="1" dirty="0">
                <a:latin typeface="TH SarabunIT๙" pitchFamily="34" charset="-34"/>
                <a:cs typeface="TH SarabunIT๙" pitchFamily="34" charset="-34"/>
              </a:rPr>
              <a:t>ข้อ 4 ลดการใช้ดุลพินิจ/การอำนวยความสะดวก</a:t>
            </a:r>
          </a:p>
          <a:p>
            <a:pPr>
              <a:lnSpc>
                <a:spcPct val="90000"/>
              </a:lnSpc>
              <a:tabLst>
                <a:tab pos="623780" algn="l"/>
              </a:tabLst>
            </a:pPr>
            <a:r>
              <a:rPr lang="th-TH" sz="1800" b="1" dirty="0">
                <a:latin typeface="TH SarabunIT๙" pitchFamily="34" charset="-34"/>
                <a:cs typeface="TH SarabunIT๙" pitchFamily="34" charset="-34"/>
              </a:rPr>
              <a:t>ข้อ 5  แสดงบัญชีทรัพย์สิน</a:t>
            </a:r>
          </a:p>
          <a:p>
            <a:pPr>
              <a:lnSpc>
                <a:spcPct val="90000"/>
              </a:lnSpc>
              <a:tabLst>
                <a:tab pos="623780" algn="l"/>
              </a:tabLst>
            </a:pPr>
            <a:r>
              <a:rPr lang="th-TH" sz="1800" b="1" dirty="0">
                <a:latin typeface="TH SarabunIT๙" pitchFamily="34" charset="-34"/>
                <a:cs typeface="TH SarabunIT๙" pitchFamily="34" charset="-34"/>
              </a:rPr>
              <a:t>ข้อ 6 กม.เข้าถึงข้อมูล</a:t>
            </a:r>
          </a:p>
          <a:p>
            <a:pPr>
              <a:lnSpc>
                <a:spcPct val="90000"/>
              </a:lnSpc>
              <a:tabLst>
                <a:tab pos="623780" algn="l"/>
              </a:tabLst>
            </a:pPr>
            <a:r>
              <a:rPr lang="th-TH" sz="1800" b="1" dirty="0">
                <a:latin typeface="TH SarabunIT๙" pitchFamily="34" charset="-34"/>
                <a:cs typeface="TH SarabunIT๙" pitchFamily="34" charset="-34"/>
              </a:rPr>
              <a:t>ข้อ 7 ผลักดันให้มี กม.รองรับการรวมตัวและคุ้มครองประชาชน</a:t>
            </a:r>
          </a:p>
          <a:p>
            <a:pPr>
              <a:lnSpc>
                <a:spcPct val="90000"/>
              </a:lnSpc>
              <a:tabLst>
                <a:tab pos="623780" algn="l"/>
              </a:tabLst>
            </a:pPr>
            <a:r>
              <a:rPr lang="th-TH" sz="1800" b="1" dirty="0">
                <a:latin typeface="TH SarabunIT๙" pitchFamily="34" charset="-34"/>
                <a:cs typeface="TH SarabunIT๙" pitchFamily="34" charset="-34"/>
              </a:rPr>
              <a:t>ข้อ 8 การปลูกและปลุกจิตสำนึกทุกกลุ่ม</a:t>
            </a:r>
            <a:br>
              <a:rPr lang="th-TH" sz="1800" b="1" dirty="0">
                <a:latin typeface="TH SarabunIT๙" pitchFamily="34" charset="-34"/>
                <a:cs typeface="TH SarabunIT๙" pitchFamily="34" charset="-34"/>
              </a:rPr>
            </a:br>
            <a:r>
              <a:rPr lang="th-TH" sz="1800" b="1" dirty="0">
                <a:latin typeface="TH SarabunIT๙" pitchFamily="34" charset="-34"/>
                <a:cs typeface="TH SarabunIT๙" pitchFamily="34" charset="-34"/>
              </a:rPr>
              <a:t>เป้าหมาย</a:t>
            </a:r>
          </a:p>
          <a:p>
            <a:pPr>
              <a:lnSpc>
                <a:spcPct val="90000"/>
              </a:lnSpc>
              <a:tabLst>
                <a:tab pos="623780" algn="l"/>
              </a:tabLst>
            </a:pPr>
            <a:r>
              <a:rPr lang="th-TH" sz="1800" b="1" dirty="0">
                <a:latin typeface="TH SarabunIT๙" pitchFamily="34" charset="-34"/>
                <a:cs typeface="TH SarabunIT๙" pitchFamily="34" charset="-34"/>
              </a:rPr>
              <a:t>ข้อ 9 เร่งรัด กม.</a:t>
            </a:r>
          </a:p>
        </p:txBody>
      </p:sp>
      <p:sp>
        <p:nvSpPr>
          <p:cNvPr id="32" name="Rectangle 31"/>
          <p:cNvSpPr/>
          <p:nvPr/>
        </p:nvSpPr>
        <p:spPr>
          <a:xfrm>
            <a:off x="7905328" y="5877272"/>
            <a:ext cx="1645920" cy="86409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91423" tIns="45712" rIns="91423" bIns="45712" rtlCol="0" anchor="t"/>
          <a:lstStyle/>
          <a:p>
            <a:pPr>
              <a:lnSpc>
                <a:spcPct val="90000"/>
              </a:lnSpc>
              <a:tabLst>
                <a:tab pos="623780" algn="l"/>
              </a:tabLst>
            </a:pPr>
            <a:r>
              <a:rPr lang="th-TH" sz="1800" b="1" dirty="0">
                <a:latin typeface="TH SarabunIT๙" pitchFamily="34" charset="-34"/>
                <a:cs typeface="TH SarabunIT๙" pitchFamily="34" charset="-34"/>
              </a:rPr>
              <a:t>ข้อ 3 ปรับปรุง/กลไกขับเคลื่อน (คตช./ศอตช./ศปท.)</a:t>
            </a:r>
          </a:p>
        </p:txBody>
      </p:sp>
      <p:sp>
        <p:nvSpPr>
          <p:cNvPr id="36" name="Arc 35"/>
          <p:cNvSpPr/>
          <p:nvPr/>
        </p:nvSpPr>
        <p:spPr>
          <a:xfrm rot="18312747">
            <a:off x="604140" y="1925699"/>
            <a:ext cx="2512329" cy="724382"/>
          </a:xfrm>
          <a:prstGeom prst="arc">
            <a:avLst>
              <a:gd name="adj1" fmla="val 12183190"/>
              <a:gd name="adj2" fmla="val 20542744"/>
            </a:avLst>
          </a:prstGeom>
          <a:ln w="1905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Arc 36"/>
          <p:cNvSpPr/>
          <p:nvPr/>
        </p:nvSpPr>
        <p:spPr>
          <a:xfrm rot="12092373">
            <a:off x="476143" y="3385941"/>
            <a:ext cx="3841142" cy="2867041"/>
          </a:xfrm>
          <a:prstGeom prst="arc">
            <a:avLst>
              <a:gd name="adj1" fmla="val 15493148"/>
              <a:gd name="adj2" fmla="val 21414960"/>
            </a:avLst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Arc 37"/>
          <p:cNvSpPr/>
          <p:nvPr/>
        </p:nvSpPr>
        <p:spPr>
          <a:xfrm rot="12092373">
            <a:off x="749397" y="3564343"/>
            <a:ext cx="3002947" cy="1600145"/>
          </a:xfrm>
          <a:prstGeom prst="arc">
            <a:avLst>
              <a:gd name="adj1" fmla="val 15493148"/>
              <a:gd name="adj2" fmla="val 20329111"/>
            </a:avLst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Arc 38"/>
          <p:cNvSpPr/>
          <p:nvPr/>
        </p:nvSpPr>
        <p:spPr>
          <a:xfrm rot="21444194">
            <a:off x="1063927" y="2976189"/>
            <a:ext cx="2284105" cy="969575"/>
          </a:xfrm>
          <a:prstGeom prst="arc">
            <a:avLst>
              <a:gd name="adj1" fmla="val 12183190"/>
              <a:gd name="adj2" fmla="val 16549402"/>
            </a:avLst>
          </a:prstGeom>
          <a:ln w="1905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1" name="Straight Connector 40"/>
          <p:cNvCxnSpPr>
            <a:stCxn id="19" idx="3"/>
          </p:cNvCxnSpPr>
          <p:nvPr/>
        </p:nvCxnSpPr>
        <p:spPr>
          <a:xfrm flipV="1">
            <a:off x="3790608" y="1556792"/>
            <a:ext cx="32004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V="1">
            <a:off x="3772406" y="3429000"/>
            <a:ext cx="32004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V="1">
            <a:off x="3786920" y="5157192"/>
            <a:ext cx="32004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V="1">
            <a:off x="3771844" y="6381328"/>
            <a:ext cx="32004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4910020" y="4106100"/>
            <a:ext cx="0" cy="504056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4910020" y="5588678"/>
            <a:ext cx="0" cy="274320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4910020" y="2453230"/>
            <a:ext cx="0" cy="457200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6868750" y="3573016"/>
            <a:ext cx="0" cy="274320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6868750" y="5085184"/>
            <a:ext cx="0" cy="274320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6854236" y="6237312"/>
            <a:ext cx="0" cy="182880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flipV="1">
            <a:off x="5756622" y="6420192"/>
            <a:ext cx="109728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flipV="1">
            <a:off x="5759602" y="6572592"/>
            <a:ext cx="2148840" cy="0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V="1">
            <a:off x="7689304" y="5589240"/>
            <a:ext cx="182880" cy="0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flipV="1">
            <a:off x="7703818" y="4293096"/>
            <a:ext cx="182880" cy="0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flipV="1">
            <a:off x="7703256" y="1484784"/>
            <a:ext cx="182880" cy="0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flipV="1">
            <a:off x="5742108" y="1556792"/>
            <a:ext cx="29260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flipV="1">
            <a:off x="5745088" y="4005064"/>
            <a:ext cx="29260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flipV="1">
            <a:off x="5745088" y="5517232"/>
            <a:ext cx="29260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ectangle 35"/>
          <p:cNvSpPr/>
          <p:nvPr/>
        </p:nvSpPr>
        <p:spPr>
          <a:xfrm>
            <a:off x="0" y="-27384"/>
            <a:ext cx="9906000" cy="484584"/>
          </a:xfrm>
          <a:prstGeom prst="snip2DiagRect">
            <a:avLst/>
          </a:prstGeom>
          <a:ln w="28575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1429" tIns="45714" rIns="91429" bIns="45714" rtlCol="0" anchor="ctr"/>
          <a:lstStyle/>
          <a:p>
            <a:pPr algn="ctr"/>
            <a:r>
              <a:rPr lang="th-TH" sz="3200" b="1" dirty="0">
                <a:latin typeface="TH SarabunIT๙" pitchFamily="34" charset="-34"/>
                <a:cs typeface="TH SarabunIT๙" pitchFamily="34" charset="-34"/>
              </a:rPr>
              <a:t>ความเชื่อมโยงการปฏิรูป</a:t>
            </a:r>
            <a:endParaRPr lang="en-US" sz="3200" b="1" dirty="0"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12802925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83159" y="960636"/>
            <a:ext cx="1368151" cy="576064"/>
          </a:xfrm>
          <a:prstGeom prst="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29" tIns="45714" rIns="91429" bIns="45714" rtlCol="0" anchor="ctr"/>
          <a:lstStyle/>
          <a:p>
            <a:pPr algn="ctr"/>
            <a:r>
              <a:rPr lang="th-TH" sz="4000" b="1" dirty="0">
                <a:latin typeface="TH SarabunIT๙" pitchFamily="34" charset="-34"/>
                <a:cs typeface="TH SarabunIT๙" pitchFamily="34" charset="-34"/>
              </a:rPr>
              <a:t>๑.</a:t>
            </a:r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 กู้วิกฤติ</a:t>
            </a:r>
            <a:endParaRPr lang="en-US" sz="24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083158" y="3563877"/>
            <a:ext cx="1368152" cy="576064"/>
          </a:xfrm>
          <a:prstGeom prst="rect">
            <a:avLst/>
          </a:prstGeom>
          <a:ln w="38100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1429" tIns="45714" rIns="91429" bIns="45714" rtlCol="0" anchor="ctr"/>
          <a:lstStyle/>
          <a:p>
            <a:pPr algn="ctr"/>
            <a:r>
              <a:rPr lang="th-TH" sz="4000" b="1" dirty="0">
                <a:latin typeface="TH SarabunIT๙" pitchFamily="34" charset="-34"/>
                <a:cs typeface="TH SarabunIT๙" pitchFamily="34" charset="-34"/>
              </a:rPr>
              <a:t>๒. </a:t>
            </a:r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ฟื้นฟู</a:t>
            </a:r>
            <a:endParaRPr lang="en-US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0" y="-27384"/>
            <a:ext cx="9906000" cy="576064"/>
          </a:xfrm>
          <a:prstGeom prst="snip2DiagRect">
            <a:avLst/>
          </a:prstGeom>
          <a:ln w="28575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1429" tIns="45714" rIns="91429" bIns="45714" rtlCol="0" anchor="ctr"/>
          <a:lstStyle/>
          <a:p>
            <a:pPr algn="ctr"/>
            <a:r>
              <a:rPr lang="th-TH" sz="3600" b="1" dirty="0">
                <a:latin typeface="TH SarabunIT๙" pitchFamily="34" charset="-34"/>
                <a:cs typeface="TH SarabunIT๙" pitchFamily="34" charset="-34"/>
              </a:rPr>
              <a:t>การแก้ไขปัญหาทุจริตในระยะวิกฤติ</a:t>
            </a:r>
            <a:endParaRPr lang="en-US" sz="36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083158" y="5445224"/>
            <a:ext cx="1368152" cy="576064"/>
          </a:xfrm>
          <a:prstGeom prst="rect">
            <a:avLst/>
          </a:prstGeom>
          <a:ln w="38100">
            <a:solidFill>
              <a:srgbClr val="FF66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1429" tIns="45714" rIns="91429" bIns="45714" rtlCol="0" anchor="ctr"/>
          <a:lstStyle/>
          <a:p>
            <a:pPr algn="ctr"/>
            <a:r>
              <a:rPr lang="th-TH" sz="4000" b="1" dirty="0">
                <a:latin typeface="TH SarabunIT๙" pitchFamily="34" charset="-34"/>
                <a:cs typeface="TH SarabunIT๙" pitchFamily="34" charset="-34"/>
              </a:rPr>
              <a:t>๓. </a:t>
            </a:r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พัฒนา</a:t>
            </a:r>
            <a:endParaRPr lang="en-US" b="1" dirty="0">
              <a:latin typeface="TH SarabunIT๙" pitchFamily="34" charset="-34"/>
              <a:cs typeface="TH SarabunIT๙" pitchFamily="34" charset="-34"/>
            </a:endParaRPr>
          </a:p>
        </p:txBody>
      </p:sp>
      <p:grpSp>
        <p:nvGrpSpPr>
          <p:cNvPr id="2" name="Group 62"/>
          <p:cNvGrpSpPr/>
          <p:nvPr/>
        </p:nvGrpSpPr>
        <p:grpSpPr>
          <a:xfrm>
            <a:off x="2451311" y="924486"/>
            <a:ext cx="1554480" cy="1170319"/>
            <a:chOff x="1712640" y="836712"/>
            <a:chExt cx="1687717" cy="1579908"/>
          </a:xfrm>
        </p:grpSpPr>
        <p:sp>
          <p:nvSpPr>
            <p:cNvPr id="31" name="Rectangle 30"/>
            <p:cNvSpPr/>
            <p:nvPr/>
          </p:nvSpPr>
          <p:spPr>
            <a:xfrm>
              <a:off x="2032205" y="836712"/>
              <a:ext cx="1368152" cy="360040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91429" tIns="45714" rIns="91429" bIns="45714" rtlCol="0" anchor="ctr"/>
            <a:lstStyle/>
            <a:p>
              <a:r>
                <a:rPr lang="th-TH" sz="1800" b="1" dirty="0">
                  <a:latin typeface="TH SarabunIT๙" pitchFamily="34" charset="-34"/>
                  <a:cs typeface="TH SarabunIT๙" pitchFamily="34" charset="-34"/>
                </a:rPr>
                <a:t>ด้านปัญหา</a:t>
              </a:r>
              <a:endParaRPr lang="en-US" sz="1100" b="1" dirty="0">
                <a:latin typeface="TH SarabunIT๙" pitchFamily="34" charset="-34"/>
                <a:cs typeface="TH SarabunIT๙" pitchFamily="34" charset="-34"/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2032204" y="2056580"/>
              <a:ext cx="1368152" cy="360040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91429" tIns="45714" rIns="91429" bIns="45714" rtlCol="0" anchor="ctr"/>
            <a:lstStyle/>
            <a:p>
              <a:r>
                <a:rPr lang="th-TH" sz="1800" b="1" dirty="0">
                  <a:latin typeface="TH SarabunIT๙" pitchFamily="34" charset="-34"/>
                  <a:cs typeface="TH SarabunIT๙" pitchFamily="34" charset="-34"/>
                </a:rPr>
                <a:t>ด้านความเชื่อมั่น</a:t>
              </a:r>
              <a:endParaRPr lang="en-US" sz="1100" b="1" dirty="0">
                <a:latin typeface="TH SarabunIT๙" pitchFamily="34" charset="-34"/>
                <a:cs typeface="TH SarabunIT๙" pitchFamily="34" charset="-34"/>
              </a:endParaRPr>
            </a:p>
          </p:txBody>
        </p:sp>
        <p:cxnSp>
          <p:nvCxnSpPr>
            <p:cNvPr id="44" name="Straight Connector 43"/>
            <p:cNvCxnSpPr/>
            <p:nvPr/>
          </p:nvCxnSpPr>
          <p:spPr>
            <a:xfrm>
              <a:off x="1712640" y="1268760"/>
              <a:ext cx="182880" cy="0"/>
            </a:xfrm>
            <a:prstGeom prst="line">
              <a:avLst/>
            </a:prstGeom>
            <a:ln w="19050">
              <a:solidFill>
                <a:srgbClr val="0070C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>
              <a:off x="1888188" y="2218927"/>
              <a:ext cx="144016" cy="0"/>
            </a:xfrm>
            <a:prstGeom prst="line">
              <a:avLst/>
            </a:prstGeom>
            <a:ln w="19050">
              <a:solidFill>
                <a:srgbClr val="0070C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>
              <a:off x="1888188" y="1013321"/>
              <a:ext cx="144016" cy="0"/>
            </a:xfrm>
            <a:prstGeom prst="line">
              <a:avLst/>
            </a:prstGeom>
            <a:ln w="19050">
              <a:solidFill>
                <a:srgbClr val="0070C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>
              <a:off x="1886116" y="1009847"/>
              <a:ext cx="0" cy="1212354"/>
            </a:xfrm>
            <a:prstGeom prst="line">
              <a:avLst/>
            </a:prstGeom>
            <a:ln w="19050">
              <a:solidFill>
                <a:srgbClr val="0070C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63"/>
          <p:cNvGrpSpPr/>
          <p:nvPr/>
        </p:nvGrpSpPr>
        <p:grpSpPr>
          <a:xfrm>
            <a:off x="4008940" y="724228"/>
            <a:ext cx="2397456" cy="832564"/>
            <a:chOff x="1712640" y="836712"/>
            <a:chExt cx="2602940" cy="1123946"/>
          </a:xfrm>
        </p:grpSpPr>
        <p:sp>
          <p:nvSpPr>
            <p:cNvPr id="65" name="Rectangle 64"/>
            <p:cNvSpPr/>
            <p:nvPr/>
          </p:nvSpPr>
          <p:spPr>
            <a:xfrm>
              <a:off x="2032203" y="836712"/>
              <a:ext cx="2283377" cy="360040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91429" tIns="45714" rIns="91429" bIns="45714" rtlCol="0" anchor="ctr"/>
            <a:lstStyle/>
            <a:p>
              <a:r>
                <a:rPr lang="th-TH" sz="1800" b="1" dirty="0">
                  <a:latin typeface="TH SarabunIT๙" pitchFamily="34" charset="-34"/>
                  <a:cs typeface="TH SarabunIT๙" pitchFamily="34" charset="-34"/>
                </a:rPr>
                <a:t>ปัญหาการทุจริต</a:t>
              </a:r>
              <a:endParaRPr lang="en-US" sz="1100" b="1" dirty="0">
                <a:latin typeface="TH SarabunIT๙" pitchFamily="34" charset="-34"/>
                <a:cs typeface="TH SarabunIT๙" pitchFamily="34" charset="-34"/>
              </a:endParaRP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2032202" y="1600618"/>
              <a:ext cx="2283377" cy="360040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91429" tIns="45714" rIns="91429" bIns="45714" rtlCol="0" anchor="ctr"/>
            <a:lstStyle/>
            <a:p>
              <a:r>
                <a:rPr lang="th-TH" sz="1800" b="1" dirty="0">
                  <a:latin typeface="TH SarabunIT๙" pitchFamily="34" charset="-34"/>
                  <a:cs typeface="TH SarabunIT๙" pitchFamily="34" charset="-34"/>
                </a:rPr>
                <a:t>ปัญหากลไก/การปฏิบัติภาครัฐ</a:t>
              </a:r>
              <a:endParaRPr lang="en-US" sz="1100" b="1" dirty="0">
                <a:latin typeface="TH SarabunIT๙" pitchFamily="34" charset="-34"/>
                <a:cs typeface="TH SarabunIT๙" pitchFamily="34" charset="-34"/>
              </a:endParaRPr>
            </a:p>
          </p:txBody>
        </p:sp>
        <p:cxnSp>
          <p:nvCxnSpPr>
            <p:cNvPr id="67" name="Straight Connector 66"/>
            <p:cNvCxnSpPr/>
            <p:nvPr/>
          </p:nvCxnSpPr>
          <p:spPr>
            <a:xfrm>
              <a:off x="1712640" y="1268760"/>
              <a:ext cx="182880" cy="0"/>
            </a:xfrm>
            <a:prstGeom prst="line">
              <a:avLst/>
            </a:prstGeom>
            <a:ln w="19050">
              <a:solidFill>
                <a:srgbClr val="0070C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>
              <a:off x="1888187" y="1744955"/>
              <a:ext cx="144016" cy="0"/>
            </a:xfrm>
            <a:prstGeom prst="line">
              <a:avLst/>
            </a:prstGeom>
            <a:ln w="19050">
              <a:solidFill>
                <a:srgbClr val="0070C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>
              <a:off x="1888188" y="1013321"/>
              <a:ext cx="144016" cy="0"/>
            </a:xfrm>
            <a:prstGeom prst="line">
              <a:avLst/>
            </a:prstGeom>
            <a:ln w="19050">
              <a:solidFill>
                <a:srgbClr val="0070C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>
              <a:off x="1888187" y="1006572"/>
              <a:ext cx="0" cy="740654"/>
            </a:xfrm>
            <a:prstGeom prst="line">
              <a:avLst/>
            </a:prstGeom>
            <a:ln w="19050">
              <a:solidFill>
                <a:srgbClr val="0070C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89"/>
          <p:cNvGrpSpPr/>
          <p:nvPr/>
        </p:nvGrpSpPr>
        <p:grpSpPr>
          <a:xfrm>
            <a:off x="4014294" y="1722140"/>
            <a:ext cx="2097215" cy="1202804"/>
            <a:chOff x="3059600" y="1542196"/>
            <a:chExt cx="2097215" cy="1202804"/>
          </a:xfrm>
        </p:grpSpPr>
        <p:sp>
          <p:nvSpPr>
            <p:cNvPr id="72" name="Rectangle 71"/>
            <p:cNvSpPr/>
            <p:nvPr/>
          </p:nvSpPr>
          <p:spPr>
            <a:xfrm>
              <a:off x="3353936" y="1542196"/>
              <a:ext cx="1599064" cy="266700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91429" tIns="45714" rIns="91429" bIns="45714" rtlCol="0" anchor="ctr"/>
            <a:lstStyle/>
            <a:p>
              <a:r>
                <a:rPr lang="th-TH" sz="1800" b="1" dirty="0">
                  <a:latin typeface="TH SarabunIT๙" pitchFamily="34" charset="-34"/>
                  <a:cs typeface="TH SarabunIT๙" pitchFamily="34" charset="-34"/>
                </a:rPr>
                <a:t>ต่างประเทศ/ผลสำรวจ</a:t>
              </a:r>
              <a:endParaRPr lang="en-US" sz="1100" b="1" dirty="0">
                <a:latin typeface="TH SarabunIT๙" pitchFamily="34" charset="-34"/>
                <a:cs typeface="TH SarabunIT๙" pitchFamily="34" charset="-34"/>
              </a:endParaRP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3353935" y="1974244"/>
              <a:ext cx="878985" cy="266700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91429" tIns="45714" rIns="91429" bIns="45714" rtlCol="0" anchor="ctr"/>
            <a:lstStyle/>
            <a:p>
              <a:r>
                <a:rPr lang="th-TH" sz="1800" b="1" dirty="0">
                  <a:latin typeface="TH SarabunIT๙" pitchFamily="34" charset="-34"/>
                  <a:cs typeface="TH SarabunIT๙" pitchFamily="34" charset="-34"/>
                </a:rPr>
                <a:t>ในประเทศ</a:t>
              </a:r>
              <a:endParaRPr lang="en-US" sz="1100" b="1" dirty="0">
                <a:latin typeface="TH SarabunIT๙" pitchFamily="34" charset="-34"/>
                <a:cs typeface="TH SarabunIT๙" pitchFamily="34" charset="-34"/>
              </a:endParaRPr>
            </a:p>
          </p:txBody>
        </p:sp>
        <p:cxnSp>
          <p:nvCxnSpPr>
            <p:cNvPr id="74" name="Straight Connector 73"/>
            <p:cNvCxnSpPr/>
            <p:nvPr/>
          </p:nvCxnSpPr>
          <p:spPr>
            <a:xfrm>
              <a:off x="3059600" y="1773292"/>
              <a:ext cx="168443" cy="0"/>
            </a:xfrm>
            <a:prstGeom prst="line">
              <a:avLst/>
            </a:prstGeom>
            <a:ln w="19050">
              <a:solidFill>
                <a:srgbClr val="0070C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>
              <a:off x="3221290" y="2112164"/>
              <a:ext cx="132647" cy="0"/>
            </a:xfrm>
            <a:prstGeom prst="line">
              <a:avLst/>
            </a:prstGeom>
            <a:ln w="19050">
              <a:solidFill>
                <a:srgbClr val="0070C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>
              <a:off x="3221290" y="1673019"/>
              <a:ext cx="132647" cy="0"/>
            </a:xfrm>
            <a:prstGeom prst="line">
              <a:avLst/>
            </a:prstGeom>
            <a:ln w="19050">
              <a:solidFill>
                <a:srgbClr val="0070C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>
              <a:off x="3224808" y="1664880"/>
              <a:ext cx="0" cy="457200"/>
            </a:xfrm>
            <a:prstGeom prst="line">
              <a:avLst/>
            </a:prstGeom>
            <a:ln w="19050">
              <a:solidFill>
                <a:srgbClr val="0070C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Rectangle 79"/>
            <p:cNvSpPr/>
            <p:nvPr/>
          </p:nvSpPr>
          <p:spPr>
            <a:xfrm>
              <a:off x="4418569" y="1877417"/>
              <a:ext cx="731520" cy="266700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91429" tIns="45714" rIns="91429" bIns="45714" rtlCol="0" anchor="ctr"/>
            <a:lstStyle/>
            <a:p>
              <a:r>
                <a:rPr lang="th-TH" sz="1800" b="1" dirty="0">
                  <a:latin typeface="TH SarabunIT๙" pitchFamily="34" charset="-34"/>
                  <a:cs typeface="TH SarabunIT๙" pitchFamily="34" charset="-34"/>
                </a:rPr>
                <a:t>ประเทศ</a:t>
              </a:r>
              <a:endParaRPr lang="en-US" sz="1100" b="1" dirty="0">
                <a:latin typeface="TH SarabunIT๙" pitchFamily="34" charset="-34"/>
                <a:cs typeface="TH SarabunIT๙" pitchFamily="34" charset="-34"/>
              </a:endParaRPr>
            </a:p>
          </p:txBody>
        </p:sp>
        <p:sp>
          <p:nvSpPr>
            <p:cNvPr id="81" name="Rectangle 80"/>
            <p:cNvSpPr/>
            <p:nvPr/>
          </p:nvSpPr>
          <p:spPr>
            <a:xfrm>
              <a:off x="4418568" y="2181215"/>
              <a:ext cx="731520" cy="266700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91429" tIns="45714" rIns="91429" bIns="45714" rtlCol="0" anchor="ctr"/>
            <a:lstStyle/>
            <a:p>
              <a:r>
                <a:rPr lang="th-TH" sz="1800" b="1" dirty="0">
                  <a:latin typeface="TH SarabunIT๙" pitchFamily="34" charset="-34"/>
                  <a:cs typeface="TH SarabunIT๙" pitchFamily="34" charset="-34"/>
                </a:rPr>
                <a:t>องค์กร</a:t>
              </a:r>
              <a:endParaRPr lang="en-US" sz="1100" b="1" dirty="0">
                <a:latin typeface="TH SarabunIT๙" pitchFamily="34" charset="-34"/>
                <a:cs typeface="TH SarabunIT๙" pitchFamily="34" charset="-34"/>
              </a:endParaRPr>
            </a:p>
          </p:txBody>
        </p:sp>
        <p:cxnSp>
          <p:nvCxnSpPr>
            <p:cNvPr id="82" name="Straight Connector 81"/>
            <p:cNvCxnSpPr/>
            <p:nvPr/>
          </p:nvCxnSpPr>
          <p:spPr>
            <a:xfrm>
              <a:off x="4232920" y="2093441"/>
              <a:ext cx="106243" cy="0"/>
            </a:xfrm>
            <a:prstGeom prst="line">
              <a:avLst/>
            </a:prstGeom>
            <a:ln w="19050">
              <a:solidFill>
                <a:srgbClr val="0070C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>
              <a:off x="4334904" y="2312952"/>
              <a:ext cx="83666" cy="0"/>
            </a:xfrm>
            <a:prstGeom prst="line">
              <a:avLst/>
            </a:prstGeom>
            <a:ln w="19050">
              <a:solidFill>
                <a:srgbClr val="0070C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>
              <a:off x="4334904" y="2000210"/>
              <a:ext cx="83666" cy="0"/>
            </a:xfrm>
            <a:prstGeom prst="line">
              <a:avLst/>
            </a:prstGeom>
            <a:ln w="19050">
              <a:solidFill>
                <a:srgbClr val="0070C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flipH="1">
              <a:off x="4336460" y="2003242"/>
              <a:ext cx="0" cy="585216"/>
            </a:xfrm>
            <a:prstGeom prst="line">
              <a:avLst/>
            </a:prstGeom>
            <a:ln w="19050">
              <a:solidFill>
                <a:srgbClr val="0070C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Rectangle 85"/>
            <p:cNvSpPr/>
            <p:nvPr/>
          </p:nvSpPr>
          <p:spPr>
            <a:xfrm>
              <a:off x="4425295" y="2478300"/>
              <a:ext cx="731520" cy="266700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91429" tIns="45714" rIns="91429" bIns="45714" rtlCol="0" anchor="ctr"/>
            <a:lstStyle/>
            <a:p>
              <a:r>
                <a:rPr lang="th-TH" sz="1800" b="1" dirty="0">
                  <a:latin typeface="TH SarabunIT๙" pitchFamily="34" charset="-34"/>
                  <a:cs typeface="TH SarabunIT๙" pitchFamily="34" charset="-34"/>
                </a:rPr>
                <a:t>ชุมชน</a:t>
              </a:r>
              <a:endParaRPr lang="en-US" sz="1100" b="1" dirty="0">
                <a:latin typeface="TH SarabunIT๙" pitchFamily="34" charset="-34"/>
                <a:cs typeface="TH SarabunIT๙" pitchFamily="34" charset="-34"/>
              </a:endParaRPr>
            </a:p>
          </p:txBody>
        </p:sp>
        <p:cxnSp>
          <p:nvCxnSpPr>
            <p:cNvPr id="87" name="Straight Connector 86"/>
            <p:cNvCxnSpPr/>
            <p:nvPr/>
          </p:nvCxnSpPr>
          <p:spPr>
            <a:xfrm>
              <a:off x="4325863" y="2597497"/>
              <a:ext cx="83666" cy="0"/>
            </a:xfrm>
            <a:prstGeom prst="line">
              <a:avLst/>
            </a:prstGeom>
            <a:ln w="19050">
              <a:solidFill>
                <a:srgbClr val="0070C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97"/>
          <p:cNvGrpSpPr/>
          <p:nvPr/>
        </p:nvGrpSpPr>
        <p:grpSpPr>
          <a:xfrm>
            <a:off x="6411750" y="620688"/>
            <a:ext cx="1052362" cy="570498"/>
            <a:chOff x="5457056" y="620688"/>
            <a:chExt cx="1052362" cy="570498"/>
          </a:xfrm>
        </p:grpSpPr>
        <p:sp>
          <p:nvSpPr>
            <p:cNvPr id="91" name="Rectangle 90"/>
            <p:cNvSpPr/>
            <p:nvPr/>
          </p:nvSpPr>
          <p:spPr>
            <a:xfrm>
              <a:off x="5645322" y="620688"/>
              <a:ext cx="864096" cy="266700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91429" tIns="45714" rIns="91429" bIns="45714" rtlCol="0" anchor="ctr"/>
            <a:lstStyle/>
            <a:p>
              <a:r>
                <a:rPr lang="th-TH" sz="1800" b="1" dirty="0">
                  <a:latin typeface="TH SarabunIT๙" pitchFamily="34" charset="-34"/>
                  <a:cs typeface="TH SarabunIT๙" pitchFamily="34" charset="-34"/>
                </a:rPr>
                <a:t>พฤติการณ์</a:t>
              </a:r>
              <a:endParaRPr lang="en-US" sz="1100" b="1" dirty="0">
                <a:latin typeface="TH SarabunIT๙" pitchFamily="34" charset="-34"/>
                <a:cs typeface="TH SarabunIT๙" pitchFamily="34" charset="-34"/>
              </a:endParaRPr>
            </a:p>
          </p:txBody>
        </p:sp>
        <p:sp>
          <p:nvSpPr>
            <p:cNvPr id="92" name="Rectangle 91"/>
            <p:cNvSpPr/>
            <p:nvPr/>
          </p:nvSpPr>
          <p:spPr>
            <a:xfrm>
              <a:off x="5645321" y="924486"/>
              <a:ext cx="864096" cy="266700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91429" tIns="45714" rIns="91429" bIns="45714" rtlCol="0" anchor="ctr"/>
            <a:lstStyle/>
            <a:p>
              <a:r>
                <a:rPr lang="th-TH" sz="1800" b="1" dirty="0">
                  <a:latin typeface="TH SarabunIT๙" pitchFamily="34" charset="-34"/>
                  <a:cs typeface="TH SarabunIT๙" pitchFamily="34" charset="-34"/>
                </a:rPr>
                <a:t>พื้นที่</a:t>
              </a:r>
              <a:endParaRPr lang="en-US" sz="1100" b="1" dirty="0">
                <a:latin typeface="TH SarabunIT๙" pitchFamily="34" charset="-34"/>
                <a:cs typeface="TH SarabunIT๙" pitchFamily="34" charset="-34"/>
              </a:endParaRPr>
            </a:p>
          </p:txBody>
        </p:sp>
        <p:cxnSp>
          <p:nvCxnSpPr>
            <p:cNvPr id="93" name="Straight Connector 92"/>
            <p:cNvCxnSpPr/>
            <p:nvPr/>
          </p:nvCxnSpPr>
          <p:spPr>
            <a:xfrm>
              <a:off x="5457056" y="836712"/>
              <a:ext cx="106243" cy="0"/>
            </a:xfrm>
            <a:prstGeom prst="line">
              <a:avLst/>
            </a:prstGeom>
            <a:ln w="19050">
              <a:solidFill>
                <a:srgbClr val="0070C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/>
            <p:nvPr/>
          </p:nvCxnSpPr>
          <p:spPr>
            <a:xfrm>
              <a:off x="5561657" y="751511"/>
              <a:ext cx="83666" cy="0"/>
            </a:xfrm>
            <a:prstGeom prst="line">
              <a:avLst/>
            </a:prstGeom>
            <a:ln w="19050">
              <a:solidFill>
                <a:srgbClr val="0070C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/>
            <p:nvPr/>
          </p:nvCxnSpPr>
          <p:spPr>
            <a:xfrm flipH="1">
              <a:off x="5563213" y="746513"/>
              <a:ext cx="0" cy="320040"/>
            </a:xfrm>
            <a:prstGeom prst="line">
              <a:avLst/>
            </a:prstGeom>
            <a:ln w="19050">
              <a:solidFill>
                <a:srgbClr val="0070C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>
              <a:off x="5561657" y="1068502"/>
              <a:ext cx="83666" cy="0"/>
            </a:xfrm>
            <a:prstGeom prst="line">
              <a:avLst/>
            </a:prstGeom>
            <a:ln w="19050">
              <a:solidFill>
                <a:srgbClr val="0070C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98"/>
          <p:cNvGrpSpPr/>
          <p:nvPr/>
        </p:nvGrpSpPr>
        <p:grpSpPr>
          <a:xfrm>
            <a:off x="6411750" y="1237228"/>
            <a:ext cx="1925626" cy="1759724"/>
            <a:chOff x="5457056" y="620688"/>
            <a:chExt cx="1925626" cy="1759724"/>
          </a:xfrm>
        </p:grpSpPr>
        <p:sp>
          <p:nvSpPr>
            <p:cNvPr id="100" name="Rectangle 99"/>
            <p:cNvSpPr/>
            <p:nvPr/>
          </p:nvSpPr>
          <p:spPr>
            <a:xfrm>
              <a:off x="5645322" y="620688"/>
              <a:ext cx="1737360" cy="266700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91429" tIns="45714" rIns="91429" bIns="45714" rtlCol="0" anchor="ctr"/>
            <a:lstStyle/>
            <a:p>
              <a:r>
                <a:rPr lang="th-TH" sz="1800" b="1" dirty="0">
                  <a:latin typeface="TH SarabunIT๙" pitchFamily="34" charset="-34"/>
                  <a:cs typeface="TH SarabunIT๙" pitchFamily="34" charset="-34"/>
                </a:rPr>
                <a:t>ไม่อยู่ในธรรมาภิบาล</a:t>
              </a:r>
              <a:endParaRPr lang="en-US" sz="1100" b="1" dirty="0">
                <a:latin typeface="TH SarabunIT๙" pitchFamily="34" charset="-34"/>
                <a:cs typeface="TH SarabunIT๙" pitchFamily="34" charset="-34"/>
              </a:endParaRPr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5645321" y="940252"/>
              <a:ext cx="1737360" cy="1440160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91429" tIns="45714" rIns="91429" bIns="45714" rtlCol="0" anchor="t"/>
            <a:lstStyle/>
            <a:p>
              <a:r>
                <a:rPr lang="th-TH" sz="1800" b="1" dirty="0">
                  <a:latin typeface="TH SarabunIT๙" pitchFamily="34" charset="-34"/>
                  <a:cs typeface="TH SarabunIT๙" pitchFamily="34" charset="-34"/>
                </a:rPr>
                <a:t>ไม่ระงับยับยั้ง/ไม่ลงโทษ</a:t>
              </a:r>
              <a:endParaRPr lang="en-US" sz="1100" b="1" dirty="0">
                <a:latin typeface="TH SarabunIT๙" pitchFamily="34" charset="-34"/>
                <a:cs typeface="TH SarabunIT๙" pitchFamily="34" charset="-34"/>
              </a:endParaRPr>
            </a:p>
          </p:txBody>
        </p:sp>
        <p:cxnSp>
          <p:nvCxnSpPr>
            <p:cNvPr id="102" name="Straight Connector 101"/>
            <p:cNvCxnSpPr/>
            <p:nvPr/>
          </p:nvCxnSpPr>
          <p:spPr>
            <a:xfrm>
              <a:off x="5457056" y="796236"/>
              <a:ext cx="106243" cy="0"/>
            </a:xfrm>
            <a:prstGeom prst="line">
              <a:avLst/>
            </a:prstGeom>
            <a:ln w="19050">
              <a:solidFill>
                <a:srgbClr val="0070C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>
              <a:off x="5561657" y="751511"/>
              <a:ext cx="83666" cy="0"/>
            </a:xfrm>
            <a:prstGeom prst="line">
              <a:avLst/>
            </a:prstGeom>
            <a:ln w="19050">
              <a:solidFill>
                <a:srgbClr val="0070C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 flipH="1">
              <a:off x="5563213" y="746513"/>
              <a:ext cx="0" cy="320040"/>
            </a:xfrm>
            <a:prstGeom prst="line">
              <a:avLst/>
            </a:prstGeom>
            <a:ln w="19050">
              <a:solidFill>
                <a:srgbClr val="0070C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>
            <a:xfrm>
              <a:off x="5561657" y="1068502"/>
              <a:ext cx="83666" cy="0"/>
            </a:xfrm>
            <a:prstGeom prst="line">
              <a:avLst/>
            </a:prstGeom>
            <a:ln w="19050">
              <a:solidFill>
                <a:srgbClr val="0070C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6" name="Rectangle 105"/>
          <p:cNvSpPr/>
          <p:nvPr/>
        </p:nvSpPr>
        <p:spPr>
          <a:xfrm>
            <a:off x="6843798" y="1821175"/>
            <a:ext cx="720080" cy="1152128"/>
          </a:xfrm>
          <a:prstGeom prst="rect">
            <a:avLst/>
          </a:prstGeom>
          <a:ln w="1905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29" tIns="45714" rIns="91429" bIns="45714" rtlCol="0" anchor="ctr"/>
          <a:lstStyle/>
          <a:p>
            <a:r>
              <a:rPr lang="th-TH" sz="1400" b="1" dirty="0">
                <a:latin typeface="TH SarabunIT๙" pitchFamily="34" charset="-34"/>
                <a:cs typeface="TH SarabunIT๙" pitchFamily="34" charset="-34"/>
              </a:rPr>
              <a:t>- ปกครอง</a:t>
            </a:r>
          </a:p>
          <a:p>
            <a:pPr>
              <a:buFontTx/>
              <a:buChar char="-"/>
            </a:pPr>
            <a:r>
              <a:rPr lang="th-TH" sz="1400" b="1" dirty="0">
                <a:latin typeface="TH SarabunIT๙" pitchFamily="34" charset="-34"/>
                <a:cs typeface="TH SarabunIT๙" pitchFamily="34" charset="-34"/>
              </a:rPr>
              <a:t> วินัย</a:t>
            </a:r>
          </a:p>
          <a:p>
            <a:pPr>
              <a:buFontTx/>
              <a:buChar char="-"/>
            </a:pPr>
            <a:r>
              <a:rPr lang="th-TH" sz="1400" b="1" dirty="0">
                <a:latin typeface="TH SarabunIT๙" pitchFamily="34" charset="-34"/>
                <a:cs typeface="TH SarabunIT๙" pitchFamily="34" charset="-34"/>
              </a:rPr>
              <a:t> ละเมิด</a:t>
            </a:r>
          </a:p>
          <a:p>
            <a:pPr>
              <a:buFontTx/>
              <a:buChar char="-"/>
            </a:pPr>
            <a:r>
              <a:rPr lang="th-TH" sz="1400" b="1" dirty="0">
                <a:latin typeface="TH SarabunIT๙" pitchFamily="34" charset="-34"/>
                <a:cs typeface="TH SarabunIT๙" pitchFamily="34" charset="-34"/>
              </a:rPr>
              <a:t> อาญา</a:t>
            </a:r>
          </a:p>
          <a:p>
            <a:pPr>
              <a:buFontTx/>
              <a:buChar char="-"/>
            </a:pPr>
            <a:r>
              <a:rPr lang="th-TH" sz="1400" b="1" dirty="0">
                <a:latin typeface="TH SarabunIT๙" pitchFamily="34" charset="-34"/>
                <a:cs typeface="TH SarabunIT๙" pitchFamily="34" charset="-34"/>
              </a:rPr>
              <a:t> แพ่ง</a:t>
            </a:r>
            <a:endParaRPr lang="en-US" sz="1400" b="1" dirty="0">
              <a:latin typeface="TH SarabunIT๙" pitchFamily="34" charset="-34"/>
              <a:cs typeface="TH SarabunIT๙" pitchFamily="34" charset="-34"/>
            </a:endParaRPr>
          </a:p>
        </p:txBody>
      </p:sp>
      <p:grpSp>
        <p:nvGrpSpPr>
          <p:cNvPr id="8" name="Group 106"/>
          <p:cNvGrpSpPr/>
          <p:nvPr/>
        </p:nvGrpSpPr>
        <p:grpSpPr>
          <a:xfrm>
            <a:off x="2451310" y="3347853"/>
            <a:ext cx="1554480" cy="1170319"/>
            <a:chOff x="1712640" y="642294"/>
            <a:chExt cx="1687717" cy="1579908"/>
          </a:xfrm>
        </p:grpSpPr>
        <p:sp>
          <p:nvSpPr>
            <p:cNvPr id="108" name="Rectangle 107"/>
            <p:cNvSpPr/>
            <p:nvPr/>
          </p:nvSpPr>
          <p:spPr>
            <a:xfrm>
              <a:off x="2032205" y="642294"/>
              <a:ext cx="1368152" cy="360040"/>
            </a:xfrm>
            <a:prstGeom prst="rect">
              <a:avLst/>
            </a:prstGeom>
            <a:ln w="19050">
              <a:solidFill>
                <a:srgbClr val="00B05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91429" tIns="45714" rIns="91429" bIns="45714" rtlCol="0" anchor="ctr"/>
            <a:lstStyle/>
            <a:p>
              <a:r>
                <a:rPr lang="th-TH" sz="1800" b="1" dirty="0">
                  <a:latin typeface="TH SarabunIT๙" pitchFamily="34" charset="-34"/>
                  <a:cs typeface="TH SarabunIT๙" pitchFamily="34" charset="-34"/>
                </a:rPr>
                <a:t>กลไกการปฏิบัติ</a:t>
              </a:r>
              <a:endParaRPr lang="en-US" sz="1100" b="1" dirty="0">
                <a:latin typeface="TH SarabunIT๙" pitchFamily="34" charset="-34"/>
                <a:cs typeface="TH SarabunIT๙" pitchFamily="34" charset="-34"/>
              </a:endParaRPr>
            </a:p>
          </p:txBody>
        </p:sp>
        <p:sp>
          <p:nvSpPr>
            <p:cNvPr id="109" name="Rectangle 108"/>
            <p:cNvSpPr/>
            <p:nvPr/>
          </p:nvSpPr>
          <p:spPr>
            <a:xfrm>
              <a:off x="2032204" y="1862162"/>
              <a:ext cx="1368152" cy="360040"/>
            </a:xfrm>
            <a:prstGeom prst="rect">
              <a:avLst/>
            </a:prstGeom>
            <a:ln w="19050">
              <a:solidFill>
                <a:srgbClr val="00B05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91429" tIns="45714" rIns="91429" bIns="45714" rtlCol="0" anchor="ctr"/>
            <a:lstStyle/>
            <a:p>
              <a:r>
                <a:rPr lang="th-TH" sz="1800" b="1" dirty="0">
                  <a:latin typeface="TH SarabunIT๙" pitchFamily="34" charset="-34"/>
                  <a:cs typeface="TH SarabunIT๙" pitchFamily="34" charset="-34"/>
                </a:rPr>
                <a:t>กลไกการลงโทษ</a:t>
              </a:r>
              <a:endParaRPr lang="en-US" sz="1100" b="1" dirty="0">
                <a:latin typeface="TH SarabunIT๙" pitchFamily="34" charset="-34"/>
                <a:cs typeface="TH SarabunIT๙" pitchFamily="34" charset="-34"/>
              </a:endParaRPr>
            </a:p>
          </p:txBody>
        </p:sp>
        <p:cxnSp>
          <p:nvCxnSpPr>
            <p:cNvPr id="110" name="Straight Connector 109"/>
            <p:cNvCxnSpPr/>
            <p:nvPr/>
          </p:nvCxnSpPr>
          <p:spPr>
            <a:xfrm>
              <a:off x="1712640" y="1268760"/>
              <a:ext cx="182880" cy="0"/>
            </a:xfrm>
            <a:prstGeom prst="line">
              <a:avLst/>
            </a:prstGeom>
            <a:ln w="1905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/>
          </p:nvCxnSpPr>
          <p:spPr>
            <a:xfrm>
              <a:off x="1888188" y="2024509"/>
              <a:ext cx="144016" cy="0"/>
            </a:xfrm>
            <a:prstGeom prst="line">
              <a:avLst/>
            </a:prstGeom>
            <a:ln w="1905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>
            <a:xfrm>
              <a:off x="1888188" y="818902"/>
              <a:ext cx="144016" cy="0"/>
            </a:xfrm>
            <a:prstGeom prst="line">
              <a:avLst/>
            </a:prstGeom>
            <a:ln w="1905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/>
            <p:cNvCxnSpPr/>
            <p:nvPr/>
          </p:nvCxnSpPr>
          <p:spPr>
            <a:xfrm>
              <a:off x="1886116" y="815429"/>
              <a:ext cx="0" cy="1212354"/>
            </a:xfrm>
            <a:prstGeom prst="line">
              <a:avLst/>
            </a:prstGeom>
            <a:ln w="1905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130"/>
          <p:cNvGrpSpPr/>
          <p:nvPr/>
        </p:nvGrpSpPr>
        <p:grpSpPr>
          <a:xfrm>
            <a:off x="4003954" y="3131829"/>
            <a:ext cx="2752070" cy="864096"/>
            <a:chOff x="3049260" y="3068960"/>
            <a:chExt cx="2752070" cy="864096"/>
          </a:xfrm>
        </p:grpSpPr>
        <p:sp>
          <p:nvSpPr>
            <p:cNvPr id="116" name="Rectangle 115"/>
            <p:cNvSpPr/>
            <p:nvPr/>
          </p:nvSpPr>
          <p:spPr>
            <a:xfrm>
              <a:off x="3237526" y="3212976"/>
              <a:ext cx="635354" cy="266700"/>
            </a:xfrm>
            <a:prstGeom prst="rect">
              <a:avLst/>
            </a:prstGeom>
            <a:ln w="19050">
              <a:solidFill>
                <a:srgbClr val="00B05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91429" tIns="45714" rIns="91429" bIns="45714" rtlCol="0" anchor="ctr"/>
            <a:lstStyle/>
            <a:p>
              <a:r>
                <a:rPr lang="th-TH" sz="1800" b="1" dirty="0">
                  <a:latin typeface="TH SarabunIT๙" pitchFamily="34" charset="-34"/>
                  <a:cs typeface="TH SarabunIT๙" pitchFamily="34" charset="-34"/>
                </a:rPr>
                <a:t>บริหาร</a:t>
              </a:r>
              <a:endParaRPr lang="en-US" sz="1100" b="1" dirty="0">
                <a:latin typeface="TH SarabunIT๙" pitchFamily="34" charset="-34"/>
                <a:cs typeface="TH SarabunIT๙" pitchFamily="34" charset="-34"/>
              </a:endParaRPr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3237525" y="3594348"/>
              <a:ext cx="635354" cy="266700"/>
            </a:xfrm>
            <a:prstGeom prst="rect">
              <a:avLst/>
            </a:prstGeom>
            <a:ln w="19050">
              <a:solidFill>
                <a:srgbClr val="00B05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91429" tIns="45714" rIns="91429" bIns="45714" rtlCol="0" anchor="ctr"/>
            <a:lstStyle/>
            <a:p>
              <a:r>
                <a:rPr lang="th-TH" sz="1800" b="1" dirty="0">
                  <a:latin typeface="TH SarabunIT๙" pitchFamily="34" charset="-34"/>
                  <a:cs typeface="TH SarabunIT๙" pitchFamily="34" charset="-34"/>
                </a:rPr>
                <a:t>ปฏิบัติ</a:t>
              </a:r>
              <a:endParaRPr lang="en-US" sz="1100" b="1" dirty="0">
                <a:latin typeface="TH SarabunIT๙" pitchFamily="34" charset="-34"/>
                <a:cs typeface="TH SarabunIT๙" pitchFamily="34" charset="-34"/>
              </a:endParaRPr>
            </a:p>
          </p:txBody>
        </p:sp>
        <p:cxnSp>
          <p:nvCxnSpPr>
            <p:cNvPr id="118" name="Straight Connector 117"/>
            <p:cNvCxnSpPr/>
            <p:nvPr/>
          </p:nvCxnSpPr>
          <p:spPr>
            <a:xfrm>
              <a:off x="3049260" y="3429000"/>
              <a:ext cx="106243" cy="0"/>
            </a:xfrm>
            <a:prstGeom prst="line">
              <a:avLst/>
            </a:prstGeom>
            <a:ln w="1905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118"/>
            <p:cNvCxnSpPr/>
            <p:nvPr/>
          </p:nvCxnSpPr>
          <p:spPr>
            <a:xfrm>
              <a:off x="3153861" y="3343799"/>
              <a:ext cx="83666" cy="0"/>
            </a:xfrm>
            <a:prstGeom prst="line">
              <a:avLst/>
            </a:prstGeom>
            <a:ln w="1905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flipH="1">
              <a:off x="3155417" y="3338801"/>
              <a:ext cx="0" cy="320040"/>
            </a:xfrm>
            <a:prstGeom prst="line">
              <a:avLst/>
            </a:prstGeom>
            <a:ln w="1905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>
              <a:off x="3153861" y="3660790"/>
              <a:ext cx="83666" cy="0"/>
            </a:xfrm>
            <a:prstGeom prst="line">
              <a:avLst/>
            </a:prstGeom>
            <a:ln w="1905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2" name="Rectangle 121"/>
            <p:cNvSpPr/>
            <p:nvPr/>
          </p:nvSpPr>
          <p:spPr>
            <a:xfrm>
              <a:off x="4073138" y="3068960"/>
              <a:ext cx="1728192" cy="864096"/>
            </a:xfrm>
            <a:prstGeom prst="rect">
              <a:avLst/>
            </a:prstGeom>
            <a:ln w="19050">
              <a:solidFill>
                <a:srgbClr val="00B05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91429" tIns="45714" rIns="91429" bIns="45714" rtlCol="0" anchor="ctr"/>
            <a:lstStyle/>
            <a:p>
              <a:r>
                <a:rPr lang="th-TH" sz="1800" b="1" dirty="0">
                  <a:latin typeface="TH SarabunIT๙" pitchFamily="34" charset="-34"/>
                  <a:cs typeface="TH SarabunIT๙" pitchFamily="34" charset="-34"/>
                </a:rPr>
                <a:t>- ต้องทำหน้าที่</a:t>
              </a:r>
            </a:p>
            <a:p>
              <a:r>
                <a:rPr lang="th-TH" sz="1800" b="1" dirty="0">
                  <a:latin typeface="TH SarabunIT๙" pitchFamily="34" charset="-34"/>
                  <a:cs typeface="TH SarabunIT๙" pitchFamily="34" charset="-34"/>
                </a:rPr>
                <a:t>- ต้องอยู่ในธรรมาภิบาล</a:t>
              </a:r>
            </a:p>
            <a:p>
              <a:r>
                <a:rPr lang="th-TH" sz="1800" b="1" dirty="0">
                  <a:latin typeface="TH SarabunIT๙" pitchFamily="34" charset="-34"/>
                  <a:cs typeface="TH SarabunIT๙" pitchFamily="34" charset="-34"/>
                </a:rPr>
                <a:t>- ต้องจริงจัง/ต่อเนื่อง</a:t>
              </a:r>
              <a:endParaRPr lang="en-US" sz="1800" b="1" dirty="0">
                <a:latin typeface="TH SarabunIT๙" pitchFamily="34" charset="-34"/>
                <a:cs typeface="TH SarabunIT๙" pitchFamily="34" charset="-34"/>
              </a:endParaRPr>
            </a:p>
          </p:txBody>
        </p:sp>
        <p:cxnSp>
          <p:nvCxnSpPr>
            <p:cNvPr id="123" name="Straight Connector 122"/>
            <p:cNvCxnSpPr/>
            <p:nvPr/>
          </p:nvCxnSpPr>
          <p:spPr>
            <a:xfrm>
              <a:off x="3960654" y="3533601"/>
              <a:ext cx="106243" cy="0"/>
            </a:xfrm>
            <a:prstGeom prst="line">
              <a:avLst/>
            </a:prstGeom>
            <a:ln w="1905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Connector 123"/>
            <p:cNvCxnSpPr/>
            <p:nvPr/>
          </p:nvCxnSpPr>
          <p:spPr>
            <a:xfrm flipH="1">
              <a:off x="3960654" y="3356992"/>
              <a:ext cx="0" cy="365760"/>
            </a:xfrm>
            <a:prstGeom prst="line">
              <a:avLst/>
            </a:prstGeom>
            <a:ln w="1905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/>
            <p:cNvCxnSpPr/>
            <p:nvPr/>
          </p:nvCxnSpPr>
          <p:spPr>
            <a:xfrm>
              <a:off x="3872880" y="3717032"/>
              <a:ext cx="83666" cy="0"/>
            </a:xfrm>
            <a:prstGeom prst="line">
              <a:avLst/>
            </a:prstGeom>
            <a:ln w="1905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/>
            <p:nvPr/>
          </p:nvCxnSpPr>
          <p:spPr>
            <a:xfrm>
              <a:off x="3872880" y="3356992"/>
              <a:ext cx="83666" cy="0"/>
            </a:xfrm>
            <a:prstGeom prst="line">
              <a:avLst/>
            </a:prstGeom>
            <a:ln w="1905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131"/>
          <p:cNvGrpSpPr/>
          <p:nvPr/>
        </p:nvGrpSpPr>
        <p:grpSpPr>
          <a:xfrm>
            <a:off x="4019720" y="4260308"/>
            <a:ext cx="2896086" cy="266700"/>
            <a:chOff x="3065026" y="4386436"/>
            <a:chExt cx="2896086" cy="266700"/>
          </a:xfrm>
        </p:grpSpPr>
        <p:sp>
          <p:nvSpPr>
            <p:cNvPr id="129" name="Rectangle 128"/>
            <p:cNvSpPr/>
            <p:nvPr/>
          </p:nvSpPr>
          <p:spPr>
            <a:xfrm>
              <a:off x="3192215" y="4386436"/>
              <a:ext cx="2768897" cy="266700"/>
            </a:xfrm>
            <a:prstGeom prst="rect">
              <a:avLst/>
            </a:prstGeom>
            <a:ln w="19050">
              <a:solidFill>
                <a:srgbClr val="00B05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91429" tIns="45714" rIns="91429" bIns="45714" rtlCol="0" anchor="ctr"/>
            <a:lstStyle/>
            <a:p>
              <a:r>
                <a:rPr lang="th-TH" sz="1800" b="1" dirty="0">
                  <a:latin typeface="TH SarabunIT๙" pitchFamily="34" charset="-34"/>
                  <a:cs typeface="TH SarabunIT๙" pitchFamily="34" charset="-34"/>
                </a:rPr>
                <a:t>ส่วนราชการ/กลไกตรวจสอบ อัยการ ศาล</a:t>
              </a:r>
              <a:endParaRPr lang="en-US" sz="1100" b="1" dirty="0">
                <a:latin typeface="TH SarabunIT๙" pitchFamily="34" charset="-34"/>
                <a:cs typeface="TH SarabunIT๙" pitchFamily="34" charset="-34"/>
              </a:endParaRPr>
            </a:p>
          </p:txBody>
        </p:sp>
        <p:cxnSp>
          <p:nvCxnSpPr>
            <p:cNvPr id="130" name="Straight Connector 129"/>
            <p:cNvCxnSpPr/>
            <p:nvPr/>
          </p:nvCxnSpPr>
          <p:spPr>
            <a:xfrm>
              <a:off x="3065026" y="4509120"/>
              <a:ext cx="132647" cy="0"/>
            </a:xfrm>
            <a:prstGeom prst="line">
              <a:avLst/>
            </a:prstGeom>
            <a:ln w="1905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76"/>
          <p:cNvGrpSpPr/>
          <p:nvPr/>
        </p:nvGrpSpPr>
        <p:grpSpPr>
          <a:xfrm>
            <a:off x="6787556" y="3014840"/>
            <a:ext cx="928722" cy="1368152"/>
            <a:chOff x="5832862" y="3014840"/>
            <a:chExt cx="928722" cy="1368152"/>
          </a:xfrm>
        </p:grpSpPr>
        <p:cxnSp>
          <p:nvCxnSpPr>
            <p:cNvPr id="133" name="Straight Connector 132"/>
            <p:cNvCxnSpPr/>
            <p:nvPr/>
          </p:nvCxnSpPr>
          <p:spPr>
            <a:xfrm>
              <a:off x="6753200" y="3014840"/>
              <a:ext cx="0" cy="1368152"/>
            </a:xfrm>
            <a:prstGeom prst="line">
              <a:avLst/>
            </a:prstGeom>
            <a:ln w="1905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Straight Connector 135"/>
            <p:cNvCxnSpPr/>
            <p:nvPr/>
          </p:nvCxnSpPr>
          <p:spPr>
            <a:xfrm>
              <a:off x="5961112" y="4382992"/>
              <a:ext cx="800472" cy="0"/>
            </a:xfrm>
            <a:prstGeom prst="line">
              <a:avLst/>
            </a:prstGeom>
            <a:ln w="1905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Straight Connector 138"/>
            <p:cNvCxnSpPr/>
            <p:nvPr/>
          </p:nvCxnSpPr>
          <p:spPr>
            <a:xfrm>
              <a:off x="5832862" y="3590904"/>
              <a:ext cx="914400" cy="0"/>
            </a:xfrm>
            <a:prstGeom prst="line">
              <a:avLst/>
            </a:prstGeom>
            <a:ln w="19050">
              <a:solidFill>
                <a:srgbClr val="00B05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48"/>
          <p:cNvGrpSpPr/>
          <p:nvPr/>
        </p:nvGrpSpPr>
        <p:grpSpPr>
          <a:xfrm>
            <a:off x="2474959" y="4941168"/>
            <a:ext cx="2448088" cy="1706860"/>
            <a:chOff x="1520265" y="4941168"/>
            <a:chExt cx="2448088" cy="1706860"/>
          </a:xfrm>
        </p:grpSpPr>
        <p:sp>
          <p:nvSpPr>
            <p:cNvPr id="141" name="Rectangle 140"/>
            <p:cNvSpPr/>
            <p:nvPr/>
          </p:nvSpPr>
          <p:spPr>
            <a:xfrm>
              <a:off x="1814602" y="4941168"/>
              <a:ext cx="2130287" cy="266700"/>
            </a:xfrm>
            <a:prstGeom prst="rect">
              <a:avLst/>
            </a:prstGeom>
            <a:ln w="19050">
              <a:solidFill>
                <a:srgbClr val="FF66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91429" tIns="45714" rIns="91429" bIns="45714" rtlCol="0" anchor="ctr"/>
            <a:lstStyle/>
            <a:p>
              <a:r>
                <a:rPr lang="th-TH" sz="1800" b="1" dirty="0">
                  <a:latin typeface="TH SarabunIT๙" pitchFamily="34" charset="-34"/>
                  <a:cs typeface="TH SarabunIT๙" pitchFamily="34" charset="-34"/>
                </a:rPr>
                <a:t>ความเข้มแข็งของกลไกภาครัฐ</a:t>
              </a:r>
              <a:endParaRPr lang="en-US" sz="1800" b="1" dirty="0">
                <a:latin typeface="TH SarabunIT๙" pitchFamily="34" charset="-34"/>
                <a:cs typeface="TH SarabunIT๙" pitchFamily="34" charset="-34"/>
              </a:endParaRPr>
            </a:p>
          </p:txBody>
        </p:sp>
        <p:sp>
          <p:nvSpPr>
            <p:cNvPr id="142" name="Rectangle 141"/>
            <p:cNvSpPr/>
            <p:nvPr/>
          </p:nvSpPr>
          <p:spPr>
            <a:xfrm>
              <a:off x="1838066" y="5733256"/>
              <a:ext cx="2130287" cy="266700"/>
            </a:xfrm>
            <a:prstGeom prst="rect">
              <a:avLst/>
            </a:prstGeom>
            <a:ln w="19050">
              <a:solidFill>
                <a:srgbClr val="FF66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91429" tIns="45714" rIns="91429" bIns="45714" rtlCol="0" anchor="ctr"/>
            <a:lstStyle/>
            <a:p>
              <a:r>
                <a:rPr lang="th-TH" sz="1800" b="1" dirty="0">
                  <a:latin typeface="TH SarabunIT๙" pitchFamily="34" charset="-34"/>
                  <a:cs typeface="TH SarabunIT๙" pitchFamily="34" charset="-34"/>
                </a:rPr>
                <a:t>ความร่วมมือจากทุกภาคส่วน</a:t>
              </a:r>
              <a:endParaRPr lang="en-US" sz="1100" b="1" dirty="0">
                <a:latin typeface="TH SarabunIT๙" pitchFamily="34" charset="-34"/>
                <a:cs typeface="TH SarabunIT๙" pitchFamily="34" charset="-34"/>
              </a:endParaRPr>
            </a:p>
          </p:txBody>
        </p:sp>
        <p:cxnSp>
          <p:nvCxnSpPr>
            <p:cNvPr id="143" name="Straight Connector 142"/>
            <p:cNvCxnSpPr/>
            <p:nvPr/>
          </p:nvCxnSpPr>
          <p:spPr>
            <a:xfrm>
              <a:off x="1520265" y="5765264"/>
              <a:ext cx="168443" cy="0"/>
            </a:xfrm>
            <a:prstGeom prst="line">
              <a:avLst/>
            </a:prstGeom>
            <a:ln w="19050">
              <a:solidFill>
                <a:srgbClr val="FF66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Straight Connector 143"/>
            <p:cNvCxnSpPr/>
            <p:nvPr/>
          </p:nvCxnSpPr>
          <p:spPr>
            <a:xfrm>
              <a:off x="1681954" y="6541110"/>
              <a:ext cx="132647" cy="0"/>
            </a:xfrm>
            <a:prstGeom prst="line">
              <a:avLst/>
            </a:prstGeom>
            <a:ln w="19050">
              <a:solidFill>
                <a:srgbClr val="FF66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>
              <a:off x="1681954" y="5071991"/>
              <a:ext cx="132647" cy="0"/>
            </a:xfrm>
            <a:prstGeom prst="line">
              <a:avLst/>
            </a:prstGeom>
            <a:ln w="19050">
              <a:solidFill>
                <a:srgbClr val="FF66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Straight Connector 145"/>
            <p:cNvCxnSpPr/>
            <p:nvPr/>
          </p:nvCxnSpPr>
          <p:spPr>
            <a:xfrm>
              <a:off x="1680047" y="5077300"/>
              <a:ext cx="0" cy="1463040"/>
            </a:xfrm>
            <a:prstGeom prst="line">
              <a:avLst/>
            </a:prstGeom>
            <a:ln w="19050">
              <a:solidFill>
                <a:srgbClr val="FF66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7" name="Rectangle 146"/>
            <p:cNvSpPr/>
            <p:nvPr/>
          </p:nvSpPr>
          <p:spPr>
            <a:xfrm>
              <a:off x="1797590" y="6381328"/>
              <a:ext cx="2130287" cy="266700"/>
            </a:xfrm>
            <a:prstGeom prst="rect">
              <a:avLst/>
            </a:prstGeom>
            <a:ln w="19050">
              <a:solidFill>
                <a:srgbClr val="FF66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91429" tIns="45714" rIns="91429" bIns="45714" rtlCol="0" anchor="ctr"/>
            <a:lstStyle/>
            <a:p>
              <a:r>
                <a:rPr lang="th-TH" sz="1800" b="1" dirty="0">
                  <a:latin typeface="TH SarabunIT๙" pitchFamily="34" charset="-34"/>
                  <a:cs typeface="TH SarabunIT๙" pitchFamily="34" charset="-34"/>
                </a:rPr>
                <a:t>มาตรการ กลไก เครื่องมือ</a:t>
              </a:r>
              <a:endParaRPr lang="en-US" sz="1100" b="1" dirty="0">
                <a:latin typeface="TH SarabunIT๙" pitchFamily="34" charset="-34"/>
                <a:cs typeface="TH SarabunIT๙" pitchFamily="34" charset="-34"/>
              </a:endParaRPr>
            </a:p>
          </p:txBody>
        </p:sp>
        <p:cxnSp>
          <p:nvCxnSpPr>
            <p:cNvPr id="148" name="Straight Connector 147"/>
            <p:cNvCxnSpPr/>
            <p:nvPr/>
          </p:nvCxnSpPr>
          <p:spPr>
            <a:xfrm>
              <a:off x="1687930" y="5877272"/>
              <a:ext cx="132647" cy="0"/>
            </a:xfrm>
            <a:prstGeom prst="line">
              <a:avLst/>
            </a:prstGeom>
            <a:ln w="19050">
              <a:solidFill>
                <a:srgbClr val="FF66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 159"/>
          <p:cNvGrpSpPr/>
          <p:nvPr/>
        </p:nvGrpSpPr>
        <p:grpSpPr>
          <a:xfrm>
            <a:off x="4899582" y="4725144"/>
            <a:ext cx="1216253" cy="586264"/>
            <a:chOff x="4240803" y="5453608"/>
            <a:chExt cx="1216253" cy="586264"/>
          </a:xfrm>
        </p:grpSpPr>
        <p:sp>
          <p:nvSpPr>
            <p:cNvPr id="151" name="Rectangle 150"/>
            <p:cNvSpPr/>
            <p:nvPr/>
          </p:nvSpPr>
          <p:spPr>
            <a:xfrm>
              <a:off x="4541444" y="5453608"/>
              <a:ext cx="906151" cy="266700"/>
            </a:xfrm>
            <a:prstGeom prst="rect">
              <a:avLst/>
            </a:prstGeom>
            <a:ln w="19050">
              <a:solidFill>
                <a:srgbClr val="FF66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91429" tIns="45714" rIns="91429" bIns="45714" rtlCol="0" anchor="ctr"/>
            <a:lstStyle/>
            <a:p>
              <a:r>
                <a:rPr lang="th-TH" sz="1800" b="1" dirty="0">
                  <a:latin typeface="TH SarabunIT๙" pitchFamily="34" charset="-34"/>
                  <a:cs typeface="TH SarabunIT๙" pitchFamily="34" charset="-34"/>
                </a:rPr>
                <a:t>ปราบปราม</a:t>
              </a:r>
              <a:endParaRPr lang="en-US" sz="1800" b="1" dirty="0">
                <a:latin typeface="TH SarabunIT๙" pitchFamily="34" charset="-34"/>
                <a:cs typeface="TH SarabunIT๙" pitchFamily="34" charset="-34"/>
              </a:endParaRPr>
            </a:p>
          </p:txBody>
        </p:sp>
        <p:cxnSp>
          <p:nvCxnSpPr>
            <p:cNvPr id="153" name="Straight Connector 152"/>
            <p:cNvCxnSpPr/>
            <p:nvPr/>
          </p:nvCxnSpPr>
          <p:spPr>
            <a:xfrm>
              <a:off x="4240803" y="5805264"/>
              <a:ext cx="168443" cy="0"/>
            </a:xfrm>
            <a:prstGeom prst="line">
              <a:avLst/>
            </a:prstGeom>
            <a:ln w="19050">
              <a:solidFill>
                <a:srgbClr val="FF66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Straight Connector 154"/>
            <p:cNvCxnSpPr/>
            <p:nvPr/>
          </p:nvCxnSpPr>
          <p:spPr>
            <a:xfrm>
              <a:off x="4408796" y="5584431"/>
              <a:ext cx="132647" cy="0"/>
            </a:xfrm>
            <a:prstGeom prst="line">
              <a:avLst/>
            </a:prstGeom>
            <a:ln w="19050">
              <a:solidFill>
                <a:srgbClr val="FF66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Straight Connector 155"/>
            <p:cNvCxnSpPr/>
            <p:nvPr/>
          </p:nvCxnSpPr>
          <p:spPr>
            <a:xfrm>
              <a:off x="4414771" y="5581858"/>
              <a:ext cx="0" cy="320040"/>
            </a:xfrm>
            <a:prstGeom prst="line">
              <a:avLst/>
            </a:prstGeom>
            <a:ln w="19050">
              <a:solidFill>
                <a:srgbClr val="FF66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7" name="Rectangle 156"/>
            <p:cNvSpPr/>
            <p:nvPr/>
          </p:nvSpPr>
          <p:spPr>
            <a:xfrm>
              <a:off x="4550905" y="5773172"/>
              <a:ext cx="906151" cy="266700"/>
            </a:xfrm>
            <a:prstGeom prst="rect">
              <a:avLst/>
            </a:prstGeom>
            <a:ln w="19050">
              <a:solidFill>
                <a:srgbClr val="FF66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91429" tIns="45714" rIns="91429" bIns="45714" rtlCol="0" anchor="ctr"/>
            <a:lstStyle/>
            <a:p>
              <a:r>
                <a:rPr lang="th-TH" sz="1800" b="1" dirty="0">
                  <a:latin typeface="TH SarabunIT๙" pitchFamily="34" charset="-34"/>
                  <a:cs typeface="TH SarabunIT๙" pitchFamily="34" charset="-34"/>
                </a:rPr>
                <a:t>ป้องกัน</a:t>
              </a:r>
              <a:endParaRPr lang="en-US" sz="1100" b="1" dirty="0">
                <a:latin typeface="TH SarabunIT๙" pitchFamily="34" charset="-34"/>
                <a:cs typeface="TH SarabunIT๙" pitchFamily="34" charset="-34"/>
              </a:endParaRPr>
            </a:p>
          </p:txBody>
        </p:sp>
        <p:cxnSp>
          <p:nvCxnSpPr>
            <p:cNvPr id="158" name="Straight Connector 157"/>
            <p:cNvCxnSpPr/>
            <p:nvPr/>
          </p:nvCxnSpPr>
          <p:spPr>
            <a:xfrm>
              <a:off x="4414772" y="5895856"/>
              <a:ext cx="132647" cy="0"/>
            </a:xfrm>
            <a:prstGeom prst="line">
              <a:avLst/>
            </a:prstGeom>
            <a:ln w="19050">
              <a:solidFill>
                <a:srgbClr val="FF66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70"/>
          <p:cNvGrpSpPr/>
          <p:nvPr/>
        </p:nvGrpSpPr>
        <p:grpSpPr>
          <a:xfrm>
            <a:off x="4923231" y="5373216"/>
            <a:ext cx="1681701" cy="865157"/>
            <a:chOff x="3968537" y="5532998"/>
            <a:chExt cx="1681701" cy="865157"/>
          </a:xfrm>
        </p:grpSpPr>
        <p:sp>
          <p:nvSpPr>
            <p:cNvPr id="163" name="Rectangle 162"/>
            <p:cNvSpPr/>
            <p:nvPr/>
          </p:nvSpPr>
          <p:spPr>
            <a:xfrm>
              <a:off x="4269177" y="5532998"/>
              <a:ext cx="1371600" cy="266700"/>
            </a:xfrm>
            <a:prstGeom prst="rect">
              <a:avLst/>
            </a:prstGeom>
            <a:ln w="19050">
              <a:solidFill>
                <a:srgbClr val="FF66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91429" tIns="45714" rIns="91429" bIns="45714" rtlCol="0" anchor="ctr"/>
            <a:lstStyle/>
            <a:p>
              <a:r>
                <a:rPr lang="th-TH" sz="1800" b="1" dirty="0">
                  <a:latin typeface="TH SarabunIT๙" pitchFamily="34" charset="-34"/>
                  <a:cs typeface="TH SarabunIT๙" pitchFamily="34" charset="-34"/>
                </a:rPr>
                <a:t>ประชาชน</a:t>
              </a:r>
              <a:endParaRPr lang="en-US" sz="1800" b="1" dirty="0">
                <a:latin typeface="TH SarabunIT๙" pitchFamily="34" charset="-34"/>
                <a:cs typeface="TH SarabunIT๙" pitchFamily="34" charset="-34"/>
              </a:endParaRPr>
            </a:p>
          </p:txBody>
        </p:sp>
        <p:cxnSp>
          <p:nvCxnSpPr>
            <p:cNvPr id="164" name="Straight Connector 163"/>
            <p:cNvCxnSpPr/>
            <p:nvPr/>
          </p:nvCxnSpPr>
          <p:spPr>
            <a:xfrm>
              <a:off x="3968537" y="6037054"/>
              <a:ext cx="168443" cy="0"/>
            </a:xfrm>
            <a:prstGeom prst="line">
              <a:avLst/>
            </a:prstGeom>
            <a:ln w="19050">
              <a:solidFill>
                <a:srgbClr val="FF66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>
              <a:off x="4136530" y="5648055"/>
              <a:ext cx="132647" cy="0"/>
            </a:xfrm>
            <a:prstGeom prst="line">
              <a:avLst/>
            </a:prstGeom>
            <a:ln w="19050">
              <a:solidFill>
                <a:srgbClr val="FF66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>
              <a:off x="4142505" y="5645482"/>
              <a:ext cx="0" cy="594360"/>
            </a:xfrm>
            <a:prstGeom prst="line">
              <a:avLst/>
            </a:prstGeom>
            <a:ln w="19050">
              <a:solidFill>
                <a:srgbClr val="FF66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7" name="Rectangle 166"/>
            <p:cNvSpPr/>
            <p:nvPr/>
          </p:nvSpPr>
          <p:spPr>
            <a:xfrm>
              <a:off x="4278638" y="5836796"/>
              <a:ext cx="1371600" cy="266700"/>
            </a:xfrm>
            <a:prstGeom prst="rect">
              <a:avLst/>
            </a:prstGeom>
            <a:ln w="19050">
              <a:solidFill>
                <a:srgbClr val="FF66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91429" tIns="45714" rIns="91429" bIns="45714" rtlCol="0" anchor="ctr"/>
            <a:lstStyle/>
            <a:p>
              <a:r>
                <a:rPr lang="th-TH" sz="1800" b="1" dirty="0">
                  <a:latin typeface="TH SarabunIT๙" pitchFamily="34" charset="-34"/>
                  <a:cs typeface="TH SarabunIT๙" pitchFamily="34" charset="-34"/>
                </a:rPr>
                <a:t>เอกชน</a:t>
              </a:r>
              <a:endParaRPr lang="en-US" sz="1100" b="1" dirty="0">
                <a:latin typeface="TH SarabunIT๙" pitchFamily="34" charset="-34"/>
                <a:cs typeface="TH SarabunIT๙" pitchFamily="34" charset="-34"/>
              </a:endParaRPr>
            </a:p>
          </p:txBody>
        </p:sp>
        <p:cxnSp>
          <p:nvCxnSpPr>
            <p:cNvPr id="168" name="Straight Connector 167"/>
            <p:cNvCxnSpPr/>
            <p:nvPr/>
          </p:nvCxnSpPr>
          <p:spPr>
            <a:xfrm>
              <a:off x="4142506" y="5959480"/>
              <a:ext cx="132647" cy="0"/>
            </a:xfrm>
            <a:prstGeom prst="line">
              <a:avLst/>
            </a:prstGeom>
            <a:ln w="19050">
              <a:solidFill>
                <a:srgbClr val="FF66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9" name="Rectangle 168"/>
            <p:cNvSpPr/>
            <p:nvPr/>
          </p:nvSpPr>
          <p:spPr>
            <a:xfrm>
              <a:off x="4278638" y="6131455"/>
              <a:ext cx="1371600" cy="266700"/>
            </a:xfrm>
            <a:prstGeom prst="rect">
              <a:avLst/>
            </a:prstGeom>
            <a:ln w="19050">
              <a:solidFill>
                <a:srgbClr val="FF66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91429" tIns="45714" rIns="91429" bIns="45714" rtlCol="0" anchor="ctr"/>
            <a:lstStyle/>
            <a:p>
              <a:r>
                <a:rPr lang="th-TH" sz="1800" b="1" dirty="0">
                  <a:latin typeface="TH SarabunIT๙" pitchFamily="34" charset="-34"/>
                  <a:cs typeface="TH SarabunIT๙" pitchFamily="34" charset="-34"/>
                </a:rPr>
                <a:t>ประชาสังคม ฯลฯ</a:t>
              </a:r>
              <a:endParaRPr lang="en-US" sz="1100" b="1" dirty="0">
                <a:latin typeface="TH SarabunIT๙" pitchFamily="34" charset="-34"/>
                <a:cs typeface="TH SarabunIT๙" pitchFamily="34" charset="-34"/>
              </a:endParaRPr>
            </a:p>
          </p:txBody>
        </p:sp>
        <p:cxnSp>
          <p:nvCxnSpPr>
            <p:cNvPr id="170" name="Straight Connector 169"/>
            <p:cNvCxnSpPr/>
            <p:nvPr/>
          </p:nvCxnSpPr>
          <p:spPr>
            <a:xfrm>
              <a:off x="4142506" y="6254139"/>
              <a:ext cx="132647" cy="0"/>
            </a:xfrm>
            <a:prstGeom prst="line">
              <a:avLst/>
            </a:prstGeom>
            <a:ln w="19050">
              <a:solidFill>
                <a:srgbClr val="FF66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175"/>
          <p:cNvGrpSpPr/>
          <p:nvPr/>
        </p:nvGrpSpPr>
        <p:grpSpPr>
          <a:xfrm>
            <a:off x="4880992" y="6093296"/>
            <a:ext cx="3543097" cy="720080"/>
            <a:chOff x="3744630" y="6093296"/>
            <a:chExt cx="3543097" cy="720080"/>
          </a:xfrm>
        </p:grpSpPr>
        <p:sp>
          <p:nvSpPr>
            <p:cNvPr id="173" name="Rectangle 172"/>
            <p:cNvSpPr/>
            <p:nvPr/>
          </p:nvSpPr>
          <p:spPr>
            <a:xfrm>
              <a:off x="4144085" y="6381328"/>
              <a:ext cx="1528995" cy="266700"/>
            </a:xfrm>
            <a:prstGeom prst="rect">
              <a:avLst/>
            </a:prstGeom>
            <a:ln w="19050">
              <a:solidFill>
                <a:srgbClr val="FF66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91429" tIns="45714" rIns="91429" bIns="45714" rtlCol="0" anchor="ctr"/>
            <a:lstStyle/>
            <a:p>
              <a:r>
                <a:rPr lang="th-TH" sz="1800" b="1" dirty="0">
                  <a:latin typeface="TH SarabunIT๙" pitchFamily="34" charset="-34"/>
                  <a:cs typeface="TH SarabunIT๙" pitchFamily="34" charset="-34"/>
                </a:rPr>
                <a:t>ต้องมีประสิทธิภาพ</a:t>
              </a:r>
              <a:endParaRPr lang="en-US" sz="1100" b="1" dirty="0">
                <a:latin typeface="TH SarabunIT๙" pitchFamily="34" charset="-34"/>
                <a:cs typeface="TH SarabunIT๙" pitchFamily="34" charset="-34"/>
              </a:endParaRPr>
            </a:p>
          </p:txBody>
        </p:sp>
        <p:cxnSp>
          <p:nvCxnSpPr>
            <p:cNvPr id="174" name="Straight Connector 173"/>
            <p:cNvCxnSpPr/>
            <p:nvPr/>
          </p:nvCxnSpPr>
          <p:spPr>
            <a:xfrm flipV="1">
              <a:off x="3744630" y="6504012"/>
              <a:ext cx="365760" cy="0"/>
            </a:xfrm>
            <a:prstGeom prst="line">
              <a:avLst/>
            </a:prstGeom>
            <a:ln w="19050">
              <a:solidFill>
                <a:srgbClr val="FF66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5" name="Rectangle 174"/>
            <p:cNvSpPr/>
            <p:nvPr/>
          </p:nvSpPr>
          <p:spPr>
            <a:xfrm>
              <a:off x="5703551" y="6093296"/>
              <a:ext cx="1584176" cy="720080"/>
            </a:xfrm>
            <a:prstGeom prst="rect">
              <a:avLst/>
            </a:prstGeom>
            <a:ln w="19050"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91429" tIns="45714" rIns="91429" bIns="45714" rtlCol="0" anchor="ctr"/>
            <a:lstStyle/>
            <a:p>
              <a:r>
                <a:rPr lang="th-TH" sz="1400" b="1" dirty="0">
                  <a:latin typeface="TH SarabunIT๙" pitchFamily="34" charset="-34"/>
                  <a:cs typeface="TH SarabunIT๙" pitchFamily="34" charset="-34"/>
                </a:rPr>
                <a:t>- สอดคล้องกับปัญหา</a:t>
              </a:r>
            </a:p>
            <a:p>
              <a:pPr>
                <a:buFontTx/>
                <a:buChar char="-"/>
              </a:pPr>
              <a:r>
                <a:rPr lang="th-TH" sz="1400" b="1" dirty="0">
                  <a:latin typeface="TH SarabunIT๙" pitchFamily="34" charset="-34"/>
                  <a:cs typeface="TH SarabunIT๙" pitchFamily="34" charset="-34"/>
                </a:rPr>
                <a:t> ครอบคลุมปัจจัยปัญหา</a:t>
              </a:r>
            </a:p>
            <a:p>
              <a:pPr>
                <a:buFontTx/>
                <a:buChar char="-"/>
              </a:pPr>
              <a:r>
                <a:rPr lang="th-TH" sz="1400" b="1" dirty="0">
                  <a:latin typeface="TH SarabunIT๙" pitchFamily="34" charset="-34"/>
                  <a:cs typeface="TH SarabunIT๙" pitchFamily="34" charset="-34"/>
                </a:rPr>
                <a:t> ยืดหยุ่น/ปรับได้</a:t>
              </a:r>
            </a:p>
          </p:txBody>
        </p:sp>
      </p:grpSp>
      <p:sp>
        <p:nvSpPr>
          <p:cNvPr id="179" name="Content Placeholder 2"/>
          <p:cNvSpPr>
            <a:spLocks noGrp="1"/>
          </p:cNvSpPr>
          <p:nvPr>
            <p:ph idx="1"/>
          </p:nvPr>
        </p:nvSpPr>
        <p:spPr>
          <a:xfrm>
            <a:off x="8625408" y="6348454"/>
            <a:ext cx="1368152" cy="824962"/>
          </a:xfrm>
        </p:spPr>
        <p:txBody>
          <a:bodyPr>
            <a:noAutofit/>
          </a:bodyPr>
          <a:lstStyle/>
          <a:p>
            <a:pPr marL="341313" indent="-285750">
              <a:spcBef>
                <a:spcPts val="0"/>
              </a:spcBef>
              <a:buNone/>
            </a:pPr>
            <a:r>
              <a:rPr lang="th-TH" sz="1100" b="1" dirty="0">
                <a:latin typeface="TH SarabunIT๙" pitchFamily="34" charset="-34"/>
                <a:cs typeface="TH SarabunIT๙" pitchFamily="34" charset="-34"/>
              </a:rPr>
              <a:t>นายประยงค์  ปรียาจิตต์</a:t>
            </a:r>
          </a:p>
          <a:p>
            <a:pPr marL="341313" indent="-285750">
              <a:spcBef>
                <a:spcPts val="0"/>
              </a:spcBef>
              <a:buNone/>
            </a:pPr>
            <a:r>
              <a:rPr lang="th-TH" sz="1100" b="1" dirty="0">
                <a:latin typeface="TH SarabunIT๙" pitchFamily="34" charset="-34"/>
                <a:cs typeface="TH SarabunIT๙" pitchFamily="34" charset="-34"/>
              </a:rPr>
              <a:t>กรรมการและเลขานุการฯ</a:t>
            </a:r>
            <a:endParaRPr lang="en-US" sz="11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114" name="ตัวยึดหมายเลขภาพนิ่ง 1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AA0FF-BB2B-4CC6-88CE-18734DDD462C}" type="slidenum">
              <a:rPr lang="th-TH" smtClean="0"/>
              <a:pPr/>
              <a:t>42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5360272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64568" y="1295400"/>
            <a:ext cx="3583631" cy="914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29" tIns="45714" rIns="91429" bIns="45714" rtlCol="0" anchor="ctr"/>
          <a:lstStyle/>
          <a:p>
            <a:r>
              <a:rPr lang="th-TH" sz="6600" b="1" dirty="0">
                <a:latin typeface="TH SarabunIT๙" pitchFamily="34" charset="-34"/>
                <a:cs typeface="TH SarabunIT๙" pitchFamily="34" charset="-34"/>
              </a:rPr>
              <a:t>๑.</a:t>
            </a:r>
            <a:r>
              <a:rPr lang="th-TH" sz="3600" b="1" dirty="0">
                <a:latin typeface="TH SarabunIT๙" pitchFamily="34" charset="-34"/>
                <a:cs typeface="TH SarabunIT๙" pitchFamily="34" charset="-34"/>
              </a:rPr>
              <a:t> การลดปัญหา</a:t>
            </a:r>
            <a:endParaRPr lang="en-US" sz="44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064568" y="3200400"/>
            <a:ext cx="3583632" cy="9144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1429" tIns="45714" rIns="91429" bIns="45714" rtlCol="0" anchor="ctr"/>
          <a:lstStyle/>
          <a:p>
            <a:r>
              <a:rPr lang="th-TH" sz="6000" b="1" dirty="0">
                <a:latin typeface="TH SarabunIT๙" pitchFamily="34" charset="-34"/>
                <a:cs typeface="TH SarabunIT๙" pitchFamily="34" charset="-34"/>
              </a:rPr>
              <a:t>๒. </a:t>
            </a:r>
            <a:r>
              <a:rPr lang="th-TH" sz="3200" b="1" dirty="0">
                <a:latin typeface="TH SarabunIT๙" pitchFamily="34" charset="-34"/>
                <a:cs typeface="TH SarabunIT๙" pitchFamily="34" charset="-34"/>
              </a:rPr>
              <a:t>การควบคุมปัจจัยปัญหา</a:t>
            </a:r>
            <a:endParaRPr lang="en-US" sz="32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064568" y="5029200"/>
            <a:ext cx="3017520" cy="914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FF66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1429" tIns="45714" rIns="91429" bIns="45714" rtlCol="0" anchor="ctr"/>
          <a:lstStyle/>
          <a:p>
            <a:r>
              <a:rPr lang="th-TH" sz="6000" b="1" dirty="0">
                <a:latin typeface="TH SarabunIT๙" pitchFamily="34" charset="-34"/>
                <a:cs typeface="TH SarabunIT๙" pitchFamily="34" charset="-34"/>
              </a:rPr>
              <a:t>๓. </a:t>
            </a:r>
            <a:r>
              <a:rPr lang="th-TH" sz="3200" b="1" dirty="0">
                <a:latin typeface="TH SarabunIT๙" pitchFamily="34" charset="-34"/>
                <a:cs typeface="TH SarabunIT๙" pitchFamily="34" charset="-34"/>
              </a:rPr>
              <a:t>การเฝ้าระวังปัญหา</a:t>
            </a:r>
            <a:endParaRPr lang="en-US" sz="3200" b="1" dirty="0">
              <a:latin typeface="TH SarabunIT๙" pitchFamily="34" charset="-34"/>
              <a:cs typeface="TH SarabunIT๙" pitchFamily="34" charset="-34"/>
            </a:endParaRPr>
          </a:p>
        </p:txBody>
      </p:sp>
      <p:grpSp>
        <p:nvGrpSpPr>
          <p:cNvPr id="2" name="Group 133"/>
          <p:cNvGrpSpPr/>
          <p:nvPr/>
        </p:nvGrpSpPr>
        <p:grpSpPr>
          <a:xfrm>
            <a:off x="831717" y="1676400"/>
            <a:ext cx="232851" cy="1968624"/>
            <a:chOff x="1119749" y="1484784"/>
            <a:chExt cx="376867" cy="2160240"/>
          </a:xfrm>
        </p:grpSpPr>
        <p:cxnSp>
          <p:nvCxnSpPr>
            <p:cNvPr id="110" name="Straight Connector 109"/>
            <p:cNvCxnSpPr/>
            <p:nvPr/>
          </p:nvCxnSpPr>
          <p:spPr>
            <a:xfrm>
              <a:off x="1130856" y="3645024"/>
              <a:ext cx="365760" cy="0"/>
            </a:xfrm>
            <a:prstGeom prst="line">
              <a:avLst/>
            </a:prstGeom>
            <a:ln w="28575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>
            <a:xfrm>
              <a:off x="1130856" y="1484784"/>
              <a:ext cx="365760" cy="0"/>
            </a:xfrm>
            <a:prstGeom prst="line">
              <a:avLst/>
            </a:prstGeom>
            <a:ln w="28575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/>
            <p:cNvCxnSpPr/>
            <p:nvPr/>
          </p:nvCxnSpPr>
          <p:spPr>
            <a:xfrm>
              <a:off x="1119749" y="1484784"/>
              <a:ext cx="0" cy="2160240"/>
            </a:xfrm>
            <a:prstGeom prst="line">
              <a:avLst/>
            </a:prstGeom>
            <a:ln w="28575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131"/>
          <p:cNvGrpSpPr/>
          <p:nvPr/>
        </p:nvGrpSpPr>
        <p:grpSpPr>
          <a:xfrm>
            <a:off x="344488" y="2636912"/>
            <a:ext cx="685800" cy="2849488"/>
            <a:chOff x="632520" y="2636912"/>
            <a:chExt cx="685800" cy="2849488"/>
          </a:xfrm>
        </p:grpSpPr>
        <p:cxnSp>
          <p:nvCxnSpPr>
            <p:cNvPr id="111" name="Straight Connector 110"/>
            <p:cNvCxnSpPr/>
            <p:nvPr/>
          </p:nvCxnSpPr>
          <p:spPr>
            <a:xfrm>
              <a:off x="632520" y="5486400"/>
              <a:ext cx="685800" cy="0"/>
            </a:xfrm>
            <a:prstGeom prst="line">
              <a:avLst/>
            </a:prstGeom>
            <a:ln w="28575">
              <a:solidFill>
                <a:srgbClr val="FF66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/>
            <p:cNvCxnSpPr/>
            <p:nvPr/>
          </p:nvCxnSpPr>
          <p:spPr>
            <a:xfrm>
              <a:off x="632520" y="2636912"/>
              <a:ext cx="0" cy="2849488"/>
            </a:xfrm>
            <a:prstGeom prst="line">
              <a:avLst/>
            </a:prstGeom>
            <a:ln w="28575">
              <a:solidFill>
                <a:srgbClr val="FF66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Connector 130"/>
            <p:cNvCxnSpPr/>
            <p:nvPr/>
          </p:nvCxnSpPr>
          <p:spPr>
            <a:xfrm>
              <a:off x="632520" y="2636912"/>
              <a:ext cx="457200" cy="0"/>
            </a:xfrm>
            <a:prstGeom prst="line">
              <a:avLst/>
            </a:prstGeom>
            <a:ln w="28575">
              <a:solidFill>
                <a:srgbClr val="FF660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193"/>
          <p:cNvGrpSpPr/>
          <p:nvPr/>
        </p:nvGrpSpPr>
        <p:grpSpPr>
          <a:xfrm>
            <a:off x="5601072" y="2133600"/>
            <a:ext cx="3960440" cy="2735560"/>
            <a:chOff x="5601072" y="2133600"/>
            <a:chExt cx="3960440" cy="2735560"/>
          </a:xfrm>
        </p:grpSpPr>
        <p:sp>
          <p:nvSpPr>
            <p:cNvPr id="135" name="Rectangle 134"/>
            <p:cNvSpPr/>
            <p:nvPr/>
          </p:nvSpPr>
          <p:spPr>
            <a:xfrm>
              <a:off x="5601072" y="2133600"/>
              <a:ext cx="3960440" cy="719336"/>
            </a:xfrm>
            <a:prstGeom prst="rect">
              <a:avLst/>
            </a:prstGeom>
            <a:solidFill>
              <a:srgbClr val="FFEFFF"/>
            </a:solidFill>
            <a:ln w="38100">
              <a:solidFill>
                <a:srgbClr val="FF3399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91429" tIns="45714" rIns="91429" bIns="45714" rtlCol="0" anchor="b"/>
            <a:lstStyle/>
            <a:p>
              <a:r>
                <a:rPr lang="th-TH" sz="5400" b="1" dirty="0">
                  <a:latin typeface="TH SarabunIT๙" pitchFamily="34" charset="-34"/>
                  <a:cs typeface="TH SarabunIT๙" pitchFamily="34" charset="-34"/>
                </a:rPr>
                <a:t>๔. </a:t>
              </a:r>
              <a:r>
                <a:rPr lang="th-TH" sz="2800" b="1" dirty="0">
                  <a:latin typeface="TH SarabunIT๙" pitchFamily="34" charset="-34"/>
                  <a:cs typeface="TH SarabunIT๙" pitchFamily="34" charset="-34"/>
                </a:rPr>
                <a:t>การขับเคลื่อนกลไก/การปฏิบัติ</a:t>
              </a:r>
              <a:endParaRPr lang="en-US" sz="2800" b="1" dirty="0">
                <a:latin typeface="TH SarabunIT๙" pitchFamily="34" charset="-34"/>
                <a:cs typeface="TH SarabunIT๙" pitchFamily="34" charset="-34"/>
              </a:endParaRPr>
            </a:p>
          </p:txBody>
        </p:sp>
        <p:sp>
          <p:nvSpPr>
            <p:cNvPr id="137" name="Rectangle 136"/>
            <p:cNvSpPr/>
            <p:nvPr/>
          </p:nvSpPr>
          <p:spPr>
            <a:xfrm>
              <a:off x="5601072" y="2852936"/>
              <a:ext cx="3960440" cy="2016224"/>
            </a:xfrm>
            <a:prstGeom prst="rect">
              <a:avLst/>
            </a:prstGeom>
            <a:ln w="38100">
              <a:solidFill>
                <a:srgbClr val="FF3399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91429" tIns="45714" rIns="91429" bIns="45714" rtlCol="0" anchor="t"/>
            <a:lstStyle/>
            <a:p>
              <a:r>
                <a:rPr lang="th-TH" sz="2000" b="1" dirty="0">
                  <a:latin typeface="TH SarabunIT๙" pitchFamily="34" charset="-34"/>
                  <a:cs typeface="TH SarabunIT๙" pitchFamily="34" charset="-34"/>
                </a:rPr>
                <a:t>กลไก</a:t>
              </a:r>
              <a:r>
                <a:rPr lang="en-US" sz="2000" b="1" dirty="0">
                  <a:latin typeface="TH SarabunIT๙" pitchFamily="34" charset="-34"/>
                  <a:cs typeface="TH SarabunIT๙" pitchFamily="34" charset="-34"/>
                </a:rPr>
                <a:t>      </a:t>
              </a:r>
              <a:r>
                <a:rPr lang="th-TH" sz="2000" b="1" dirty="0">
                  <a:latin typeface="TH SarabunIT๙" pitchFamily="34" charset="-34"/>
                  <a:cs typeface="TH SarabunIT๙" pitchFamily="34" charset="-34"/>
                </a:rPr>
                <a:t>  </a:t>
              </a:r>
              <a:r>
                <a:rPr lang="en-US" sz="2000" b="1" dirty="0">
                  <a:latin typeface="TH SarabunIT๙" pitchFamily="34" charset="-34"/>
                  <a:cs typeface="TH SarabunIT๙" pitchFamily="34" charset="-34"/>
                </a:rPr>
                <a:t> </a:t>
              </a:r>
              <a:r>
                <a:rPr lang="th-TH" sz="2000" b="1" dirty="0">
                  <a:latin typeface="TH SarabunIT๙" pitchFamily="34" charset="-34"/>
                  <a:cs typeface="TH SarabunIT๙" pitchFamily="34" charset="-34"/>
                </a:rPr>
                <a:t>คตช.            ศอตช.              ศปท.</a:t>
              </a:r>
            </a:p>
            <a:p>
              <a:endParaRPr lang="th-TH" sz="2000" b="1" dirty="0">
                <a:latin typeface="TH SarabunIT๙" pitchFamily="34" charset="-34"/>
                <a:cs typeface="TH SarabunIT๙" pitchFamily="34" charset="-34"/>
              </a:endParaRPr>
            </a:p>
            <a:p>
              <a:r>
                <a:rPr lang="th-TH" sz="2000" b="1" dirty="0">
                  <a:latin typeface="TH SarabunIT๙" pitchFamily="34" charset="-34"/>
                  <a:cs typeface="TH SarabunIT๙" pitchFamily="34" charset="-34"/>
                </a:rPr>
                <a:t>กิจกรรม     สั่งการ          ประสาน          รวบรวม</a:t>
              </a:r>
            </a:p>
            <a:p>
              <a:r>
                <a:rPr lang="th-TH" sz="2000" b="1" dirty="0">
                  <a:latin typeface="TH SarabunIT๙" pitchFamily="34" charset="-34"/>
                  <a:cs typeface="TH SarabunIT๙" pitchFamily="34" charset="-34"/>
                </a:rPr>
                <a:t>              สนับสนุน        กระตุ้น            รายงาน</a:t>
              </a:r>
            </a:p>
            <a:p>
              <a:r>
                <a:rPr lang="th-TH" sz="2000" b="1" dirty="0">
                  <a:latin typeface="TH SarabunIT๙" pitchFamily="34" charset="-34"/>
                  <a:cs typeface="TH SarabunIT๙" pitchFamily="34" charset="-34"/>
                </a:rPr>
                <a:t>  	                 ติดตาม</a:t>
              </a:r>
            </a:p>
            <a:p>
              <a:r>
                <a:rPr lang="th-TH" sz="2000" b="1" dirty="0">
                  <a:latin typeface="TH SarabunIT๙" pitchFamily="34" charset="-34"/>
                  <a:cs typeface="TH SarabunIT๙" pitchFamily="34" charset="-34"/>
                </a:rPr>
                <a:t>	                 รายงาน</a:t>
              </a:r>
              <a:endParaRPr lang="en-US" sz="1400" b="1" dirty="0">
                <a:latin typeface="TH SarabunIT๙" pitchFamily="34" charset="-34"/>
                <a:cs typeface="TH SarabunIT๙" pitchFamily="34" charset="-34"/>
              </a:endParaRPr>
            </a:p>
          </p:txBody>
        </p:sp>
        <p:cxnSp>
          <p:nvCxnSpPr>
            <p:cNvPr id="138" name="Straight Connector 137"/>
            <p:cNvCxnSpPr/>
            <p:nvPr/>
          </p:nvCxnSpPr>
          <p:spPr>
            <a:xfrm>
              <a:off x="6152426" y="3109436"/>
              <a:ext cx="326896" cy="0"/>
            </a:xfrm>
            <a:prstGeom prst="line">
              <a:avLst/>
            </a:prstGeom>
            <a:ln w="19050">
              <a:solidFill>
                <a:srgbClr val="FF3399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Connector 139"/>
            <p:cNvCxnSpPr/>
            <p:nvPr/>
          </p:nvCxnSpPr>
          <p:spPr>
            <a:xfrm>
              <a:off x="6298054" y="3693383"/>
              <a:ext cx="182880" cy="0"/>
            </a:xfrm>
            <a:prstGeom prst="line">
              <a:avLst/>
            </a:prstGeom>
            <a:ln w="19050">
              <a:solidFill>
                <a:srgbClr val="FF3399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Straight Connector 149"/>
            <p:cNvCxnSpPr/>
            <p:nvPr/>
          </p:nvCxnSpPr>
          <p:spPr>
            <a:xfrm>
              <a:off x="7096413" y="3693383"/>
              <a:ext cx="365760" cy="0"/>
            </a:xfrm>
            <a:prstGeom prst="line">
              <a:avLst/>
            </a:prstGeom>
            <a:ln w="19050">
              <a:solidFill>
                <a:srgbClr val="FF3399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Straight Connector 153"/>
            <p:cNvCxnSpPr/>
            <p:nvPr/>
          </p:nvCxnSpPr>
          <p:spPr>
            <a:xfrm>
              <a:off x="7041232" y="3101553"/>
              <a:ext cx="365760" cy="0"/>
            </a:xfrm>
            <a:prstGeom prst="line">
              <a:avLst/>
            </a:prstGeom>
            <a:ln w="19050">
              <a:solidFill>
                <a:srgbClr val="FF3399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Straight Connector 158"/>
            <p:cNvCxnSpPr/>
            <p:nvPr/>
          </p:nvCxnSpPr>
          <p:spPr>
            <a:xfrm>
              <a:off x="8259648" y="3093670"/>
              <a:ext cx="365760" cy="0"/>
            </a:xfrm>
            <a:prstGeom prst="line">
              <a:avLst/>
            </a:prstGeom>
            <a:ln w="19050">
              <a:solidFill>
                <a:srgbClr val="FF3399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Straight Connector 159"/>
            <p:cNvCxnSpPr/>
            <p:nvPr/>
          </p:nvCxnSpPr>
          <p:spPr>
            <a:xfrm>
              <a:off x="8275414" y="3693383"/>
              <a:ext cx="365760" cy="0"/>
            </a:xfrm>
            <a:prstGeom prst="line">
              <a:avLst/>
            </a:prstGeom>
            <a:ln w="19050">
              <a:solidFill>
                <a:srgbClr val="FF3399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Straight Connector 160"/>
            <p:cNvCxnSpPr/>
            <p:nvPr/>
          </p:nvCxnSpPr>
          <p:spPr>
            <a:xfrm>
              <a:off x="8985448" y="3221920"/>
              <a:ext cx="0" cy="360040"/>
            </a:xfrm>
            <a:prstGeom prst="line">
              <a:avLst/>
            </a:prstGeom>
            <a:ln w="19050">
              <a:solidFill>
                <a:srgbClr val="FF3399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Connector 170"/>
            <p:cNvCxnSpPr/>
            <p:nvPr/>
          </p:nvCxnSpPr>
          <p:spPr>
            <a:xfrm>
              <a:off x="7833320" y="3221920"/>
              <a:ext cx="0" cy="360040"/>
            </a:xfrm>
            <a:prstGeom prst="line">
              <a:avLst/>
            </a:prstGeom>
            <a:ln w="19050">
              <a:solidFill>
                <a:srgbClr val="FF3399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Connector 171"/>
            <p:cNvCxnSpPr/>
            <p:nvPr/>
          </p:nvCxnSpPr>
          <p:spPr>
            <a:xfrm>
              <a:off x="6753200" y="3221920"/>
              <a:ext cx="0" cy="360040"/>
            </a:xfrm>
            <a:prstGeom prst="line">
              <a:avLst/>
            </a:prstGeom>
            <a:ln w="19050">
              <a:solidFill>
                <a:srgbClr val="FF3399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192"/>
          <p:cNvGrpSpPr/>
          <p:nvPr/>
        </p:nvGrpSpPr>
        <p:grpSpPr>
          <a:xfrm>
            <a:off x="4648201" y="1676400"/>
            <a:ext cx="894212" cy="1968624"/>
            <a:chOff x="4150948" y="1484784"/>
            <a:chExt cx="1398998" cy="2160240"/>
          </a:xfrm>
        </p:grpSpPr>
        <p:cxnSp>
          <p:nvCxnSpPr>
            <p:cNvPr id="176" name="Straight Connector 175"/>
            <p:cNvCxnSpPr/>
            <p:nvPr/>
          </p:nvCxnSpPr>
          <p:spPr>
            <a:xfrm>
              <a:off x="4150948" y="3645024"/>
              <a:ext cx="658036" cy="0"/>
            </a:xfrm>
            <a:prstGeom prst="line">
              <a:avLst/>
            </a:prstGeom>
            <a:ln w="28575">
              <a:solidFill>
                <a:srgbClr val="FF3399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>
              <a:off x="4808984" y="1484784"/>
              <a:ext cx="0" cy="2160240"/>
            </a:xfrm>
            <a:prstGeom prst="line">
              <a:avLst/>
            </a:prstGeom>
            <a:ln w="28575">
              <a:solidFill>
                <a:srgbClr val="FF3399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Straight Connector 179"/>
            <p:cNvCxnSpPr/>
            <p:nvPr/>
          </p:nvCxnSpPr>
          <p:spPr>
            <a:xfrm>
              <a:off x="4160912" y="1484784"/>
              <a:ext cx="658036" cy="0"/>
            </a:xfrm>
            <a:prstGeom prst="line">
              <a:avLst/>
            </a:prstGeom>
            <a:ln w="28575">
              <a:solidFill>
                <a:srgbClr val="FF3399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>
              <a:off x="4829866" y="2571804"/>
              <a:ext cx="720080" cy="0"/>
            </a:xfrm>
            <a:prstGeom prst="line">
              <a:avLst/>
            </a:prstGeom>
            <a:ln w="28575">
              <a:solidFill>
                <a:srgbClr val="FF3399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191"/>
          <p:cNvGrpSpPr/>
          <p:nvPr/>
        </p:nvGrpSpPr>
        <p:grpSpPr>
          <a:xfrm>
            <a:off x="2144688" y="4941168"/>
            <a:ext cx="5544616" cy="1296144"/>
            <a:chOff x="2144688" y="4941168"/>
            <a:chExt cx="5544616" cy="1296144"/>
          </a:xfrm>
        </p:grpSpPr>
        <p:cxnSp>
          <p:nvCxnSpPr>
            <p:cNvPr id="183" name="Straight Connector 182"/>
            <p:cNvCxnSpPr/>
            <p:nvPr/>
          </p:nvCxnSpPr>
          <p:spPr>
            <a:xfrm>
              <a:off x="2144688" y="6237312"/>
              <a:ext cx="5544616" cy="0"/>
            </a:xfrm>
            <a:prstGeom prst="line">
              <a:avLst/>
            </a:prstGeom>
            <a:ln w="28575">
              <a:solidFill>
                <a:srgbClr val="FF66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>
              <a:off x="2144688" y="5949280"/>
              <a:ext cx="0" cy="288032"/>
            </a:xfrm>
            <a:prstGeom prst="line">
              <a:avLst/>
            </a:prstGeom>
            <a:ln w="28575">
              <a:solidFill>
                <a:srgbClr val="FF66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>
              <a:off x="7689304" y="4941168"/>
              <a:ext cx="0" cy="1296144"/>
            </a:xfrm>
            <a:prstGeom prst="line">
              <a:avLst/>
            </a:prstGeom>
            <a:ln w="28575">
              <a:solidFill>
                <a:srgbClr val="FF660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5" name="Content Placeholder 2"/>
          <p:cNvSpPr>
            <a:spLocks noGrp="1"/>
          </p:cNvSpPr>
          <p:nvPr>
            <p:ph idx="1"/>
          </p:nvPr>
        </p:nvSpPr>
        <p:spPr>
          <a:xfrm>
            <a:off x="8481392" y="6309320"/>
            <a:ext cx="1368152" cy="824962"/>
          </a:xfrm>
        </p:spPr>
        <p:txBody>
          <a:bodyPr>
            <a:noAutofit/>
          </a:bodyPr>
          <a:lstStyle/>
          <a:p>
            <a:pPr marL="341313" indent="-285750">
              <a:spcBef>
                <a:spcPts val="0"/>
              </a:spcBef>
              <a:buNone/>
            </a:pPr>
            <a:r>
              <a:rPr lang="th-TH" sz="1200" b="1" dirty="0">
                <a:latin typeface="TH SarabunIT๙" pitchFamily="34" charset="-34"/>
                <a:cs typeface="TH SarabunIT๙" pitchFamily="34" charset="-34"/>
              </a:rPr>
              <a:t>นายประยงค์  ปรียาจิตต์</a:t>
            </a:r>
          </a:p>
          <a:p>
            <a:pPr marL="341313" indent="-285750">
              <a:spcBef>
                <a:spcPts val="0"/>
              </a:spcBef>
              <a:buNone/>
            </a:pPr>
            <a:r>
              <a:rPr lang="th-TH" sz="1200" b="1" dirty="0">
                <a:latin typeface="TH SarabunIT๙" pitchFamily="34" charset="-34"/>
                <a:cs typeface="TH SarabunIT๙" pitchFamily="34" charset="-34"/>
              </a:rPr>
              <a:t>กรรมการและเลขานุการฯ</a:t>
            </a:r>
            <a:endParaRPr lang="en-US" sz="12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37" name="Snip Diagonal Corner Rectangle 36"/>
          <p:cNvSpPr/>
          <p:nvPr/>
        </p:nvSpPr>
        <p:spPr>
          <a:xfrm>
            <a:off x="0" y="201216"/>
            <a:ext cx="9906000" cy="713184"/>
          </a:xfrm>
          <a:prstGeom prst="snip2DiagRect">
            <a:avLst/>
          </a:prstGeom>
          <a:ln w="28575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1429" tIns="45714" rIns="91429" bIns="45714" rtlCol="0" anchor="ctr"/>
          <a:lstStyle/>
          <a:p>
            <a:pPr algn="ctr"/>
            <a:r>
              <a:rPr lang="th-TH" sz="4000" b="1" dirty="0">
                <a:latin typeface="TH SarabunIT๙" pitchFamily="34" charset="-34"/>
                <a:cs typeface="TH SarabunIT๙" pitchFamily="34" charset="-34"/>
              </a:rPr>
              <a:t>กรอบการแก้ไขปัญหา</a:t>
            </a:r>
            <a:endParaRPr lang="en-US" sz="40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36" name="ตัวยึดหมายเลขภาพนิ่ง 3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C2241-EA23-4CB9-99D0-7E57355CABB8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84631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52139" y="553492"/>
            <a:ext cx="4201723" cy="720080"/>
          </a:xfrm>
          <a:prstGeom prst="rect">
            <a:avLst/>
          </a:prstGeom>
          <a:solidFill>
            <a:srgbClr val="FFFF99"/>
          </a:solidFill>
          <a:ln w="28575">
            <a:solidFill>
              <a:srgbClr val="FFCC0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1429" tIns="45714" rIns="91429" bIns="45714" rtlCol="0" anchor="ctr"/>
          <a:lstStyle/>
          <a:p>
            <a:pPr algn="ctr"/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กลไกสังคม </a:t>
            </a:r>
            <a:endParaRPr lang="af-ZA" b="1" dirty="0">
              <a:latin typeface="TH SarabunIT๙" pitchFamily="34" charset="-34"/>
              <a:cs typeface="TH SarabunIT๙" pitchFamily="34" charset="-34"/>
            </a:endParaRPr>
          </a:p>
          <a:p>
            <a:pPr algn="ctr"/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เครือข่ายประชาชน/เอกชน/ประชาสังคม</a:t>
            </a:r>
            <a:endParaRPr lang="en-US" sz="24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656856" y="3796924"/>
            <a:ext cx="2592288" cy="640188"/>
          </a:xfrm>
          <a:prstGeom prst="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1429" tIns="45714" rIns="91429" bIns="45714" rtlCol="0" anchor="ctr"/>
          <a:lstStyle/>
          <a:p>
            <a:pPr algn="ctr"/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กลไก ติดตาม แก้ไข</a:t>
            </a:r>
          </a:p>
          <a:p>
            <a:pPr algn="ctr"/>
            <a:r>
              <a:rPr lang="th-TH" sz="2000" b="1" dirty="0">
                <a:latin typeface="TH SarabunIT๙" pitchFamily="34" charset="-34"/>
                <a:cs typeface="TH SarabunIT๙" pitchFamily="34" charset="-34"/>
              </a:rPr>
              <a:t>ศอตช./ศปท./ส่วนราชการ</a:t>
            </a:r>
            <a:endParaRPr lang="en-US" sz="24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0" y="-27384"/>
            <a:ext cx="9906000" cy="484584"/>
          </a:xfrm>
          <a:prstGeom prst="rect">
            <a:avLst/>
          </a:prstGeom>
          <a:ln w="28575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1429" tIns="45714" rIns="91429" bIns="45714" rtlCol="0" anchor="ctr"/>
          <a:lstStyle/>
          <a:p>
            <a:pPr algn="ctr"/>
            <a:r>
              <a:rPr lang="th-TH" sz="3600" b="1" dirty="0">
                <a:latin typeface="TH SarabunIT๙" pitchFamily="34" charset="-34"/>
                <a:cs typeface="TH SarabunIT๙" pitchFamily="34" charset="-34"/>
              </a:rPr>
              <a:t>กลไก สังคม ขับเคลื่อน ธรรมาภิบาล</a:t>
            </a:r>
            <a:endParaRPr lang="en-US" sz="36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4088904" y="1640300"/>
            <a:ext cx="1728192" cy="648072"/>
          </a:xfrm>
          <a:prstGeom prst="ellipse">
            <a:avLst/>
          </a:prstGeom>
          <a:ln w="28575"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91429" tIns="45714" rIns="91429" bIns="45714" rtlCol="0" anchor="ctr"/>
          <a:lstStyle/>
          <a:p>
            <a:pPr algn="ctr"/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๑. เฝ้าระวัง</a:t>
            </a:r>
            <a:endParaRPr lang="en-US" sz="24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5" name="Up Arrow 24"/>
          <p:cNvSpPr/>
          <p:nvPr/>
        </p:nvSpPr>
        <p:spPr>
          <a:xfrm rot="10800000">
            <a:off x="4736976" y="1312168"/>
            <a:ext cx="432048" cy="288032"/>
          </a:xfrm>
          <a:prstGeom prst="up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Oval 27"/>
          <p:cNvSpPr/>
          <p:nvPr/>
        </p:nvSpPr>
        <p:spPr>
          <a:xfrm>
            <a:off x="2000672" y="2187099"/>
            <a:ext cx="1728192" cy="648072"/>
          </a:xfrm>
          <a:prstGeom prst="ellipse">
            <a:avLst/>
          </a:prstGeom>
          <a:ln w="28575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1429" tIns="45714" rIns="91429" bIns="45714" rtlCol="0" anchor="ctr"/>
          <a:lstStyle/>
          <a:p>
            <a:pPr algn="ctr"/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๒. แจ้งให้รู้</a:t>
            </a:r>
            <a:endParaRPr lang="en-US" sz="24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9" name="Oval 28"/>
          <p:cNvSpPr/>
          <p:nvPr/>
        </p:nvSpPr>
        <p:spPr>
          <a:xfrm>
            <a:off x="3836876" y="2797443"/>
            <a:ext cx="2232248" cy="648072"/>
          </a:xfrm>
          <a:prstGeom prst="ellipse">
            <a:avLst/>
          </a:prstGeom>
          <a:ln w="285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91429" tIns="45714" rIns="91429" bIns="45714" rtlCol="0" anchor="ctr"/>
          <a:lstStyle/>
          <a:p>
            <a:pPr algn="ctr"/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๓. กระตุ้นให้ทำ</a:t>
            </a:r>
            <a:endParaRPr lang="en-US" sz="24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32" name="Oval 31"/>
          <p:cNvSpPr/>
          <p:nvPr/>
        </p:nvSpPr>
        <p:spPr>
          <a:xfrm>
            <a:off x="6033120" y="2251224"/>
            <a:ext cx="2232248" cy="648072"/>
          </a:xfrm>
          <a:prstGeom prst="ellipse">
            <a:avLst/>
          </a:prstGeom>
          <a:ln w="28575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1429" tIns="45714" rIns="91429" bIns="45714" rtlCol="0" anchor="ctr"/>
          <a:lstStyle/>
          <a:p>
            <a:pPr algn="ctr"/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๔. ลงโทษให้เห็น</a:t>
            </a:r>
            <a:endParaRPr lang="en-US" sz="24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34" name="Up Arrow 33"/>
          <p:cNvSpPr/>
          <p:nvPr/>
        </p:nvSpPr>
        <p:spPr>
          <a:xfrm rot="14050521">
            <a:off x="3666781" y="1986498"/>
            <a:ext cx="432048" cy="423076"/>
          </a:xfrm>
          <a:prstGeom prst="up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Up Arrow 34"/>
          <p:cNvSpPr/>
          <p:nvPr/>
        </p:nvSpPr>
        <p:spPr>
          <a:xfrm rot="7540478">
            <a:off x="5778125" y="2009625"/>
            <a:ext cx="432048" cy="423076"/>
          </a:xfrm>
          <a:prstGeom prst="up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Up Arrow 36"/>
          <p:cNvSpPr/>
          <p:nvPr/>
        </p:nvSpPr>
        <p:spPr>
          <a:xfrm rot="10800000">
            <a:off x="4736976" y="2331115"/>
            <a:ext cx="432048" cy="432048"/>
          </a:xfrm>
          <a:prstGeom prst="up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Up Arrow 37"/>
          <p:cNvSpPr/>
          <p:nvPr/>
        </p:nvSpPr>
        <p:spPr>
          <a:xfrm rot="10800000">
            <a:off x="4729227" y="3475473"/>
            <a:ext cx="432048" cy="288032"/>
          </a:xfrm>
          <a:prstGeom prst="up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Up Arrow 38"/>
          <p:cNvSpPr/>
          <p:nvPr/>
        </p:nvSpPr>
        <p:spPr>
          <a:xfrm rot="8427735">
            <a:off x="2856944" y="2793662"/>
            <a:ext cx="432048" cy="1248470"/>
          </a:xfrm>
          <a:prstGeom prst="up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Up Arrow 39"/>
          <p:cNvSpPr/>
          <p:nvPr/>
        </p:nvSpPr>
        <p:spPr>
          <a:xfrm rot="13567008">
            <a:off x="6585582" y="2817116"/>
            <a:ext cx="432048" cy="1248470"/>
          </a:xfrm>
          <a:prstGeom prst="up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 40"/>
          <p:cNvSpPr/>
          <p:nvPr/>
        </p:nvSpPr>
        <p:spPr>
          <a:xfrm>
            <a:off x="416496" y="4077072"/>
            <a:ext cx="2232248" cy="2520280"/>
          </a:xfrm>
          <a:prstGeom prst="rect">
            <a:avLst/>
          </a:prstGeom>
          <a:ln w="19050">
            <a:prstDash val="dash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th-TH" sz="2000" b="1" u="sng" dirty="0">
                <a:solidFill>
                  <a:schemeClr val="tx2"/>
                </a:solidFill>
                <a:latin typeface="TH SarabunIT๙" pitchFamily="34" charset="-34"/>
                <a:cs typeface="TH SarabunIT๙" pitchFamily="34" charset="-34"/>
              </a:rPr>
              <a:t>แจ้งให้รู้ว่า</a:t>
            </a:r>
          </a:p>
          <a:p>
            <a:r>
              <a:rPr lang="th-TH" sz="1800" b="1" dirty="0">
                <a:latin typeface="TH SarabunIT๙" pitchFamily="34" charset="-34"/>
                <a:cs typeface="TH SarabunIT๙" pitchFamily="34" charset="-34"/>
              </a:rPr>
              <a:t>๑. มีความผิด/ทุจริต/ส่อว่าจะทุจริต/เกิดขึ้น</a:t>
            </a:r>
          </a:p>
          <a:p>
            <a:r>
              <a:rPr lang="th-TH" sz="1800" b="1" dirty="0">
                <a:latin typeface="TH SarabunIT๙" pitchFamily="34" charset="-34"/>
                <a:cs typeface="TH SarabunIT๙" pitchFamily="34" charset="-34"/>
              </a:rPr>
              <a:t>๒. อยู่ในอำนาจหน้าที่</a:t>
            </a:r>
          </a:p>
          <a:p>
            <a:endParaRPr lang="th-TH" sz="1800" b="1" dirty="0">
              <a:latin typeface="TH SarabunIT๙" pitchFamily="34" charset="-34"/>
              <a:cs typeface="TH SarabunIT๙" pitchFamily="34" charset="-34"/>
            </a:endParaRPr>
          </a:p>
          <a:p>
            <a:r>
              <a:rPr lang="af-ZA" sz="1800" b="1" dirty="0">
                <a:latin typeface="TH SarabunIT๙" pitchFamily="34" charset="-34"/>
                <a:cs typeface="TH SarabunIT๙" pitchFamily="34" charset="-34"/>
              </a:rPr>
              <a:t>*</a:t>
            </a:r>
            <a:r>
              <a:rPr lang="th-TH" sz="1800" b="1" dirty="0">
                <a:latin typeface="TH SarabunIT๙" pitchFamily="34" charset="-34"/>
                <a:cs typeface="TH SarabunIT๙" pitchFamily="34" charset="-34"/>
              </a:rPr>
              <a:t>กม.กำหนดให้หน่วยงานใดมีหน้าที่อะไร/เมื่อทราบว่ามีปัญหาต้องรีบดำเนินการ</a:t>
            </a:r>
            <a:endParaRPr lang="en-US" sz="18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3836876" y="4713783"/>
            <a:ext cx="2196244" cy="2060848"/>
          </a:xfrm>
          <a:prstGeom prst="rect">
            <a:avLst/>
          </a:prstGeom>
          <a:ln w="19050">
            <a:prstDash val="dash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th-TH" sz="2000" b="1" u="sng" dirty="0">
                <a:solidFill>
                  <a:schemeClr val="tx2"/>
                </a:solidFill>
                <a:latin typeface="TH SarabunIT๙" pitchFamily="34" charset="-34"/>
                <a:cs typeface="TH SarabunIT๙" pitchFamily="34" charset="-34"/>
              </a:rPr>
              <a:t>ต้องรีบแก้ไข</a:t>
            </a:r>
          </a:p>
          <a:p>
            <a:pPr>
              <a:buFont typeface="Arial" pitchFamily="34" charset="0"/>
              <a:buChar char="•"/>
            </a:pPr>
            <a:r>
              <a:rPr lang="th-TH" sz="1800" b="1" dirty="0">
                <a:latin typeface="TH SarabunIT๙" pitchFamily="34" charset="-34"/>
                <a:cs typeface="TH SarabunIT๙" pitchFamily="34" charset="-34"/>
              </a:rPr>
              <a:t> ตรวจสอบ</a:t>
            </a:r>
          </a:p>
          <a:p>
            <a:r>
              <a:rPr lang="th-TH" sz="1800" b="1" dirty="0">
                <a:latin typeface="TH SarabunIT๙" pitchFamily="34" charset="-34"/>
                <a:cs typeface="TH SarabunIT๙" pitchFamily="34" charset="-34"/>
              </a:rPr>
              <a:t>     - งาน/ข้อร้องเรียน</a:t>
            </a:r>
          </a:p>
          <a:p>
            <a:r>
              <a:rPr lang="th-TH" sz="1800" b="1" dirty="0">
                <a:latin typeface="TH SarabunIT๙" pitchFamily="34" charset="-34"/>
                <a:cs typeface="TH SarabunIT๙" pitchFamily="34" charset="-34"/>
              </a:rPr>
              <a:t>     - คน/พฤติการณ์</a:t>
            </a:r>
          </a:p>
          <a:p>
            <a:pPr>
              <a:buFont typeface="Arial" pitchFamily="34" charset="0"/>
              <a:buChar char="•"/>
            </a:pPr>
            <a:r>
              <a:rPr lang="th-TH" sz="1800" b="1" dirty="0">
                <a:latin typeface="TH SarabunIT๙" pitchFamily="34" charset="-34"/>
                <a:cs typeface="TH SarabunIT๙" pitchFamily="34" charset="-34"/>
              </a:rPr>
              <a:t> แก้ไข</a:t>
            </a:r>
          </a:p>
          <a:p>
            <a:r>
              <a:rPr lang="th-TH" sz="1800" b="1" dirty="0">
                <a:latin typeface="TH SarabunIT๙" pitchFamily="34" charset="-34"/>
                <a:cs typeface="TH SarabunIT๙" pitchFamily="34" charset="-34"/>
              </a:rPr>
              <a:t>     - งาน</a:t>
            </a:r>
            <a:r>
              <a:rPr lang="th-TH" sz="1800" b="1">
                <a:latin typeface="TH SarabunIT๙" pitchFamily="34" charset="-34"/>
                <a:cs typeface="TH SarabunIT๙" pitchFamily="34" charset="-34"/>
              </a:rPr>
              <a:t>/ความเดือดร้อน</a:t>
            </a:r>
            <a:endParaRPr lang="th-TH" sz="1800" b="1" dirty="0">
              <a:latin typeface="TH SarabunIT๙" pitchFamily="34" charset="-34"/>
              <a:cs typeface="TH SarabunIT๙" pitchFamily="34" charset="-34"/>
            </a:endParaRPr>
          </a:p>
          <a:p>
            <a:r>
              <a:rPr lang="th-TH" sz="1800" b="1" dirty="0">
                <a:latin typeface="TH SarabunIT๙" pitchFamily="34" charset="-34"/>
                <a:cs typeface="TH SarabunIT๙" pitchFamily="34" charset="-34"/>
              </a:rPr>
              <a:t>     - คน/ปรับพฤติกรรม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2720752" y="4293096"/>
            <a:ext cx="864096" cy="0"/>
          </a:xfrm>
          <a:prstGeom prst="line">
            <a:avLst/>
          </a:prstGeom>
          <a:ln w="28575">
            <a:solidFill>
              <a:srgbClr val="FF6600"/>
            </a:solidFill>
            <a:headEnd type="triangle" w="lg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2576736" y="3995772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800" b="1" dirty="0">
                <a:latin typeface="TH SarabunIT๙" pitchFamily="34" charset="-34"/>
                <a:cs typeface="TH SarabunIT๙" pitchFamily="34" charset="-34"/>
              </a:rPr>
              <a:t>ตรวจสอบ</a:t>
            </a:r>
            <a:endParaRPr lang="en-US" sz="1800" b="1" dirty="0">
              <a:latin typeface="TH SarabunIT๙" pitchFamily="34" charset="-34"/>
              <a:cs typeface="TH SarabunIT๙" pitchFamily="34" charset="-34"/>
            </a:endParaRPr>
          </a:p>
        </p:txBody>
      </p:sp>
      <p:cxnSp>
        <p:nvCxnSpPr>
          <p:cNvPr id="49" name="Straight Connector 48"/>
          <p:cNvCxnSpPr/>
          <p:nvPr/>
        </p:nvCxnSpPr>
        <p:spPr>
          <a:xfrm flipH="1" flipV="1">
            <a:off x="4889376" y="4452878"/>
            <a:ext cx="0" cy="256032"/>
          </a:xfrm>
          <a:prstGeom prst="line">
            <a:avLst/>
          </a:prstGeom>
          <a:ln w="28575">
            <a:solidFill>
              <a:srgbClr val="FF6600"/>
            </a:solidFill>
            <a:headEnd type="triangle" w="lg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4520952" y="4412402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800" b="1" dirty="0">
                <a:latin typeface="TH SarabunIT๙" pitchFamily="34" charset="-34"/>
                <a:cs typeface="TH SarabunIT๙" pitchFamily="34" charset="-34"/>
              </a:rPr>
              <a:t>แก้ไข</a:t>
            </a:r>
            <a:endParaRPr lang="en-US" sz="18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7473280" y="4077072"/>
            <a:ext cx="2232248" cy="2664296"/>
          </a:xfrm>
          <a:prstGeom prst="rect">
            <a:avLst/>
          </a:prstGeom>
          <a:ln w="19050">
            <a:prstDash val="dash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th-TH" sz="2000" b="1" u="sng" dirty="0">
                <a:solidFill>
                  <a:schemeClr val="tx2"/>
                </a:solidFill>
                <a:latin typeface="TH SarabunIT๙" pitchFamily="34" charset="-34"/>
                <a:cs typeface="TH SarabunIT๙" pitchFamily="34" charset="-34"/>
              </a:rPr>
              <a:t>ต้องรีบดำเนินการ</a:t>
            </a:r>
          </a:p>
          <a:p>
            <a:r>
              <a:rPr lang="th-TH" sz="1800" b="1" dirty="0">
                <a:latin typeface="TH SarabunIT๙" pitchFamily="34" charset="-34"/>
                <a:cs typeface="TH SarabunIT๙" pitchFamily="34" charset="-34"/>
              </a:rPr>
              <a:t>- มาตรการทางปกครอง</a:t>
            </a:r>
          </a:p>
          <a:p>
            <a:r>
              <a:rPr lang="th-TH" sz="1800" b="1" dirty="0">
                <a:latin typeface="TH SarabunIT๙" pitchFamily="34" charset="-34"/>
                <a:cs typeface="TH SarabunIT๙" pitchFamily="34" charset="-34"/>
              </a:rPr>
              <a:t>- มาตรการทางวินัย</a:t>
            </a:r>
          </a:p>
          <a:p>
            <a:r>
              <a:rPr lang="th-TH" sz="1800" b="1" dirty="0">
                <a:latin typeface="TH SarabunIT๙" pitchFamily="34" charset="-34"/>
                <a:cs typeface="TH SarabunIT๙" pitchFamily="34" charset="-34"/>
              </a:rPr>
              <a:t>- มาตรการทางอาญา</a:t>
            </a:r>
          </a:p>
          <a:p>
            <a:r>
              <a:rPr lang="th-TH" sz="1800" b="1" dirty="0">
                <a:latin typeface="TH SarabunIT๙" pitchFamily="34" charset="-34"/>
                <a:cs typeface="TH SarabunIT๙" pitchFamily="34" charset="-34"/>
              </a:rPr>
              <a:t>- มาตรการอื่นๆ (ภาษี, ริบทรัพย์ ฯลฯ)</a:t>
            </a:r>
            <a:endParaRPr lang="af-ZA" sz="1800" b="1" dirty="0">
              <a:latin typeface="TH SarabunIT๙" pitchFamily="34" charset="-34"/>
              <a:cs typeface="TH SarabunIT๙" pitchFamily="34" charset="-34"/>
            </a:endParaRPr>
          </a:p>
          <a:p>
            <a:endParaRPr lang="th-TH" sz="500" b="1" dirty="0">
              <a:latin typeface="TH SarabunIT๙" pitchFamily="34" charset="-34"/>
              <a:cs typeface="TH SarabunIT๙" pitchFamily="34" charset="-34"/>
            </a:endParaRPr>
          </a:p>
          <a:p>
            <a:r>
              <a:rPr lang="af-ZA" sz="1800" b="1" dirty="0">
                <a:latin typeface="TH SarabunIT๙" pitchFamily="34" charset="-34"/>
                <a:cs typeface="TH SarabunIT๙" pitchFamily="34" charset="-34"/>
              </a:rPr>
              <a:t>* </a:t>
            </a:r>
            <a:r>
              <a:rPr lang="th-TH" sz="1800" b="1" dirty="0">
                <a:latin typeface="TH SarabunIT๙" pitchFamily="34" charset="-34"/>
                <a:cs typeface="TH SarabunIT๙" pitchFamily="34" charset="-34"/>
              </a:rPr>
              <a:t>เป็นอำนาจหน้าที่</a:t>
            </a:r>
          </a:p>
          <a:p>
            <a:pPr marL="284163" indent="117475">
              <a:buFont typeface="Arial" charset="0"/>
              <a:buChar char="•"/>
            </a:pPr>
            <a:r>
              <a:rPr lang="th-TH" sz="1800" b="1" dirty="0">
                <a:latin typeface="TH SarabunIT๙" pitchFamily="34" charset="-34"/>
                <a:cs typeface="TH SarabunIT๙" pitchFamily="34" charset="-34"/>
              </a:rPr>
              <a:t>หัวหน้าส่วนราชการ</a:t>
            </a:r>
          </a:p>
          <a:p>
            <a:pPr marL="284163" indent="117475">
              <a:buFont typeface="Arial" charset="0"/>
              <a:buChar char="•"/>
            </a:pPr>
            <a:r>
              <a:rPr lang="th-TH" sz="1800" b="1" dirty="0">
                <a:latin typeface="TH SarabunIT๙" pitchFamily="34" charset="-34"/>
                <a:cs typeface="TH SarabunIT๙" pitchFamily="34" charset="-34"/>
              </a:rPr>
              <a:t>ปปช./ปปท.</a:t>
            </a:r>
            <a:endParaRPr lang="en-US" sz="18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6177136" y="3995772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800" b="1" dirty="0">
                <a:latin typeface="TH SarabunIT๙" pitchFamily="34" charset="-34"/>
                <a:cs typeface="TH SarabunIT๙" pitchFamily="34" charset="-34"/>
              </a:rPr>
              <a:t>ดำเนินการ</a:t>
            </a:r>
            <a:endParaRPr lang="en-US" sz="1800" b="1" dirty="0">
              <a:latin typeface="TH SarabunIT๙" pitchFamily="34" charset="-34"/>
              <a:cs typeface="TH SarabunIT๙" pitchFamily="34" charset="-34"/>
            </a:endParaRPr>
          </a:p>
        </p:txBody>
      </p:sp>
      <p:cxnSp>
        <p:nvCxnSpPr>
          <p:cNvPr id="55" name="Straight Connector 54"/>
          <p:cNvCxnSpPr/>
          <p:nvPr/>
        </p:nvCxnSpPr>
        <p:spPr>
          <a:xfrm flipH="1">
            <a:off x="6321152" y="4293096"/>
            <a:ext cx="1097280" cy="0"/>
          </a:xfrm>
          <a:prstGeom prst="line">
            <a:avLst/>
          </a:prstGeom>
          <a:ln w="28575">
            <a:solidFill>
              <a:srgbClr val="FF6600"/>
            </a:solidFill>
            <a:headEnd type="triangle" w="lg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ตัวยึดหมายเลขภาพนิ่ง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C2241-EA23-4CB9-99D0-7E57355CABB8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20135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val 14"/>
          <p:cNvSpPr/>
          <p:nvPr/>
        </p:nvSpPr>
        <p:spPr>
          <a:xfrm>
            <a:off x="3926845" y="1354088"/>
            <a:ext cx="2052310" cy="1008112"/>
          </a:xfrm>
          <a:prstGeom prst="ellipse">
            <a:avLst/>
          </a:prstGeom>
          <a:ln w="28575"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91429" tIns="45714" rIns="91429" bIns="45714" rtlCol="0" anchor="ctr"/>
          <a:lstStyle/>
          <a:p>
            <a:pPr algn="ctr"/>
            <a:r>
              <a:rPr lang="th-TH" sz="4000" b="1" dirty="0">
                <a:latin typeface="TH SarabunIT๙" pitchFamily="34" charset="-34"/>
                <a:cs typeface="TH SarabunIT๙" pitchFamily="34" charset="-34"/>
              </a:rPr>
              <a:t>จริงจัง</a:t>
            </a:r>
            <a:endParaRPr lang="en-US" sz="40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332820" y="5562600"/>
            <a:ext cx="3240360" cy="824216"/>
          </a:xfrm>
          <a:prstGeom prst="rect">
            <a:avLst/>
          </a:prstGeom>
          <a:ln w="28575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1429" tIns="45714" rIns="91429" bIns="45714" rtlCol="0" anchor="ctr"/>
          <a:lstStyle/>
          <a:p>
            <a:pPr algn="ctr"/>
            <a:r>
              <a:rPr lang="th-TH" sz="3600" b="1" dirty="0">
                <a:latin typeface="TH SarabunIT๙" pitchFamily="34" charset="-34"/>
                <a:cs typeface="TH SarabunIT๙" pitchFamily="34" charset="-34"/>
              </a:rPr>
              <a:t>ธรรมาภิบาล</a:t>
            </a:r>
            <a:endParaRPr lang="en-US" sz="36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2" name="Up Arrow 21"/>
          <p:cNvSpPr/>
          <p:nvPr/>
        </p:nvSpPr>
        <p:spPr>
          <a:xfrm rot="10800000">
            <a:off x="4592960" y="4876800"/>
            <a:ext cx="720080" cy="576000"/>
          </a:xfrm>
          <a:prstGeom prst="upArrow">
            <a:avLst/>
          </a:prstGeom>
          <a:ln w="28575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3600" b="1">
              <a:latin typeface="TH SarabunIT๙" pitchFamily="34" charset="-34"/>
              <a:cs typeface="TH SarabunIT๙" pitchFamily="34" charset="-34"/>
            </a:endParaRPr>
          </a:p>
        </p:txBody>
      </p:sp>
      <p:cxnSp>
        <p:nvCxnSpPr>
          <p:cNvPr id="41" name="Straight Connector 40"/>
          <p:cNvCxnSpPr/>
          <p:nvPr/>
        </p:nvCxnSpPr>
        <p:spPr>
          <a:xfrm flipV="1">
            <a:off x="4953000" y="2422902"/>
            <a:ext cx="0" cy="1280160"/>
          </a:xfrm>
          <a:prstGeom prst="line">
            <a:avLst/>
          </a:prstGeom>
          <a:ln w="28575">
            <a:headEnd type="triangle" w="lg" len="lg"/>
            <a:tailEnd type="none" w="lg" len="lg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cxnSp>
      <p:sp>
        <p:nvSpPr>
          <p:cNvPr id="31" name="Oval 30"/>
          <p:cNvSpPr/>
          <p:nvPr/>
        </p:nvSpPr>
        <p:spPr>
          <a:xfrm>
            <a:off x="914400" y="2438400"/>
            <a:ext cx="2052310" cy="1008112"/>
          </a:xfrm>
          <a:prstGeom prst="ellipse">
            <a:avLst/>
          </a:prstGeom>
          <a:ln w="285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91429" tIns="45714" rIns="91429" bIns="45714" rtlCol="0" anchor="ctr"/>
          <a:lstStyle/>
          <a:p>
            <a:pPr algn="ctr"/>
            <a:r>
              <a:rPr lang="th-TH" sz="4000" b="1" dirty="0">
                <a:latin typeface="TH SarabunIT๙" pitchFamily="34" charset="-34"/>
                <a:cs typeface="TH SarabunIT๙" pitchFamily="34" charset="-34"/>
              </a:rPr>
              <a:t>ต่อเนื่อง</a:t>
            </a:r>
            <a:endParaRPr lang="en-US" sz="40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33" name="Oval 32"/>
          <p:cNvSpPr/>
          <p:nvPr/>
        </p:nvSpPr>
        <p:spPr>
          <a:xfrm>
            <a:off x="6825208" y="2372544"/>
            <a:ext cx="2052310" cy="1008112"/>
          </a:xfrm>
          <a:prstGeom prst="ellipse">
            <a:avLst/>
          </a:prstGeom>
          <a:solidFill>
            <a:srgbClr val="FFFF99"/>
          </a:solidFill>
          <a:ln w="28575">
            <a:solidFill>
              <a:srgbClr val="FFCC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429" tIns="45714" rIns="91429" bIns="45714" rtlCol="0" anchor="ctr"/>
          <a:lstStyle/>
          <a:p>
            <a:pPr algn="ctr"/>
            <a:r>
              <a:rPr lang="th-TH" sz="4000" b="1" dirty="0">
                <a:latin typeface="TH SarabunIT๙" pitchFamily="34" charset="-34"/>
                <a:cs typeface="TH SarabunIT๙" pitchFamily="34" charset="-34"/>
              </a:rPr>
              <a:t>เปิดเผย</a:t>
            </a:r>
            <a:endParaRPr lang="en-US" sz="40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36" name="Oval 35"/>
          <p:cNvSpPr/>
          <p:nvPr/>
        </p:nvSpPr>
        <p:spPr>
          <a:xfrm>
            <a:off x="3926845" y="3740696"/>
            <a:ext cx="2052310" cy="1008112"/>
          </a:xfrm>
          <a:prstGeom prst="ellipse">
            <a:avLst/>
          </a:prstGeom>
          <a:ln w="28575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429" tIns="45714" rIns="91429" bIns="45714" rtlCol="0" anchor="ctr"/>
          <a:lstStyle/>
          <a:p>
            <a:pPr algn="ctr"/>
            <a:r>
              <a:rPr lang="th-TH" sz="4000" b="1" dirty="0">
                <a:latin typeface="TH SarabunIT๙" pitchFamily="34" charset="-34"/>
                <a:cs typeface="TH SarabunIT๙" pitchFamily="34" charset="-34"/>
              </a:rPr>
              <a:t>ยั่งยืน</a:t>
            </a:r>
            <a:endParaRPr lang="en-US" sz="4000" b="1" dirty="0">
              <a:latin typeface="TH SarabunIT๙" pitchFamily="34" charset="-34"/>
              <a:cs typeface="TH SarabunIT๙" pitchFamily="34" charset="-34"/>
            </a:endParaRPr>
          </a:p>
        </p:txBody>
      </p:sp>
      <p:cxnSp>
        <p:nvCxnSpPr>
          <p:cNvPr id="43" name="Straight Connector 42"/>
          <p:cNvCxnSpPr/>
          <p:nvPr/>
        </p:nvCxnSpPr>
        <p:spPr>
          <a:xfrm flipV="1">
            <a:off x="5943600" y="3352800"/>
            <a:ext cx="1368152" cy="720080"/>
          </a:xfrm>
          <a:prstGeom prst="line">
            <a:avLst/>
          </a:prstGeom>
          <a:solidFill>
            <a:srgbClr val="FFFF99"/>
          </a:solidFill>
          <a:ln w="28575">
            <a:solidFill>
              <a:srgbClr val="FFCC00"/>
            </a:solidFill>
            <a:headEnd type="triangle" w="lg" len="lg"/>
            <a:tailEnd type="none" w="lg" len="lg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cxnSp>
      <p:cxnSp>
        <p:nvCxnSpPr>
          <p:cNvPr id="48" name="Straight Connector 47"/>
          <p:cNvCxnSpPr/>
          <p:nvPr/>
        </p:nvCxnSpPr>
        <p:spPr>
          <a:xfrm flipH="1" flipV="1">
            <a:off x="2666256" y="3352800"/>
            <a:ext cx="1296144" cy="720080"/>
          </a:xfrm>
          <a:prstGeom prst="line">
            <a:avLst/>
          </a:prstGeom>
          <a:ln w="28575">
            <a:headEnd type="triangle" w="lg" len="lg"/>
            <a:tailEnd type="none" w="lg" len="lg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</p:cxnSp>
      <p:sp>
        <p:nvSpPr>
          <p:cNvPr id="13" name="Snip Diagonal Corner Rectangle 12"/>
          <p:cNvSpPr/>
          <p:nvPr/>
        </p:nvSpPr>
        <p:spPr>
          <a:xfrm>
            <a:off x="0" y="201216"/>
            <a:ext cx="9906000" cy="713184"/>
          </a:xfrm>
          <a:prstGeom prst="snip2DiagRect">
            <a:avLst/>
          </a:prstGeom>
          <a:ln w="28575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1429" tIns="45714" rIns="91429" bIns="45714" rtlCol="0" anchor="ctr"/>
          <a:lstStyle/>
          <a:p>
            <a:pPr algn="ctr"/>
            <a:r>
              <a:rPr lang="th-TH" sz="4000" b="1" dirty="0">
                <a:latin typeface="TH SarabunIT๙" pitchFamily="34" charset="-34"/>
                <a:cs typeface="TH SarabunIT๙" pitchFamily="34" charset="-34"/>
              </a:rPr>
              <a:t>การขับเคลื่อน</a:t>
            </a:r>
            <a:endParaRPr lang="en-US" sz="40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12" name="ตัวยึดหมายเลขภาพนิ่ง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C2241-EA23-4CB9-99D0-7E57355CABB8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26240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7" name="ลูกศรเชื่อมต่อแบบตรง 56"/>
          <p:cNvCxnSpPr/>
          <p:nvPr/>
        </p:nvCxnSpPr>
        <p:spPr>
          <a:xfrm flipV="1">
            <a:off x="4147558" y="2133600"/>
            <a:ext cx="0" cy="838624"/>
          </a:xfrm>
          <a:prstGeom prst="straightConnector1">
            <a:avLst/>
          </a:prstGeom>
          <a:ln w="38100"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ลูกศรเชื่อมต่อแบบตรง 44"/>
          <p:cNvCxnSpPr/>
          <p:nvPr/>
        </p:nvCxnSpPr>
        <p:spPr>
          <a:xfrm rot="5400000" flipH="1" flipV="1">
            <a:off x="1865210" y="4462664"/>
            <a:ext cx="548640" cy="10316"/>
          </a:xfrm>
          <a:prstGeom prst="straightConnector1">
            <a:avLst/>
          </a:prstGeom>
          <a:ln w="28575"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ลูกศรเชื่อมต่อแบบตรง 61"/>
          <p:cNvCxnSpPr/>
          <p:nvPr/>
        </p:nvCxnSpPr>
        <p:spPr>
          <a:xfrm rot="5400000" flipH="1" flipV="1">
            <a:off x="5973650" y="2620850"/>
            <a:ext cx="1005840" cy="860"/>
          </a:xfrm>
          <a:prstGeom prst="straightConnector1">
            <a:avLst/>
          </a:prstGeom>
          <a:ln w="28575"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ลูกศรเชื่อมต่อแบบตรง 67"/>
          <p:cNvCxnSpPr/>
          <p:nvPr/>
        </p:nvCxnSpPr>
        <p:spPr>
          <a:xfrm flipH="1">
            <a:off x="6499963" y="4495784"/>
            <a:ext cx="1720" cy="914400"/>
          </a:xfrm>
          <a:prstGeom prst="straightConnector1">
            <a:avLst/>
          </a:prstGeom>
          <a:ln w="28575"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ลูกศรเชื่อมต่อแบบตรง 75"/>
          <p:cNvCxnSpPr/>
          <p:nvPr/>
        </p:nvCxnSpPr>
        <p:spPr>
          <a:xfrm>
            <a:off x="5066655" y="1641889"/>
            <a:ext cx="320040" cy="771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สี่เหลี่ยมมุมมน 5"/>
          <p:cNvSpPr/>
          <p:nvPr/>
        </p:nvSpPr>
        <p:spPr>
          <a:xfrm>
            <a:off x="1547788" y="3334536"/>
            <a:ext cx="1160868" cy="785818"/>
          </a:xfrm>
          <a:prstGeom prst="roundRect">
            <a:avLst/>
          </a:prstGeom>
          <a:ln w="285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ศอตช.</a:t>
            </a:r>
            <a:endParaRPr lang="th-TH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pPr algn="ctr"/>
            <a:r>
              <a:rPr lang="th-TH" sz="1800" b="1" dirty="0">
                <a:latin typeface="TH SarabunIT๙" pitchFamily="34" charset="-34"/>
                <a:cs typeface="TH SarabunIT๙" pitchFamily="34" charset="-34"/>
              </a:rPr>
              <a:t>(</a:t>
            </a:r>
            <a:r>
              <a:rPr lang="th-TH" sz="1800" b="1" dirty="0" err="1">
                <a:latin typeface="TH SarabunIT๙" pitchFamily="34" charset="-34"/>
                <a:cs typeface="TH SarabunIT๙" pitchFamily="34" charset="-34"/>
              </a:rPr>
              <a:t>ปปท.</a:t>
            </a:r>
            <a:r>
              <a:rPr lang="th-TH" sz="1800" b="1" dirty="0">
                <a:latin typeface="TH SarabunIT๙" pitchFamily="34" charset="-34"/>
                <a:cs typeface="TH SarabunIT๙" pitchFamily="34" charset="-34"/>
              </a:rPr>
              <a:t>)</a:t>
            </a:r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1342627" y="1957834"/>
            <a:ext cx="1625215" cy="72863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2000" b="1" dirty="0">
                <a:latin typeface="TH SarabunIT๙" pitchFamily="34" charset="-34"/>
                <a:cs typeface="TH SarabunIT๙" pitchFamily="34" charset="-34"/>
              </a:rPr>
              <a:t>ภาคประชาสังคม</a:t>
            </a:r>
          </a:p>
          <a:p>
            <a:pPr algn="ctr"/>
            <a:r>
              <a:rPr lang="th-TH" sz="1600" dirty="0">
                <a:latin typeface="TH SarabunIT๙" pitchFamily="34" charset="-34"/>
                <a:cs typeface="TH SarabunIT๙" pitchFamily="34" charset="-34"/>
              </a:rPr>
              <a:t>(การแจ้งข้อมูลข่าวสาร)</a:t>
            </a:r>
            <a:endParaRPr lang="th-TH" sz="18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15" name="สี่เหลี่ยมผืนผ้า 14"/>
          <p:cNvSpPr/>
          <p:nvPr/>
        </p:nvSpPr>
        <p:spPr>
          <a:xfrm>
            <a:off x="1352600" y="4774696"/>
            <a:ext cx="1547823" cy="71438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2000" b="1" dirty="0">
                <a:latin typeface="TH SarabunIT๙" pitchFamily="34" charset="-34"/>
                <a:cs typeface="TH SarabunIT๙" pitchFamily="34" charset="-34"/>
              </a:rPr>
              <a:t>ภาคีเครือข่าย</a:t>
            </a:r>
          </a:p>
          <a:p>
            <a:pPr algn="ctr"/>
            <a:r>
              <a:rPr lang="th-TH" sz="1600" dirty="0">
                <a:latin typeface="TH SarabunIT๙" pitchFamily="34" charset="-34"/>
                <a:cs typeface="TH SarabunIT๙" pitchFamily="34" charset="-34"/>
              </a:rPr>
              <a:t>(เฝ้าระวังการทุจริต)</a:t>
            </a:r>
          </a:p>
        </p:txBody>
      </p:sp>
      <p:sp>
        <p:nvSpPr>
          <p:cNvPr id="18" name="วงรี 17"/>
          <p:cNvSpPr/>
          <p:nvPr/>
        </p:nvSpPr>
        <p:spPr>
          <a:xfrm>
            <a:off x="3250394" y="2979056"/>
            <a:ext cx="1779997" cy="1571636"/>
          </a:xfrm>
          <a:prstGeom prst="ellipse">
            <a:avLst/>
          </a:prstGeom>
          <a:ln w="28575"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4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ศปท.</a:t>
            </a:r>
            <a:endParaRPr lang="th-TH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pPr algn="ctr"/>
            <a:r>
              <a:rPr lang="th-TH" sz="1600" b="1" dirty="0">
                <a:latin typeface="TH SarabunIT๙" pitchFamily="34" charset="-34"/>
                <a:cs typeface="TH SarabunIT๙" pitchFamily="34" charset="-34"/>
              </a:rPr>
              <a:t>รับเรื่อง/ส่งต่อ/ตรวจสอบ/ติดตาม/รายงานผล</a:t>
            </a:r>
          </a:p>
        </p:txBody>
      </p:sp>
      <p:sp>
        <p:nvSpPr>
          <p:cNvPr id="23" name="สี่เหลี่ยมมุมมน 22"/>
          <p:cNvSpPr/>
          <p:nvPr/>
        </p:nvSpPr>
        <p:spPr>
          <a:xfrm>
            <a:off x="3152800" y="1213254"/>
            <a:ext cx="1881378" cy="84182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1800" b="1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ปัญหา</a:t>
            </a:r>
          </a:p>
          <a:p>
            <a:pPr algn="ctr"/>
            <a:r>
              <a:rPr lang="th-TH" sz="1800" b="1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ความเดือดร้อนของ </a:t>
            </a:r>
            <a:r>
              <a:rPr lang="th-TH" sz="1800" b="1" dirty="0" err="1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ปชช.</a:t>
            </a:r>
            <a:endParaRPr lang="th-TH" sz="1800" b="1" dirty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4" name="สี่เหลี่ยมมุมมน 23"/>
          <p:cNvSpPr/>
          <p:nvPr/>
        </p:nvSpPr>
        <p:spPr>
          <a:xfrm>
            <a:off x="3095612" y="5591671"/>
            <a:ext cx="1934779" cy="85725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1800" b="1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ปัญหา</a:t>
            </a:r>
          </a:p>
          <a:p>
            <a:pPr algn="ctr"/>
            <a:r>
              <a:rPr lang="th-TH" sz="1800" b="1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การทุจริตประพฤติมิชอบ</a:t>
            </a:r>
          </a:p>
        </p:txBody>
      </p:sp>
      <p:sp>
        <p:nvSpPr>
          <p:cNvPr id="25" name="สี่เหลี่ยมผืนผ้า 24"/>
          <p:cNvSpPr/>
          <p:nvPr/>
        </p:nvSpPr>
        <p:spPr>
          <a:xfrm>
            <a:off x="5417347" y="1271582"/>
            <a:ext cx="2321735" cy="78581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1800" b="1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ส่วนราชการ/หน่วยงานภาครัฐ </a:t>
            </a:r>
            <a:br>
              <a:rPr lang="th-TH" sz="1800" b="1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</a:br>
            <a:r>
              <a:rPr lang="th-TH" sz="1800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แก้ไขปัญหาความเดือดร้อน</a:t>
            </a:r>
          </a:p>
        </p:txBody>
      </p:sp>
      <p:sp>
        <p:nvSpPr>
          <p:cNvPr id="26" name="สี่เหลี่ยมผืนผ้า 25"/>
          <p:cNvSpPr/>
          <p:nvPr/>
        </p:nvSpPr>
        <p:spPr>
          <a:xfrm>
            <a:off x="5494738" y="5447655"/>
            <a:ext cx="2012170" cy="114300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1700" b="1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ส่วนราชการ/หน่วยงานของรัฐดำเนินมาตรการทางบริหาร ปกครอง/วินัย/ส่งคดีอาญา</a:t>
            </a:r>
          </a:p>
        </p:txBody>
      </p:sp>
      <p:sp>
        <p:nvSpPr>
          <p:cNvPr id="27" name="สี่เหลี่ยมมุมมน 26"/>
          <p:cNvSpPr/>
          <p:nvPr/>
        </p:nvSpPr>
        <p:spPr>
          <a:xfrm>
            <a:off x="5649520" y="3118512"/>
            <a:ext cx="1625215" cy="1288164"/>
          </a:xfrm>
          <a:prstGeom prst="roundRect">
            <a:avLst/>
          </a:prstGeom>
          <a:ln w="285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ศอตช.</a:t>
            </a:r>
            <a:r>
              <a:rPr lang="th-TH" sz="3600" b="1" dirty="0">
                <a:latin typeface="TH SarabunIT๙" pitchFamily="34" charset="-34"/>
                <a:cs typeface="TH SarabunIT๙" pitchFamily="34" charset="-34"/>
              </a:rPr>
              <a:t> </a:t>
            </a:r>
          </a:p>
          <a:p>
            <a:pPr lvl="0" algn="ctr"/>
            <a:r>
              <a:rPr lang="th-TH" sz="18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(</a:t>
            </a:r>
            <a:r>
              <a:rPr lang="th-TH" sz="1800" b="1" dirty="0" err="1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ปปท.</a:t>
            </a:r>
            <a:r>
              <a:rPr lang="th-TH" sz="18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)</a:t>
            </a:r>
          </a:p>
          <a:p>
            <a:pPr algn="ctr"/>
            <a:r>
              <a:rPr lang="th-TH" sz="1600" b="1" dirty="0">
                <a:latin typeface="TH SarabunIT๙" pitchFamily="34" charset="-34"/>
                <a:cs typeface="TH SarabunIT๙" pitchFamily="34" charset="-34"/>
              </a:rPr>
              <a:t>กำกับ ติดตาม ตรวจสอบ</a:t>
            </a:r>
          </a:p>
        </p:txBody>
      </p:sp>
      <p:sp>
        <p:nvSpPr>
          <p:cNvPr id="38" name="ลูกศรขวา 37"/>
          <p:cNvSpPr/>
          <p:nvPr/>
        </p:nvSpPr>
        <p:spPr>
          <a:xfrm>
            <a:off x="7320594" y="3621998"/>
            <a:ext cx="541738" cy="285752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cxnSp>
        <p:nvCxnSpPr>
          <p:cNvPr id="43" name="ลูกศรเชื่อมต่อแบบตรง 42"/>
          <p:cNvCxnSpPr/>
          <p:nvPr/>
        </p:nvCxnSpPr>
        <p:spPr>
          <a:xfrm rot="5400000">
            <a:off x="1872088" y="3032792"/>
            <a:ext cx="548640" cy="0"/>
          </a:xfrm>
          <a:prstGeom prst="straightConnector1">
            <a:avLst/>
          </a:prstGeom>
          <a:ln w="28575"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ลูกศรเชื่อมต่อแบบตรง 59"/>
          <p:cNvCxnSpPr/>
          <p:nvPr/>
        </p:nvCxnSpPr>
        <p:spPr>
          <a:xfrm flipH="1">
            <a:off x="4114800" y="4594088"/>
            <a:ext cx="0" cy="968512"/>
          </a:xfrm>
          <a:prstGeom prst="straightConnector1">
            <a:avLst/>
          </a:prstGeom>
          <a:ln w="38100" cmpd="sng"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ลูกศรเชื่อมต่อแบบตรง 76"/>
          <p:cNvCxnSpPr/>
          <p:nvPr/>
        </p:nvCxnSpPr>
        <p:spPr>
          <a:xfrm flipV="1">
            <a:off x="5061387" y="6023719"/>
            <a:ext cx="411480" cy="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ลูกศรขวา 32"/>
          <p:cNvSpPr/>
          <p:nvPr/>
        </p:nvSpPr>
        <p:spPr>
          <a:xfrm rot="18932923">
            <a:off x="7217156" y="2923969"/>
            <a:ext cx="619129" cy="285752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4" name="ลูกศรขวา 33"/>
          <p:cNvSpPr/>
          <p:nvPr/>
        </p:nvSpPr>
        <p:spPr>
          <a:xfrm rot="2677489">
            <a:off x="7216832" y="4353043"/>
            <a:ext cx="619129" cy="285752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5" name="สี่เหลี่ยมมุมมน 34"/>
          <p:cNvSpPr/>
          <p:nvPr/>
        </p:nvSpPr>
        <p:spPr>
          <a:xfrm>
            <a:off x="7893864" y="2121800"/>
            <a:ext cx="1779997" cy="8572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1600" b="1" dirty="0">
                <a:latin typeface="TH SarabunIT๙" pitchFamily="34" charset="-34"/>
                <a:cs typeface="TH SarabunIT๙" pitchFamily="34" charset="-34"/>
              </a:rPr>
              <a:t>กรณีหัวหน้าส่วนราชการแก้ไขปัญหาแล้ว </a:t>
            </a:r>
            <a:r>
              <a:rPr lang="en-US" sz="1600" dirty="0">
                <a:latin typeface="TH SarabunIT๙" pitchFamily="34" charset="-34"/>
                <a:cs typeface="TH SarabunIT๙" pitchFamily="34" charset="-34"/>
              </a:rPr>
              <a:t>: </a:t>
            </a:r>
            <a:endParaRPr lang="th-TH" sz="1600" dirty="0">
              <a:latin typeface="TH SarabunIT๙" pitchFamily="34" charset="-34"/>
              <a:cs typeface="TH SarabunIT๙" pitchFamily="34" charset="-34"/>
            </a:endParaRPr>
          </a:p>
          <a:p>
            <a:pPr algn="ctr"/>
            <a:r>
              <a:rPr lang="th-TH" sz="1600" dirty="0">
                <a:latin typeface="TH SarabunIT๙" pitchFamily="34" charset="-34"/>
                <a:cs typeface="TH SarabunIT๙" pitchFamily="34" charset="-34"/>
              </a:rPr>
              <a:t>สั่งยุติเรื่อง</a:t>
            </a:r>
          </a:p>
        </p:txBody>
      </p:sp>
      <p:sp>
        <p:nvSpPr>
          <p:cNvPr id="36" name="สี่เหลี่ยมมุมมน 35"/>
          <p:cNvSpPr/>
          <p:nvPr/>
        </p:nvSpPr>
        <p:spPr>
          <a:xfrm>
            <a:off x="7905328" y="3118512"/>
            <a:ext cx="1779997" cy="128588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h-TH" sz="1600" b="1" spc="-50" dirty="0">
                <a:latin typeface="TH SarabunIT๙" pitchFamily="34" charset="-34"/>
                <a:cs typeface="TH SarabunIT๙" pitchFamily="34" charset="-34"/>
              </a:rPr>
              <a:t>กรณีหัวหน้าส่วนราชการละเลย</a:t>
            </a:r>
            <a:r>
              <a:rPr lang="en-US" sz="1600" b="1" dirty="0"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th-TH" sz="1600" b="1" dirty="0">
                <a:latin typeface="TH SarabunIT๙" pitchFamily="34" charset="-34"/>
                <a:cs typeface="TH SarabunIT๙" pitchFamily="34" charset="-34"/>
              </a:rPr>
              <a:t>ละเว้น </a:t>
            </a:r>
            <a:r>
              <a:rPr lang="en-US" sz="1600" dirty="0">
                <a:latin typeface="TH SarabunIT๙" pitchFamily="34" charset="-34"/>
                <a:cs typeface="TH SarabunIT๙" pitchFamily="34" charset="-34"/>
              </a:rPr>
              <a:t>: </a:t>
            </a:r>
            <a:r>
              <a:rPr lang="th-TH" sz="1600" dirty="0" err="1">
                <a:latin typeface="TH SarabunIT๙" pitchFamily="34" charset="-34"/>
                <a:cs typeface="TH SarabunIT๙" pitchFamily="34" charset="-34"/>
              </a:rPr>
              <a:t>ปปท.</a:t>
            </a:r>
            <a:r>
              <a:rPr lang="th-TH" sz="1600" dirty="0">
                <a:latin typeface="TH SarabunIT๙" pitchFamily="34" charset="-34"/>
                <a:cs typeface="TH SarabunIT๙" pitchFamily="34" charset="-34"/>
              </a:rPr>
              <a:t>ตรวจสอบซ้ำและทำความเห็นเสนอ ครม./</a:t>
            </a:r>
            <a:r>
              <a:rPr lang="th-TH" sz="1600" dirty="0" err="1">
                <a:latin typeface="TH SarabunIT๙" pitchFamily="34" charset="-34"/>
                <a:cs typeface="TH SarabunIT๙" pitchFamily="34" charset="-34"/>
              </a:rPr>
              <a:t>คตช.</a:t>
            </a:r>
            <a:endParaRPr lang="th-TH" sz="16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37" name="สี่เหลี่ยมมุมมน 36"/>
          <p:cNvSpPr/>
          <p:nvPr/>
        </p:nvSpPr>
        <p:spPr>
          <a:xfrm>
            <a:off x="7893864" y="4558672"/>
            <a:ext cx="1779997" cy="114300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1600" b="1" dirty="0">
                <a:latin typeface="TH SarabunIT๙" pitchFamily="34" charset="-34"/>
                <a:cs typeface="TH SarabunIT๙" pitchFamily="34" charset="-34"/>
              </a:rPr>
              <a:t>กรณีพบมูลความผิดทางอาญา </a:t>
            </a:r>
            <a:r>
              <a:rPr lang="en-US" sz="1600" dirty="0">
                <a:latin typeface="TH SarabunIT๙" pitchFamily="34" charset="-34"/>
                <a:cs typeface="TH SarabunIT๙" pitchFamily="34" charset="-34"/>
              </a:rPr>
              <a:t>: </a:t>
            </a:r>
            <a:r>
              <a:rPr lang="th-TH" sz="1600" dirty="0">
                <a:latin typeface="TH SarabunIT๙" pitchFamily="34" charset="-34"/>
                <a:cs typeface="TH SarabunIT๙" pitchFamily="34" charset="-34"/>
              </a:rPr>
              <a:t>ส่ง </a:t>
            </a:r>
            <a:r>
              <a:rPr lang="th-TH" sz="1600" dirty="0" err="1">
                <a:latin typeface="TH SarabunIT๙" pitchFamily="34" charset="-34"/>
                <a:cs typeface="TH SarabunIT๙" pitchFamily="34" charset="-34"/>
              </a:rPr>
              <a:t>ปปช.</a:t>
            </a:r>
            <a:r>
              <a:rPr lang="th-TH" sz="1600" dirty="0">
                <a:latin typeface="TH SarabunIT๙" pitchFamily="34" charset="-34"/>
                <a:cs typeface="TH SarabunIT๙" pitchFamily="34" charset="-34"/>
              </a:rPr>
              <a:t>/</a:t>
            </a:r>
            <a:r>
              <a:rPr lang="th-TH" sz="1600" dirty="0" err="1">
                <a:latin typeface="TH SarabunIT๙" pitchFamily="34" charset="-34"/>
                <a:cs typeface="TH SarabunIT๙" pitchFamily="34" charset="-34"/>
              </a:rPr>
              <a:t>ปปท.</a:t>
            </a:r>
            <a:r>
              <a:rPr lang="th-TH" sz="1600" dirty="0">
                <a:latin typeface="TH SarabunIT๙" pitchFamily="34" charset="-34"/>
                <a:cs typeface="TH SarabunIT๙" pitchFamily="34" charset="-34"/>
              </a:rPr>
              <a:t> ดำเนินการตามกฎหมาย</a:t>
            </a:r>
          </a:p>
        </p:txBody>
      </p:sp>
      <p:sp>
        <p:nvSpPr>
          <p:cNvPr id="39" name="สี่เหลี่ยมมุมมน 38"/>
          <p:cNvSpPr/>
          <p:nvPr/>
        </p:nvSpPr>
        <p:spPr>
          <a:xfrm>
            <a:off x="200474" y="3334536"/>
            <a:ext cx="1006051" cy="785818"/>
          </a:xfrm>
          <a:prstGeom prst="roundRect">
            <a:avLst/>
          </a:prstGeom>
          <a:ln w="28575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2000" b="1" dirty="0">
                <a:latin typeface="TH SarabunIT๙" pitchFamily="34" charset="-34"/>
                <a:cs typeface="TH SarabunIT๙" pitchFamily="34" charset="-34"/>
              </a:rPr>
              <a:t>หนังสือร้องเรียน</a:t>
            </a:r>
          </a:p>
        </p:txBody>
      </p:sp>
      <p:sp>
        <p:nvSpPr>
          <p:cNvPr id="30" name="ลูกศรขวา 29"/>
          <p:cNvSpPr/>
          <p:nvPr/>
        </p:nvSpPr>
        <p:spPr>
          <a:xfrm>
            <a:off x="5090398" y="3622568"/>
            <a:ext cx="541738" cy="285752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1" name="ลูกศรขวา 30"/>
          <p:cNvSpPr/>
          <p:nvPr/>
        </p:nvSpPr>
        <p:spPr>
          <a:xfrm>
            <a:off x="2748050" y="3622568"/>
            <a:ext cx="457200" cy="285752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2" name="ลูกศรขวา 31"/>
          <p:cNvSpPr/>
          <p:nvPr/>
        </p:nvSpPr>
        <p:spPr>
          <a:xfrm>
            <a:off x="1239712" y="3622568"/>
            <a:ext cx="274320" cy="285752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2" name="Snip Diagonal Corner Rectangle 41"/>
          <p:cNvSpPr/>
          <p:nvPr/>
        </p:nvSpPr>
        <p:spPr>
          <a:xfrm>
            <a:off x="0" y="201216"/>
            <a:ext cx="9906000" cy="713184"/>
          </a:xfrm>
          <a:prstGeom prst="snip2DiagRect">
            <a:avLst/>
          </a:prstGeom>
          <a:ln w="28575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1429" tIns="45714" rIns="91429" bIns="45714" rtlCol="0" anchor="ctr"/>
          <a:lstStyle/>
          <a:p>
            <a:pPr algn="ctr"/>
            <a:r>
              <a:rPr lang="th-TH" sz="4000" b="1" dirty="0">
                <a:latin typeface="TH SarabunIT๙" pitchFamily="34" charset="-34"/>
                <a:cs typeface="TH SarabunIT๙" pitchFamily="34" charset="-34"/>
              </a:rPr>
              <a:t>การขับเคลื่อนธรรมาภิบาลในส่วนราชการ/หน่วยงานของรัฐ</a:t>
            </a:r>
          </a:p>
        </p:txBody>
      </p:sp>
      <p:sp>
        <p:nvSpPr>
          <p:cNvPr id="40" name="ตัวยึดหมายเลขภาพนิ่ง 3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C2241-EA23-4CB9-99D0-7E57355CABB8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08766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สี่เหลี่ยมผืนผ้า 24"/>
          <p:cNvSpPr/>
          <p:nvPr/>
        </p:nvSpPr>
        <p:spPr>
          <a:xfrm>
            <a:off x="533400" y="2057400"/>
            <a:ext cx="2514600" cy="33528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th-TH" sz="2000" b="1" dirty="0">
                <a:latin typeface="TH SarabunIT๙" pitchFamily="34" charset="-34"/>
                <a:cs typeface="TH SarabunIT๙" pitchFamily="34" charset="-34"/>
              </a:rPr>
              <a:t>- มีปัญหารุมเร้า</a:t>
            </a:r>
          </a:p>
          <a:p>
            <a:r>
              <a:rPr lang="th-TH" sz="2000" b="1" dirty="0">
                <a:latin typeface="TH SarabunIT๙" pitchFamily="34" charset="-34"/>
                <a:cs typeface="TH SarabunIT๙" pitchFamily="34" charset="-34"/>
              </a:rPr>
              <a:t>- ข้าราชการที่กระทำความผิดไม่เกรงกลัวต่อการลงโทษเนื่องจากกระบวนการทางอาญาใช้เวลานาน</a:t>
            </a:r>
          </a:p>
          <a:p>
            <a:r>
              <a:rPr lang="th-TH" sz="2000" b="1" dirty="0">
                <a:latin typeface="TH SarabunIT๙" pitchFamily="34" charset="-34"/>
                <a:cs typeface="TH SarabunIT๙" pitchFamily="34" charset="-34"/>
              </a:rPr>
              <a:t>- การลงโทษทางปกครอง/วินัยล่าช้า ไม่เกิดขึ้น</a:t>
            </a:r>
          </a:p>
          <a:p>
            <a:r>
              <a:rPr lang="th-TH" sz="2000" b="1" dirty="0">
                <a:latin typeface="TH SarabunIT๙" pitchFamily="34" charset="-34"/>
                <a:cs typeface="TH SarabunIT๙" pitchFamily="34" charset="-34"/>
              </a:rPr>
              <a:t>- หัวหน้าส่วนราชการละเลย/</a:t>
            </a:r>
            <a:br>
              <a:rPr lang="th-TH" sz="2000" b="1" dirty="0">
                <a:latin typeface="TH SarabunIT๙" pitchFamily="34" charset="-34"/>
                <a:cs typeface="TH SarabunIT๙" pitchFamily="34" charset="-34"/>
              </a:rPr>
            </a:br>
            <a:r>
              <a:rPr lang="th-TH" sz="2000" b="1" dirty="0">
                <a:latin typeface="TH SarabunIT๙" pitchFamily="34" charset="-34"/>
                <a:cs typeface="TH SarabunIT๙" pitchFamily="34" charset="-34"/>
              </a:rPr>
              <a:t>ละเว้นต่อการแก้ไขปัญหาการทุจริตในองค์กร</a:t>
            </a:r>
          </a:p>
        </p:txBody>
      </p:sp>
      <p:cxnSp>
        <p:nvCxnSpPr>
          <p:cNvPr id="60" name="ลูกศรเชื่อมต่อแบบตรง 59"/>
          <p:cNvCxnSpPr/>
          <p:nvPr/>
        </p:nvCxnSpPr>
        <p:spPr>
          <a:xfrm flipV="1">
            <a:off x="1600200" y="5410200"/>
            <a:ext cx="0" cy="381000"/>
          </a:xfrm>
          <a:prstGeom prst="straightConnector1">
            <a:avLst/>
          </a:prstGeom>
          <a:ln w="38100" cmpd="sng"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สี่เหลี่ยมมุมมน 38"/>
          <p:cNvSpPr/>
          <p:nvPr/>
        </p:nvSpPr>
        <p:spPr>
          <a:xfrm>
            <a:off x="533400" y="1219200"/>
            <a:ext cx="2514600" cy="685800"/>
          </a:xfrm>
          <a:prstGeom prst="roundRect">
            <a:avLst/>
          </a:prstGeom>
          <a:ln w="28575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สถานการณ์ปัญหา</a:t>
            </a:r>
          </a:p>
        </p:txBody>
      </p:sp>
      <p:sp>
        <p:nvSpPr>
          <p:cNvPr id="31" name="ลูกศรขวา 30"/>
          <p:cNvSpPr/>
          <p:nvPr/>
        </p:nvSpPr>
        <p:spPr>
          <a:xfrm>
            <a:off x="6400800" y="3124200"/>
            <a:ext cx="533400" cy="457200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2" name="ลูกศรขวา 31"/>
          <p:cNvSpPr/>
          <p:nvPr/>
        </p:nvSpPr>
        <p:spPr>
          <a:xfrm>
            <a:off x="3124200" y="3181352"/>
            <a:ext cx="533400" cy="457200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2" name="Snip Diagonal Corner Rectangle 41"/>
          <p:cNvSpPr/>
          <p:nvPr/>
        </p:nvSpPr>
        <p:spPr>
          <a:xfrm>
            <a:off x="0" y="201216"/>
            <a:ext cx="9906000" cy="713184"/>
          </a:xfrm>
          <a:prstGeom prst="snip2DiagRect">
            <a:avLst/>
          </a:prstGeom>
          <a:ln w="28575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1429" tIns="45714" rIns="91429" bIns="45714" rtlCol="0" anchor="ctr"/>
          <a:lstStyle/>
          <a:p>
            <a:pPr algn="ctr"/>
            <a:r>
              <a:rPr lang="th-TH" sz="4000" b="1" dirty="0">
                <a:latin typeface="TH SarabunIT๙" pitchFamily="34" charset="-34"/>
                <a:cs typeface="TH SarabunIT๙" pitchFamily="34" charset="-34"/>
              </a:rPr>
              <a:t>แนวทางการดำเนินการตามมติ ครม. 27 มีนาคม 2561</a:t>
            </a:r>
          </a:p>
        </p:txBody>
      </p:sp>
      <p:sp>
        <p:nvSpPr>
          <p:cNvPr id="40" name="ตัวยึดหมายเลขภาพนิ่ง 3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C2241-EA23-4CB9-99D0-7E57355CABB8}" type="slidenum">
              <a:rPr lang="en-US" smtClean="0"/>
              <a:pPr/>
              <a:t>47</a:t>
            </a:fld>
            <a:endParaRPr lang="en-US"/>
          </a:p>
        </p:txBody>
      </p:sp>
      <p:sp>
        <p:nvSpPr>
          <p:cNvPr id="41" name="สี่เหลี่ยมผืนผ้า 24"/>
          <p:cNvSpPr/>
          <p:nvPr/>
        </p:nvSpPr>
        <p:spPr>
          <a:xfrm>
            <a:off x="3779004" y="2057400"/>
            <a:ext cx="2514600" cy="33528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th-TH" sz="2000" b="1" dirty="0">
                <a:latin typeface="TH SarabunIT๙" pitchFamily="34" charset="-34"/>
                <a:cs typeface="TH SarabunIT๙" pitchFamily="34" charset="-34"/>
              </a:rPr>
              <a:t>ศอตช./ปปท. ขับเคลื่อนมติ ครม. วันที่ 27 มี.ค. 61 เพื่อแก้ไขสถานการณ์ปัญหาการทุจริตและลดความรุนแรงของสถานกาณ์โดยได้รับมอบหมายให้ไปขับเคลื่อนหน่วยงาน องค์กร ภาครัฐ ทุกภาคส่วนดำเนินการตามมติ ครม.</a:t>
            </a:r>
          </a:p>
        </p:txBody>
      </p:sp>
      <p:sp>
        <p:nvSpPr>
          <p:cNvPr id="44" name="สี่เหลี่ยมมุมมน 38"/>
          <p:cNvSpPr/>
          <p:nvPr/>
        </p:nvSpPr>
        <p:spPr>
          <a:xfrm>
            <a:off x="3779004" y="1219200"/>
            <a:ext cx="2514600" cy="685800"/>
          </a:xfrm>
          <a:prstGeom prst="roundRect">
            <a:avLst/>
          </a:prstGeom>
          <a:ln w="28575"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แนวทางการแก้ไขปัญหา</a:t>
            </a:r>
          </a:p>
        </p:txBody>
      </p:sp>
      <p:sp>
        <p:nvSpPr>
          <p:cNvPr id="46" name="สี่เหลี่ยมผืนผ้า 24"/>
          <p:cNvSpPr/>
          <p:nvPr/>
        </p:nvSpPr>
        <p:spPr>
          <a:xfrm>
            <a:off x="7010400" y="2057400"/>
            <a:ext cx="2514600" cy="3352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th-TH" sz="2000" b="1" dirty="0">
                <a:latin typeface="TH SarabunIT๙" pitchFamily="34" charset="-34"/>
                <a:cs typeface="TH SarabunIT๙" pitchFamily="34" charset="-34"/>
              </a:rPr>
              <a:t>1. ลดความรุนแรงของสถานการณ์การทุจริต</a:t>
            </a:r>
          </a:p>
          <a:p>
            <a:r>
              <a:rPr lang="th-TH" sz="2000" b="1" dirty="0">
                <a:latin typeface="TH SarabunIT๙" pitchFamily="34" charset="-34"/>
                <a:cs typeface="TH SarabunIT๙" pitchFamily="34" charset="-34"/>
              </a:rPr>
              <a:t>2. ข้าราชการที่กระทำผิดที่อยู่ระหว่างการตรวจสอบจะถูกตรวจสอบอย่างรวดเร็วและเฉียบขาด</a:t>
            </a:r>
          </a:p>
          <a:p>
            <a:r>
              <a:rPr lang="th-TH" sz="2000" b="1" dirty="0">
                <a:latin typeface="TH SarabunIT๙" pitchFamily="34" charset="-34"/>
                <a:cs typeface="TH SarabunIT๙" pitchFamily="34" charset="-34"/>
              </a:rPr>
              <a:t>3. สามารถหยุดยั้งข้าราชการรายอื่น ๆ ที่จะกระทำการทุจริต</a:t>
            </a:r>
          </a:p>
        </p:txBody>
      </p:sp>
      <p:sp>
        <p:nvSpPr>
          <p:cNvPr id="47" name="สี่เหลี่ยมมุมมน 38"/>
          <p:cNvSpPr/>
          <p:nvPr/>
        </p:nvSpPr>
        <p:spPr>
          <a:xfrm>
            <a:off x="7010400" y="1219200"/>
            <a:ext cx="2514600" cy="685800"/>
          </a:xfrm>
          <a:prstGeom prst="roundRect">
            <a:avLst/>
          </a:prstGeom>
          <a:ln w="28575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ผลที่คาดว่าจะได้รับ</a:t>
            </a:r>
          </a:p>
        </p:txBody>
      </p:sp>
      <p:cxnSp>
        <p:nvCxnSpPr>
          <p:cNvPr id="51" name="ลูกศรเชื่อมต่อแบบตรง 59"/>
          <p:cNvCxnSpPr/>
          <p:nvPr/>
        </p:nvCxnSpPr>
        <p:spPr>
          <a:xfrm flipH="1">
            <a:off x="1600200" y="5791200"/>
            <a:ext cx="6781800" cy="0"/>
          </a:xfrm>
          <a:prstGeom prst="straightConnector1">
            <a:avLst/>
          </a:prstGeom>
          <a:ln w="38100" cmpd="sng">
            <a:prstDash val="solid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ลูกศรเชื่อมต่อแบบตรง 59"/>
          <p:cNvCxnSpPr/>
          <p:nvPr/>
        </p:nvCxnSpPr>
        <p:spPr>
          <a:xfrm>
            <a:off x="8382000" y="5486400"/>
            <a:ext cx="0" cy="304800"/>
          </a:xfrm>
          <a:prstGeom prst="straightConnector1">
            <a:avLst/>
          </a:prstGeom>
          <a:ln w="38100" cmpd="sng">
            <a:prstDash val="solid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สี่เหลี่ยมผืนผ้า 24"/>
          <p:cNvSpPr/>
          <p:nvPr/>
        </p:nvSpPr>
        <p:spPr>
          <a:xfrm rot="10800000" flipV="1">
            <a:off x="914400" y="5867400"/>
            <a:ext cx="7391400" cy="76200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th-TH" sz="2000" b="1" dirty="0">
                <a:latin typeface="TH SarabunIT๙" pitchFamily="34" charset="-34"/>
                <a:cs typeface="TH SarabunIT๙" pitchFamily="34" charset="-34"/>
              </a:rPr>
              <a:t>สถานการณ์การทุจริตลดลง</a:t>
            </a:r>
          </a:p>
          <a:p>
            <a:pPr algn="ctr"/>
            <a:r>
              <a:rPr lang="th-TH" sz="2800" b="1" dirty="0">
                <a:solidFill>
                  <a:srgbClr val="003399"/>
                </a:solidFill>
                <a:latin typeface="TH SarabunIT๙" pitchFamily="34" charset="-34"/>
                <a:cs typeface="TH SarabunIT๙" pitchFamily="34" charset="-34"/>
              </a:rPr>
              <a:t>“โกงเก่าหมดไป โกงใหม่ไม่เกิด ไม่เปิดโอกาสให้โกง”</a:t>
            </a:r>
            <a:endParaRPr lang="th-TH" sz="2400" b="1" dirty="0">
              <a:solidFill>
                <a:srgbClr val="003399"/>
              </a:solidFill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66008766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675BE0-0013-4183-AB92-568B2EC808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C2241-EA23-4CB9-99D0-7E57355CABB8}" type="slidenum">
              <a:rPr lang="en-US" smtClean="0"/>
              <a:pPr/>
              <a:t>48</a:t>
            </a:fld>
            <a:endParaRPr lang="en-US"/>
          </a:p>
        </p:txBody>
      </p:sp>
      <p:sp>
        <p:nvSpPr>
          <p:cNvPr id="5" name="Snip Diagonal Corner Rectangle 41">
            <a:extLst>
              <a:ext uri="{FF2B5EF4-FFF2-40B4-BE49-F238E27FC236}">
                <a16:creationId xmlns:a16="http://schemas.microsoft.com/office/drawing/2014/main" id="{A694954C-C9FF-4C5D-8D54-463FA81255D9}"/>
              </a:ext>
            </a:extLst>
          </p:cNvPr>
          <p:cNvSpPr/>
          <p:nvPr/>
        </p:nvSpPr>
        <p:spPr>
          <a:xfrm>
            <a:off x="0" y="201216"/>
            <a:ext cx="9906000" cy="713184"/>
          </a:xfrm>
          <a:prstGeom prst="snip2DiagRect">
            <a:avLst/>
          </a:prstGeom>
          <a:ln w="28575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1429" tIns="45714" rIns="91429" bIns="45714" rtlCol="0" anchor="ctr"/>
          <a:lstStyle/>
          <a:p>
            <a:pPr algn="ctr"/>
            <a:r>
              <a:rPr lang="th-TH" sz="4000" b="1" dirty="0">
                <a:latin typeface="TH SarabunIT๙" pitchFamily="34" charset="-34"/>
                <a:cs typeface="TH SarabunIT๙" pitchFamily="34" charset="-34"/>
              </a:rPr>
              <a:t>มาตรฐานทางจริยธรรม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D192682-EA93-4D00-9405-683479FF8171}"/>
              </a:ext>
            </a:extLst>
          </p:cNvPr>
          <p:cNvSpPr/>
          <p:nvPr/>
        </p:nvSpPr>
        <p:spPr>
          <a:xfrm>
            <a:off x="533400" y="1142999"/>
            <a:ext cx="8877300" cy="5513785"/>
          </a:xfrm>
          <a:prstGeom prst="rect">
            <a:avLst/>
          </a:prstGeom>
          <a:ln>
            <a:solidFill>
              <a:schemeClr val="accent1"/>
            </a:solidFill>
            <a:prstDash val="sysDot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pPr lvl="0" indent="355600">
              <a:spcAft>
                <a:spcPts val="1200"/>
              </a:spcAft>
            </a:pPr>
            <a:r>
              <a:rPr lang="th-TH" sz="30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(๑) ยึดมั่นในสถาบันหลักของประเทศ อันได้แก่ ชาติ ศาสนา พระมหากษัตริย์ และการปกครองระบอบประชาธิปไตยอันมีพระมหากษัตริย์ทรงเป็นประมุข</a:t>
            </a:r>
          </a:p>
          <a:p>
            <a:pPr lvl="0" indent="355600">
              <a:spcAft>
                <a:spcPts val="1200"/>
              </a:spcAft>
            </a:pPr>
            <a:r>
              <a:rPr lang="th-TH" sz="30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(๒) ซื่อสัตย์สุจริต มีจิตสำนึกที่ดี และรับผิดชอบต่อหน้าที่</a:t>
            </a:r>
          </a:p>
          <a:p>
            <a:pPr lvl="0" indent="355600">
              <a:spcAft>
                <a:spcPts val="1200"/>
              </a:spcAft>
            </a:pPr>
            <a:r>
              <a:rPr lang="th-TH" sz="30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(๓) กล้าตัดสินใจและกระทำในสิ่งที่ถูกต้องชอบธรรม</a:t>
            </a:r>
          </a:p>
          <a:p>
            <a:pPr lvl="0" indent="355600">
              <a:spcAft>
                <a:spcPts val="1200"/>
              </a:spcAft>
            </a:pPr>
            <a:r>
              <a:rPr lang="th-TH" sz="30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(๔) คิดถึงประโยชน์ส่วนรวมมากกว่าประโยชน์ส่วนตัว และมีจิตสาธารณะ</a:t>
            </a:r>
          </a:p>
          <a:p>
            <a:pPr lvl="0" indent="355600">
              <a:spcAft>
                <a:spcPts val="1200"/>
              </a:spcAft>
            </a:pPr>
            <a:r>
              <a:rPr lang="th-TH" sz="30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(๕) มุ่งผลสัมฤทธิ์ของงาน</a:t>
            </a:r>
          </a:p>
          <a:p>
            <a:pPr lvl="0" indent="355600">
              <a:spcAft>
                <a:spcPts val="1200"/>
              </a:spcAft>
            </a:pPr>
            <a:r>
              <a:rPr lang="th-TH" sz="30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(๖) ปฏิบัติหน้าที่อย่างเป็นธรรมและไม่เลือกปฏิบัติ</a:t>
            </a:r>
          </a:p>
          <a:p>
            <a:pPr lvl="0" indent="355600">
              <a:spcAft>
                <a:spcPts val="1200"/>
              </a:spcAft>
            </a:pPr>
            <a:r>
              <a:rPr lang="th-TH" sz="30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(๗) ดำรงตนเป็นแบบอย่างที่ดีและรักษาภาพลักษณ์ของทางราชการ</a:t>
            </a:r>
          </a:p>
          <a:p>
            <a:pPr indent="355600" algn="r">
              <a:spcAft>
                <a:spcPts val="1200"/>
              </a:spcAft>
            </a:pPr>
            <a:endParaRPr lang="th-TH" sz="2000" b="1" dirty="0">
              <a:latin typeface="TH SarabunIT๙" pitchFamily="34" charset="-34"/>
              <a:cs typeface="TH SarabunIT๙" pitchFamily="34" charset="-34"/>
            </a:endParaRPr>
          </a:p>
          <a:p>
            <a:pPr indent="355600" algn="r">
              <a:spcAft>
                <a:spcPts val="1200"/>
              </a:spcAft>
            </a:pPr>
            <a:r>
              <a:rPr lang="th-TH" sz="2000" b="1" dirty="0">
                <a:latin typeface="TH SarabunIT๙" pitchFamily="34" charset="-34"/>
                <a:cs typeface="TH SarabunIT๙" pitchFamily="34" charset="-34"/>
              </a:rPr>
              <a:t>พระราชบัญญัติมาตรฐานทางจริยธรรม พ.ศ. 2562</a:t>
            </a:r>
          </a:p>
        </p:txBody>
      </p:sp>
    </p:spTree>
    <p:extLst>
      <p:ext uri="{BB962C8B-B14F-4D97-AF65-F5344CB8AC3E}">
        <p14:creationId xmlns:p14="http://schemas.microsoft.com/office/powerpoint/2010/main" val="400915907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95800" y="1242447"/>
            <a:ext cx="1143000" cy="533400"/>
          </a:xfrm>
          <a:prstGeom prst="rect">
            <a:avLst/>
          </a:prstGeom>
          <a:ln w="28575"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91429" tIns="45714" rIns="91429" bIns="45714" rtlCol="0" anchor="ctr"/>
          <a:lstStyle/>
          <a:p>
            <a:pPr algn="ctr"/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ครม.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5715000" y="1524000"/>
            <a:ext cx="1524000" cy="0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cxnSp>
      <p:sp>
        <p:nvSpPr>
          <p:cNvPr id="26" name="Rectangle 25"/>
          <p:cNvSpPr/>
          <p:nvPr/>
        </p:nvSpPr>
        <p:spPr>
          <a:xfrm>
            <a:off x="381000" y="3276600"/>
            <a:ext cx="2133600" cy="1219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1429" tIns="45714" rIns="91429" bIns="45714" rtlCol="0" anchor="t"/>
          <a:lstStyle/>
          <a:p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คกก.ปฏิรูปด้านการป้องกันและปราบปรามการทุจริตฯ</a:t>
            </a:r>
          </a:p>
        </p:txBody>
      </p:sp>
      <p:sp>
        <p:nvSpPr>
          <p:cNvPr id="31" name="Rectangle 30"/>
          <p:cNvSpPr/>
          <p:nvPr/>
        </p:nvSpPr>
        <p:spPr>
          <a:xfrm>
            <a:off x="8504904" y="3276600"/>
            <a:ext cx="1066800" cy="609600"/>
          </a:xfrm>
          <a:prstGeom prst="rect">
            <a:avLst/>
          </a:prstGeom>
          <a:ln w="285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91429" tIns="45714" rIns="91429" bIns="45714" rtlCol="0" anchor="ctr"/>
          <a:lstStyle/>
          <a:p>
            <a:pPr algn="ctr"/>
            <a:r>
              <a:rPr lang="th-TH" sz="2400" b="1" dirty="0" err="1">
                <a:latin typeface="TH SarabunIT๙" pitchFamily="34" charset="-34"/>
                <a:cs typeface="TH SarabunIT๙" pitchFamily="34" charset="-34"/>
              </a:rPr>
              <a:t>ปปช</a:t>
            </a:r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.</a:t>
            </a:r>
            <a:endParaRPr lang="en-US" sz="2400" b="1" dirty="0">
              <a:latin typeface="TH SarabunIT๙" pitchFamily="34" charset="-34"/>
              <a:cs typeface="TH SarabunIT๙" pitchFamily="34" charset="-34"/>
            </a:endParaRPr>
          </a:p>
        </p:txBody>
      </p:sp>
      <p:cxnSp>
        <p:nvCxnSpPr>
          <p:cNvPr id="41" name="Straight Connector 40"/>
          <p:cNvCxnSpPr/>
          <p:nvPr/>
        </p:nvCxnSpPr>
        <p:spPr>
          <a:xfrm>
            <a:off x="7239000" y="1530625"/>
            <a:ext cx="0" cy="968477"/>
          </a:xfrm>
          <a:prstGeom prst="line">
            <a:avLst/>
          </a:prstGeom>
          <a:ln w="28575">
            <a:headEnd type="none" w="lg" len="lg"/>
            <a:tailEnd type="triangle" w="lg" len="lg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cxnSp>
      <p:cxnSp>
        <p:nvCxnSpPr>
          <p:cNvPr id="43" name="Straight Connector 42"/>
          <p:cNvCxnSpPr/>
          <p:nvPr/>
        </p:nvCxnSpPr>
        <p:spPr>
          <a:xfrm flipH="1">
            <a:off x="2567553" y="4114800"/>
            <a:ext cx="1524000" cy="0"/>
          </a:xfrm>
          <a:prstGeom prst="line">
            <a:avLst/>
          </a:prstGeom>
          <a:ln w="28575">
            <a:headEnd type="triangle" w="lg" len="lg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1066800" y="2552700"/>
            <a:ext cx="0" cy="685800"/>
          </a:xfrm>
          <a:prstGeom prst="line">
            <a:avLst/>
          </a:prstGeom>
          <a:ln w="28575">
            <a:headEnd type="triangle" w="lg" len="lg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cxnSp>
      <p:cxnSp>
        <p:nvCxnSpPr>
          <p:cNvPr id="48" name="Straight Connector 47"/>
          <p:cNvCxnSpPr/>
          <p:nvPr/>
        </p:nvCxnSpPr>
        <p:spPr>
          <a:xfrm flipH="1" flipV="1">
            <a:off x="1066800" y="1127023"/>
            <a:ext cx="8077200" cy="0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1066800" y="4534545"/>
            <a:ext cx="0" cy="1790055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cxnSp>
      <p:cxnSp>
        <p:nvCxnSpPr>
          <p:cNvPr id="52" name="Straight Connector 51"/>
          <p:cNvCxnSpPr/>
          <p:nvPr/>
        </p:nvCxnSpPr>
        <p:spPr>
          <a:xfrm flipH="1">
            <a:off x="1721604" y="1501398"/>
            <a:ext cx="2743200" cy="0"/>
          </a:xfrm>
          <a:prstGeom prst="line">
            <a:avLst/>
          </a:prstGeom>
          <a:ln w="28575">
            <a:headEnd type="triangle" w="lg" len="lg"/>
            <a:tailEnd type="none" w="lg" len="lg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cxnSp>
      <p:sp>
        <p:nvSpPr>
          <p:cNvPr id="25" name="Rectangle 24"/>
          <p:cNvSpPr/>
          <p:nvPr/>
        </p:nvSpPr>
        <p:spPr>
          <a:xfrm>
            <a:off x="609600" y="1981200"/>
            <a:ext cx="1905000" cy="533400"/>
          </a:xfrm>
          <a:prstGeom prst="rect">
            <a:avLst/>
          </a:prstGeom>
          <a:ln w="28575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91429" tIns="45714" rIns="91429" bIns="45714" rtlCol="0" anchor="ctr"/>
          <a:lstStyle/>
          <a:p>
            <a:pPr algn="ctr"/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คกก.ยุทธศาสตร์ชาติ</a:t>
            </a:r>
            <a:endParaRPr lang="en-US" sz="24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1477297" y="4956724"/>
            <a:ext cx="1295400" cy="505132"/>
          </a:xfrm>
          <a:prstGeom prst="rect">
            <a:avLst/>
          </a:prstGeom>
          <a:ln w="28575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1429" tIns="45714" rIns="91429" bIns="45714" rtlCol="0" anchor="ctr"/>
          <a:lstStyle/>
          <a:p>
            <a:pPr algn="ctr"/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กลไกติดตาม</a:t>
            </a:r>
            <a:endParaRPr lang="en-US" sz="24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553200" y="2514600"/>
            <a:ext cx="1371600" cy="17526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91429" tIns="45714" rIns="91429" bIns="45714" rtlCol="0" anchor="ctr"/>
          <a:lstStyle/>
          <a:p>
            <a:r>
              <a:rPr lang="th-TH" sz="2000" b="1" dirty="0">
                <a:latin typeface="TH SarabunIT๙" pitchFamily="34" charset="-34"/>
                <a:cs typeface="TH SarabunIT๙" pitchFamily="34" charset="-34"/>
              </a:rPr>
              <a:t>รัฐสภา</a:t>
            </a:r>
          </a:p>
          <a:p>
            <a:r>
              <a:rPr lang="th-TH" sz="2000" b="1" dirty="0">
                <a:latin typeface="TH SarabunIT๙" pitchFamily="34" charset="-34"/>
                <a:cs typeface="TH SarabunIT๙" pitchFamily="34" charset="-34"/>
              </a:rPr>
              <a:t>ครม.</a:t>
            </a:r>
          </a:p>
          <a:p>
            <a:r>
              <a:rPr lang="th-TH" sz="2000" b="1" dirty="0">
                <a:latin typeface="TH SarabunIT๙" pitchFamily="34" charset="-34"/>
                <a:cs typeface="TH SarabunIT๙" pitchFamily="34" charset="-34"/>
              </a:rPr>
              <a:t>ศาล</a:t>
            </a:r>
          </a:p>
          <a:p>
            <a:r>
              <a:rPr lang="th-TH" sz="2000" b="1" dirty="0">
                <a:latin typeface="TH SarabunIT๙" pitchFamily="34" charset="-34"/>
                <a:cs typeface="TH SarabunIT๙" pitchFamily="34" charset="-34"/>
              </a:rPr>
              <a:t>องค์กรอิสระ</a:t>
            </a:r>
          </a:p>
          <a:p>
            <a:r>
              <a:rPr lang="th-TH" sz="2000" b="1" dirty="0">
                <a:latin typeface="TH SarabunIT๙" pitchFamily="34" charset="-34"/>
                <a:cs typeface="TH SarabunIT๙" pitchFamily="34" charset="-34"/>
              </a:rPr>
              <a:t>หน่วยงานรัฐ</a:t>
            </a:r>
          </a:p>
        </p:txBody>
      </p:sp>
      <p:cxnSp>
        <p:nvCxnSpPr>
          <p:cNvPr id="53" name="Straight Connector 52"/>
          <p:cNvCxnSpPr/>
          <p:nvPr/>
        </p:nvCxnSpPr>
        <p:spPr>
          <a:xfrm flipH="1">
            <a:off x="7979043" y="2743200"/>
            <a:ext cx="1143000" cy="0"/>
          </a:xfrm>
          <a:prstGeom prst="line">
            <a:avLst/>
          </a:prstGeom>
          <a:ln w="28575">
            <a:headEnd type="triangle" w="lg" len="lg"/>
            <a:tailEnd type="none" w="lg" len="lg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940298" y="3429000"/>
            <a:ext cx="533401" cy="0"/>
          </a:xfrm>
          <a:prstGeom prst="line">
            <a:avLst/>
          </a:prstGeom>
          <a:ln w="28575">
            <a:headEnd type="triangle" w="lg" len="lg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9144000" y="1143000"/>
            <a:ext cx="0" cy="2095500"/>
          </a:xfrm>
          <a:prstGeom prst="line">
            <a:avLst/>
          </a:prstGeom>
          <a:ln w="28575">
            <a:headEnd type="none" w="med" len="med"/>
            <a:tailEnd type="triangle" w="lg" len="lg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cxnSp>
      <p:sp>
        <p:nvSpPr>
          <p:cNvPr id="55" name="Rectangle 54"/>
          <p:cNvSpPr/>
          <p:nvPr/>
        </p:nvSpPr>
        <p:spPr>
          <a:xfrm>
            <a:off x="4114800" y="2873643"/>
            <a:ext cx="2057400" cy="1752600"/>
          </a:xfrm>
          <a:prstGeom prst="rect">
            <a:avLst/>
          </a:prstGeom>
          <a:ln w="28575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1429" tIns="45714" rIns="91429" bIns="45714" rtlCol="0" anchor="ctr"/>
          <a:lstStyle/>
          <a:p>
            <a:pPr>
              <a:buFontTx/>
              <a:buChar char="-"/>
            </a:pPr>
            <a:r>
              <a:rPr lang="th-TH" sz="2000" b="1" dirty="0">
                <a:latin typeface="TH SarabunIT๙" pitchFamily="34" charset="-34"/>
                <a:cs typeface="TH SarabunIT๙" pitchFamily="34" charset="-34"/>
              </a:rPr>
              <a:t> รธน./กฎหมาย</a:t>
            </a:r>
          </a:p>
          <a:p>
            <a:pPr>
              <a:buFontTx/>
              <a:buChar char="-"/>
            </a:pPr>
            <a:r>
              <a:rPr lang="th-TH" sz="2000" b="1" dirty="0">
                <a:latin typeface="TH SarabunIT๙" pitchFamily="34" charset="-34"/>
                <a:cs typeface="TH SarabunIT๙" pitchFamily="34" charset="-34"/>
              </a:rPr>
              <a:t> แผนปฏิรูปประเทศ</a:t>
            </a:r>
          </a:p>
          <a:p>
            <a:pPr>
              <a:buFontTx/>
              <a:buChar char="-"/>
            </a:pPr>
            <a:endParaRPr lang="th-TH" sz="800" b="1" dirty="0">
              <a:latin typeface="TH SarabunIT๙" pitchFamily="34" charset="-34"/>
              <a:cs typeface="TH SarabunIT๙" pitchFamily="34" charset="-34"/>
            </a:endParaRPr>
          </a:p>
          <a:p>
            <a:pPr>
              <a:buFontTx/>
              <a:buChar char="-"/>
            </a:pPr>
            <a:r>
              <a:rPr lang="th-TH" sz="2000" b="1" dirty="0">
                <a:latin typeface="TH SarabunIT๙" pitchFamily="34" charset="-34"/>
                <a:cs typeface="TH SarabunIT๙" pitchFamily="34" charset="-34"/>
              </a:rPr>
              <a:t> ข้อเสนอของ คกก.ด้านป้องกันและปราบปรามฯ/แผนปฏิรูปที่เกี่ยวข้อง</a:t>
            </a:r>
          </a:p>
        </p:txBody>
      </p:sp>
      <p:cxnSp>
        <p:nvCxnSpPr>
          <p:cNvPr id="23" name="Straight Connector 22"/>
          <p:cNvCxnSpPr/>
          <p:nvPr/>
        </p:nvCxnSpPr>
        <p:spPr>
          <a:xfrm>
            <a:off x="1066800" y="1127023"/>
            <a:ext cx="0" cy="838200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1737102" y="1501398"/>
            <a:ext cx="2458" cy="419100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1828800" y="4503549"/>
            <a:ext cx="0" cy="411480"/>
          </a:xfrm>
          <a:prstGeom prst="line">
            <a:avLst/>
          </a:prstGeom>
          <a:ln w="28575">
            <a:headEnd type="triangle" w="lg" len="lg"/>
            <a:tailEnd type="triangle" w="lg" len="lg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cxnSp>
      <p:cxnSp>
        <p:nvCxnSpPr>
          <p:cNvPr id="35" name="Straight Connector 34"/>
          <p:cNvCxnSpPr/>
          <p:nvPr/>
        </p:nvCxnSpPr>
        <p:spPr>
          <a:xfrm flipH="1">
            <a:off x="4495800" y="5197614"/>
            <a:ext cx="533400" cy="0"/>
          </a:xfrm>
          <a:prstGeom prst="line">
            <a:avLst/>
          </a:prstGeom>
          <a:ln w="28575">
            <a:headEnd type="triangle" w="lg" len="lg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cxnSp>
      <p:sp>
        <p:nvSpPr>
          <p:cNvPr id="36" name="Rectangle 35"/>
          <p:cNvSpPr/>
          <p:nvPr/>
        </p:nvSpPr>
        <p:spPr>
          <a:xfrm>
            <a:off x="3124200" y="4892814"/>
            <a:ext cx="1371600" cy="762000"/>
          </a:xfrm>
          <a:prstGeom prst="rect">
            <a:avLst/>
          </a:prstGeom>
          <a:ln w="28575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429" tIns="45714" rIns="91429" bIns="45714" rtlCol="0" anchor="ctr"/>
          <a:lstStyle/>
          <a:p>
            <a:pPr algn="ctr"/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ศอตช.</a:t>
            </a:r>
          </a:p>
          <a:p>
            <a:pPr algn="ctr"/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ศปท.</a:t>
            </a:r>
            <a:endParaRPr lang="en-US" sz="24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029200" y="4953000"/>
            <a:ext cx="1371600" cy="549414"/>
          </a:xfrm>
          <a:prstGeom prst="rect">
            <a:avLst/>
          </a:prstGeom>
          <a:ln w="28575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1429" tIns="45714" rIns="91429" bIns="45714" rtlCol="0" anchor="ctr"/>
          <a:lstStyle/>
          <a:p>
            <a:pPr algn="ctr"/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กิจกรรม</a:t>
            </a:r>
            <a:endParaRPr lang="en-US" sz="2400" b="1" dirty="0">
              <a:latin typeface="TH SarabunIT๙" pitchFamily="34" charset="-34"/>
              <a:cs typeface="TH SarabunIT๙" pitchFamily="34" charset="-34"/>
            </a:endParaRPr>
          </a:p>
        </p:txBody>
      </p:sp>
      <p:cxnSp>
        <p:nvCxnSpPr>
          <p:cNvPr id="38" name="Straight Connector 37"/>
          <p:cNvCxnSpPr>
            <a:stCxn id="36" idx="1"/>
          </p:cNvCxnSpPr>
          <p:nvPr/>
        </p:nvCxnSpPr>
        <p:spPr>
          <a:xfrm flipH="1" flipV="1">
            <a:off x="2798506" y="5248004"/>
            <a:ext cx="325694" cy="0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cxnSp>
      <p:cxnSp>
        <p:nvCxnSpPr>
          <p:cNvPr id="42" name="Straight Connector 41"/>
          <p:cNvCxnSpPr/>
          <p:nvPr/>
        </p:nvCxnSpPr>
        <p:spPr>
          <a:xfrm flipH="1">
            <a:off x="4114800" y="3635643"/>
            <a:ext cx="2057400" cy="0"/>
          </a:xfrm>
          <a:prstGeom prst="line">
            <a:avLst/>
          </a:prstGeom>
          <a:ln w="12700"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5761704" y="4662924"/>
            <a:ext cx="0" cy="274320"/>
          </a:xfrm>
          <a:prstGeom prst="line">
            <a:avLst/>
          </a:prstGeom>
          <a:ln w="28575">
            <a:headEnd type="none" w="med" len="med"/>
            <a:tailEnd type="triangle" w="lg" len="lg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cxnSp>
      <p:cxnSp>
        <p:nvCxnSpPr>
          <p:cNvPr id="49" name="Straight Connector 48"/>
          <p:cNvCxnSpPr/>
          <p:nvPr/>
        </p:nvCxnSpPr>
        <p:spPr>
          <a:xfrm flipH="1">
            <a:off x="1066800" y="6324600"/>
            <a:ext cx="4104000" cy="0"/>
          </a:xfrm>
          <a:prstGeom prst="line">
            <a:avLst/>
          </a:prstGeom>
          <a:ln w="28575">
            <a:headEnd type="triangle" w="lg" len="lg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5773994" y="5547102"/>
            <a:ext cx="0" cy="365760"/>
          </a:xfrm>
          <a:prstGeom prst="line">
            <a:avLst/>
          </a:prstGeom>
          <a:ln w="28575">
            <a:headEnd type="none" w="med" len="med"/>
            <a:tailEnd type="triangle" w="lg" len="lg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cxnSp>
      <p:sp>
        <p:nvSpPr>
          <p:cNvPr id="56" name="Rectangle 55"/>
          <p:cNvSpPr/>
          <p:nvPr/>
        </p:nvSpPr>
        <p:spPr>
          <a:xfrm>
            <a:off x="5181600" y="5928795"/>
            <a:ext cx="1752601" cy="791190"/>
          </a:xfrm>
          <a:prstGeom prst="rect">
            <a:avLst/>
          </a:prstGeom>
          <a:solidFill>
            <a:srgbClr val="FFFF99"/>
          </a:solidFill>
          <a:ln w="28575">
            <a:solidFill>
              <a:srgbClr val="FFC00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1429" tIns="45714" rIns="91429" bIns="45714" rtlCol="0" anchor="ctr"/>
          <a:lstStyle/>
          <a:p>
            <a:pPr algn="ctr"/>
            <a:r>
              <a:rPr lang="th-TH" sz="2200" b="1" dirty="0">
                <a:latin typeface="TH SarabunIT๙" pitchFamily="34" charset="-34"/>
                <a:cs typeface="TH SarabunIT๙" pitchFamily="34" charset="-34"/>
              </a:rPr>
              <a:t>หัวหน้าส่วนราชการ</a:t>
            </a:r>
          </a:p>
          <a:p>
            <a:pPr algn="ctr"/>
            <a:r>
              <a:rPr lang="th-TH" sz="2200" b="1" dirty="0">
                <a:latin typeface="TH SarabunIT๙" pitchFamily="34" charset="-34"/>
                <a:cs typeface="TH SarabunIT๙" pitchFamily="34" charset="-34"/>
              </a:rPr>
              <a:t>สศช.</a:t>
            </a:r>
          </a:p>
        </p:txBody>
      </p:sp>
      <p:cxnSp>
        <p:nvCxnSpPr>
          <p:cNvPr id="57" name="Straight Connector 56"/>
          <p:cNvCxnSpPr/>
          <p:nvPr/>
        </p:nvCxnSpPr>
        <p:spPr>
          <a:xfrm flipH="1">
            <a:off x="5181600" y="6338985"/>
            <a:ext cx="1752601" cy="0"/>
          </a:xfrm>
          <a:prstGeom prst="line">
            <a:avLst/>
          </a:prstGeom>
          <a:ln w="12700">
            <a:solidFill>
              <a:srgbClr val="FFC000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cxnSp>
      <p:sp>
        <p:nvSpPr>
          <p:cNvPr id="64" name="Rectangle 63"/>
          <p:cNvSpPr/>
          <p:nvPr/>
        </p:nvSpPr>
        <p:spPr>
          <a:xfrm>
            <a:off x="7222212" y="5585847"/>
            <a:ext cx="1143000" cy="533400"/>
          </a:xfrm>
          <a:prstGeom prst="rect">
            <a:avLst/>
          </a:prstGeom>
          <a:ln w="28575"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91429" tIns="45714" rIns="91429" bIns="45714" rtlCol="0" anchor="ctr"/>
          <a:lstStyle/>
          <a:p>
            <a:pPr algn="ctr"/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ครม.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</p:txBody>
      </p:sp>
      <p:cxnSp>
        <p:nvCxnSpPr>
          <p:cNvPr id="65" name="Straight Connector 64"/>
          <p:cNvCxnSpPr/>
          <p:nvPr/>
        </p:nvCxnSpPr>
        <p:spPr>
          <a:xfrm flipH="1" flipV="1">
            <a:off x="6980694" y="6481914"/>
            <a:ext cx="640080" cy="0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7643247" y="6172200"/>
            <a:ext cx="0" cy="324000"/>
          </a:xfrm>
          <a:prstGeom prst="line">
            <a:avLst/>
          </a:prstGeom>
          <a:ln w="28575">
            <a:headEnd type="triangle" w="lg" len="lg"/>
            <a:tailEnd type="none" w="lg" len="lg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7620000" y="4308220"/>
            <a:ext cx="0" cy="1254380"/>
          </a:xfrm>
          <a:prstGeom prst="line">
            <a:avLst/>
          </a:prstGeom>
          <a:ln w="28575">
            <a:headEnd type="triangle" w="lg" len="lg"/>
            <a:tailEnd type="none" w="lg" len="lg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cxnSp>
      <p:cxnSp>
        <p:nvCxnSpPr>
          <p:cNvPr id="71" name="Straight Connector 70"/>
          <p:cNvCxnSpPr/>
          <p:nvPr/>
        </p:nvCxnSpPr>
        <p:spPr>
          <a:xfrm flipH="1">
            <a:off x="6553200" y="2965659"/>
            <a:ext cx="1371600" cy="0"/>
          </a:xfrm>
          <a:prstGeom prst="line">
            <a:avLst/>
          </a:prstGeom>
          <a:ln w="12700"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cxnSp>
      <p:cxnSp>
        <p:nvCxnSpPr>
          <p:cNvPr id="73" name="Straight Connector 72"/>
          <p:cNvCxnSpPr/>
          <p:nvPr/>
        </p:nvCxnSpPr>
        <p:spPr>
          <a:xfrm flipH="1">
            <a:off x="6553200" y="3276600"/>
            <a:ext cx="1371600" cy="0"/>
          </a:xfrm>
          <a:prstGeom prst="line">
            <a:avLst/>
          </a:prstGeom>
          <a:ln w="12700"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cxnSp>
      <p:cxnSp>
        <p:nvCxnSpPr>
          <p:cNvPr id="74" name="Straight Connector 73"/>
          <p:cNvCxnSpPr/>
          <p:nvPr/>
        </p:nvCxnSpPr>
        <p:spPr>
          <a:xfrm flipH="1">
            <a:off x="6553200" y="3551904"/>
            <a:ext cx="1371600" cy="0"/>
          </a:xfrm>
          <a:prstGeom prst="line">
            <a:avLst/>
          </a:prstGeom>
          <a:ln w="12700"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cxnSp>
      <p:cxnSp>
        <p:nvCxnSpPr>
          <p:cNvPr id="75" name="Straight Connector 74"/>
          <p:cNvCxnSpPr/>
          <p:nvPr/>
        </p:nvCxnSpPr>
        <p:spPr>
          <a:xfrm flipH="1">
            <a:off x="6553200" y="3886200"/>
            <a:ext cx="1371600" cy="0"/>
          </a:xfrm>
          <a:prstGeom prst="line">
            <a:avLst/>
          </a:prstGeom>
          <a:ln w="12700"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5067300" y="2396604"/>
            <a:ext cx="0" cy="468000"/>
          </a:xfrm>
          <a:prstGeom prst="line">
            <a:avLst/>
          </a:prstGeom>
          <a:ln w="28575">
            <a:headEnd type="triangle" w="lg" len="lg"/>
            <a:tailEnd type="triangle" w="lg" len="lg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cxnSp>
      <p:sp>
        <p:nvSpPr>
          <p:cNvPr id="82" name="Rectangle 81"/>
          <p:cNvSpPr/>
          <p:nvPr/>
        </p:nvSpPr>
        <p:spPr>
          <a:xfrm>
            <a:off x="3962400" y="1899823"/>
            <a:ext cx="2247900" cy="462377"/>
          </a:xfrm>
          <a:prstGeom prst="rect">
            <a:avLst/>
          </a:prstGeom>
          <a:ln w="28575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91429" tIns="45714" rIns="91429" bIns="45714" rtlCol="0" anchor="ctr"/>
          <a:lstStyle/>
          <a:p>
            <a:pPr algn="ctr"/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แผนยุทธศาสตร์ชาติ</a:t>
            </a:r>
            <a:endParaRPr lang="en-US" sz="2400" b="1" dirty="0">
              <a:latin typeface="TH SarabunIT๙" pitchFamily="34" charset="-34"/>
              <a:cs typeface="TH SarabunIT๙" pitchFamily="34" charset="-34"/>
            </a:endParaRPr>
          </a:p>
        </p:txBody>
      </p:sp>
      <p:cxnSp>
        <p:nvCxnSpPr>
          <p:cNvPr id="83" name="Straight Connector 82"/>
          <p:cNvCxnSpPr/>
          <p:nvPr/>
        </p:nvCxnSpPr>
        <p:spPr>
          <a:xfrm flipH="1" flipV="1">
            <a:off x="2537847" y="2133600"/>
            <a:ext cx="1425676" cy="0"/>
          </a:xfrm>
          <a:prstGeom prst="line">
            <a:avLst/>
          </a:prstGeom>
          <a:ln w="28575">
            <a:headEnd type="triangle" w="lg" len="lg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cxnSp>
      <p:cxnSp>
        <p:nvCxnSpPr>
          <p:cNvPr id="88" name="Straight Connector 87"/>
          <p:cNvCxnSpPr/>
          <p:nvPr/>
        </p:nvCxnSpPr>
        <p:spPr>
          <a:xfrm flipH="1">
            <a:off x="3163800" y="5257800"/>
            <a:ext cx="1332000" cy="0"/>
          </a:xfrm>
          <a:prstGeom prst="line">
            <a:avLst/>
          </a:prstGeom>
          <a:ln w="12700">
            <a:solidFill>
              <a:srgbClr val="FF6600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cxnSp>
      <p:sp>
        <p:nvSpPr>
          <p:cNvPr id="46" name="Snip Diagonal Corner Rectangle 45"/>
          <p:cNvSpPr/>
          <p:nvPr/>
        </p:nvSpPr>
        <p:spPr>
          <a:xfrm>
            <a:off x="0" y="201216"/>
            <a:ext cx="9906000" cy="713184"/>
          </a:xfrm>
          <a:prstGeom prst="snip2DiagRect">
            <a:avLst/>
          </a:prstGeom>
          <a:ln w="28575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1429" tIns="45714" rIns="91429" bIns="45714" rtlCol="0" anchor="ctr"/>
          <a:lstStyle/>
          <a:p>
            <a:pPr algn="ctr"/>
            <a:r>
              <a:rPr lang="th-TH" sz="4000" b="1" dirty="0">
                <a:latin typeface="TH SarabunIT๙" pitchFamily="34" charset="-34"/>
                <a:cs typeface="TH SarabunIT๙" pitchFamily="34" charset="-34"/>
              </a:rPr>
              <a:t>การติดตาม ตรวจสอบ</a:t>
            </a:r>
            <a:endParaRPr lang="en-US" sz="40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50" name="ตัวยึดหมายเลขภาพนิ่ง 4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C2241-EA23-4CB9-99D0-7E57355CABB8}" type="slidenum">
              <a:rPr lang="en-US" smtClean="0"/>
              <a:pPr/>
              <a:t>49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1486545" y="5486400"/>
            <a:ext cx="1295400" cy="365760"/>
          </a:xfrm>
          <a:prstGeom prst="rect">
            <a:avLst/>
          </a:prstGeom>
          <a:ln w="12700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1429" tIns="45714" rIns="91429" bIns="45714" rtlCol="0" anchor="ctr"/>
          <a:lstStyle/>
          <a:p>
            <a:pPr algn="ctr"/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สนง.ป.ย.ป.</a:t>
            </a:r>
            <a:endParaRPr lang="en-US" b="1" dirty="0"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7891069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C2241-EA23-4CB9-99D0-7E57355CABB8}" type="slidenum">
              <a:rPr lang="en-US" smtClean="0"/>
              <a:pPr/>
              <a:t>5</a:t>
            </a:fld>
            <a:endParaRPr lang="en-US"/>
          </a:p>
        </p:txBody>
      </p:sp>
      <p:grpSp>
        <p:nvGrpSpPr>
          <p:cNvPr id="10" name="กลุ่ม 9"/>
          <p:cNvGrpSpPr/>
          <p:nvPr/>
        </p:nvGrpSpPr>
        <p:grpSpPr>
          <a:xfrm>
            <a:off x="1886400" y="381000"/>
            <a:ext cx="6114600" cy="3171600"/>
            <a:chOff x="1981200" y="685800"/>
            <a:chExt cx="6114600" cy="3171600"/>
          </a:xfrm>
        </p:grpSpPr>
        <p:sp>
          <p:nvSpPr>
            <p:cNvPr id="5" name="Oval 10"/>
            <p:cNvSpPr/>
            <p:nvPr/>
          </p:nvSpPr>
          <p:spPr>
            <a:xfrm>
              <a:off x="1981200" y="685800"/>
              <a:ext cx="3600000" cy="1800000"/>
            </a:xfrm>
            <a:prstGeom prst="ellipse">
              <a:avLst/>
            </a:prstGeom>
            <a:solidFill>
              <a:srgbClr val="008000"/>
            </a:solidFill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h-TH" sz="4800" b="1" dirty="0">
                  <a:solidFill>
                    <a:schemeClr val="bg1"/>
                  </a:solidFill>
                  <a:latin typeface="TH SarabunIT๙" pitchFamily="34" charset="-34"/>
                  <a:cs typeface="TH SarabunIT๙" pitchFamily="34" charset="-34"/>
                </a:rPr>
                <a:t>วินัย</a:t>
              </a:r>
              <a:endParaRPr lang="en-US" sz="4800" b="1" dirty="0">
                <a:solidFill>
                  <a:schemeClr val="bg1"/>
                </a:solidFill>
                <a:latin typeface="TH SarabunIT๙" pitchFamily="34" charset="-34"/>
                <a:cs typeface="TH SarabunIT๙" pitchFamily="34" charset="-34"/>
              </a:endParaRPr>
            </a:p>
          </p:txBody>
        </p:sp>
        <p:sp>
          <p:nvSpPr>
            <p:cNvPr id="7" name="Oval 10"/>
            <p:cNvSpPr/>
            <p:nvPr/>
          </p:nvSpPr>
          <p:spPr>
            <a:xfrm>
              <a:off x="4495800" y="685800"/>
              <a:ext cx="3600000" cy="1800000"/>
            </a:xfrm>
            <a:prstGeom prst="ellipse">
              <a:avLst/>
            </a:prstGeom>
            <a:solidFill>
              <a:srgbClr val="002060"/>
            </a:solidFill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h-TH" sz="4800" b="1" dirty="0">
                  <a:solidFill>
                    <a:schemeClr val="bg1"/>
                  </a:solidFill>
                  <a:latin typeface="TH SarabunIT๙" pitchFamily="34" charset="-34"/>
                  <a:cs typeface="TH SarabunIT๙" pitchFamily="34" charset="-34"/>
                </a:rPr>
                <a:t>จรรยาบรรณ</a:t>
              </a:r>
              <a:endParaRPr lang="en-US" sz="4800" b="1" dirty="0">
                <a:solidFill>
                  <a:schemeClr val="bg1"/>
                </a:solidFill>
                <a:latin typeface="TH SarabunIT๙" pitchFamily="34" charset="-34"/>
                <a:cs typeface="TH SarabunIT๙" pitchFamily="34" charset="-34"/>
              </a:endParaRPr>
            </a:p>
          </p:txBody>
        </p:sp>
        <p:sp>
          <p:nvSpPr>
            <p:cNvPr id="8" name="Oval 10"/>
            <p:cNvSpPr/>
            <p:nvPr/>
          </p:nvSpPr>
          <p:spPr>
            <a:xfrm>
              <a:off x="3183978" y="2057400"/>
              <a:ext cx="3600000" cy="1800000"/>
            </a:xfrm>
            <a:prstGeom prst="ellipse">
              <a:avLst/>
            </a:prstGeom>
            <a:solidFill>
              <a:srgbClr val="FF9900"/>
            </a:solidFill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h-TH" sz="4800" b="1" dirty="0">
                  <a:solidFill>
                    <a:schemeClr val="bg1"/>
                  </a:solidFill>
                  <a:latin typeface="TH SarabunIT๙" pitchFamily="34" charset="-34"/>
                  <a:cs typeface="TH SarabunIT๙" pitchFamily="34" charset="-34"/>
                </a:rPr>
                <a:t>การปฏิบัติ</a:t>
              </a:r>
              <a:endParaRPr lang="en-US" sz="4800" b="1" dirty="0">
                <a:solidFill>
                  <a:schemeClr val="bg1"/>
                </a:solidFill>
                <a:latin typeface="TH SarabunIT๙" pitchFamily="34" charset="-34"/>
                <a:cs typeface="TH SarabunIT๙" pitchFamily="34" charset="-34"/>
              </a:endParaRPr>
            </a:p>
          </p:txBody>
        </p:sp>
      </p:grpSp>
      <p:sp>
        <p:nvSpPr>
          <p:cNvPr id="9" name="สี่เหลี่ยมผืนผ้า 8"/>
          <p:cNvSpPr/>
          <p:nvPr/>
        </p:nvSpPr>
        <p:spPr>
          <a:xfrm>
            <a:off x="1714500" y="4724400"/>
            <a:ext cx="6477000" cy="1828800"/>
          </a:xfrm>
          <a:prstGeom prst="rect">
            <a:avLst/>
          </a:prstGeom>
          <a:solidFill>
            <a:srgbClr val="0033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4000" b="1" dirty="0">
                <a:latin typeface="TH SarabunIT๙" pitchFamily="34" charset="-34"/>
                <a:cs typeface="TH SarabunIT๙" pitchFamily="34" charset="-34"/>
              </a:rPr>
              <a:t>คน</a:t>
            </a:r>
            <a:r>
              <a:rPr lang="th-TH" sz="5400" b="1" dirty="0">
                <a:solidFill>
                  <a:srgbClr val="FF9933"/>
                </a:solidFill>
                <a:latin typeface="TH SarabunIT๙" pitchFamily="34" charset="-34"/>
                <a:cs typeface="TH SarabunIT๙" pitchFamily="34" charset="-34"/>
              </a:rPr>
              <a:t>ดี</a:t>
            </a:r>
            <a:r>
              <a:rPr lang="th-TH" sz="4800" b="1" dirty="0"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th-TH" sz="4000" b="1" dirty="0">
                <a:latin typeface="TH SarabunIT๙" pitchFamily="34" charset="-34"/>
                <a:cs typeface="TH SarabunIT๙" pitchFamily="34" charset="-34"/>
              </a:rPr>
              <a:t> คน</a:t>
            </a:r>
            <a:r>
              <a:rPr lang="th-TH" sz="5400" b="1" dirty="0">
                <a:solidFill>
                  <a:srgbClr val="FF9933"/>
                </a:solidFill>
                <a:latin typeface="TH SarabunIT๙" pitchFamily="34" charset="-34"/>
                <a:cs typeface="TH SarabunIT๙" pitchFamily="34" charset="-34"/>
              </a:rPr>
              <a:t>เก่ง</a:t>
            </a:r>
            <a:r>
              <a:rPr lang="th-TH" sz="4000" b="1" dirty="0">
                <a:latin typeface="TH SarabunIT๙" pitchFamily="34" charset="-34"/>
                <a:cs typeface="TH SarabunIT๙" pitchFamily="34" charset="-34"/>
              </a:rPr>
              <a:t> คน</a:t>
            </a:r>
            <a:r>
              <a:rPr lang="th-TH" sz="5400" b="1" dirty="0">
                <a:solidFill>
                  <a:srgbClr val="FF9933"/>
                </a:solidFill>
                <a:latin typeface="TH SarabunIT๙" pitchFamily="34" charset="-34"/>
                <a:cs typeface="TH SarabunIT๙" pitchFamily="34" charset="-34"/>
              </a:rPr>
              <a:t>กล้า</a:t>
            </a:r>
          </a:p>
          <a:p>
            <a:pPr algn="ctr"/>
            <a:r>
              <a:rPr lang="th-TH" sz="4000" b="1" dirty="0">
                <a:latin typeface="TH SarabunIT๙" pitchFamily="34" charset="-34"/>
                <a:cs typeface="TH SarabunIT๙" pitchFamily="34" charset="-34"/>
              </a:rPr>
              <a:t>ยืนหยัดในสิ่งที่</a:t>
            </a:r>
            <a:r>
              <a:rPr lang="th-TH" sz="5400" b="1" dirty="0">
                <a:latin typeface="TH SarabunIT๙" pitchFamily="34" charset="-34"/>
                <a:cs typeface="TH SarabunIT๙" pitchFamily="34" charset="-34"/>
              </a:rPr>
              <a:t>ถูกต้อง</a:t>
            </a:r>
          </a:p>
        </p:txBody>
      </p:sp>
      <p:sp>
        <p:nvSpPr>
          <p:cNvPr id="11" name="ลูกศรขึ้น-ลง 10"/>
          <p:cNvSpPr/>
          <p:nvPr/>
        </p:nvSpPr>
        <p:spPr>
          <a:xfrm>
            <a:off x="4672148" y="3681548"/>
            <a:ext cx="609600" cy="914400"/>
          </a:xfrm>
          <a:prstGeom prst="upDownArrow">
            <a:avLst/>
          </a:prstGeom>
          <a:ln w="28575">
            <a:solidFill>
              <a:srgbClr val="000066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7700" y="1981200"/>
            <a:ext cx="8572500" cy="3048000"/>
          </a:xfrm>
          <a:prstGeom prst="rect">
            <a:avLst/>
          </a:prstGeom>
          <a:ln>
            <a:solidFill>
              <a:schemeClr val="accent1"/>
            </a:solidFill>
            <a:prstDash val="sysDot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pPr lvl="0" indent="355600">
              <a:spcAft>
                <a:spcPts val="1200"/>
              </a:spcAft>
            </a:pPr>
            <a:r>
              <a:rPr lang="th-TH" sz="32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คำสั่ง </a:t>
            </a:r>
            <a:r>
              <a:rPr lang="th-TH" sz="3200" b="1" dirty="0" err="1">
                <a:latin typeface="TH SarabunIT๙" panose="020B0500040200020003" pitchFamily="34" charset="-34"/>
                <a:cs typeface="TH SarabunIT๙" panose="020B0500040200020003" pitchFamily="34" charset="-34"/>
              </a:rPr>
              <a:t>คสช</a:t>
            </a:r>
            <a:r>
              <a:rPr lang="th-TH" sz="32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. ที่ ๑๙/๒๕๖๑</a:t>
            </a:r>
          </a:p>
          <a:p>
            <a:pPr marL="1077913" lvl="0" indent="-354013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th-TH" sz="32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สำนักงาน </a:t>
            </a:r>
            <a:r>
              <a:rPr lang="th-TH" sz="3200" b="1" dirty="0" err="1">
                <a:latin typeface="TH SarabunIT๙" panose="020B0500040200020003" pitchFamily="34" charset="-34"/>
                <a:cs typeface="TH SarabunIT๙" panose="020B0500040200020003" pitchFamily="34" charset="-34"/>
              </a:rPr>
              <a:t>ป.ย.ป</a:t>
            </a:r>
            <a:r>
              <a:rPr lang="th-TH" sz="32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.</a:t>
            </a:r>
          </a:p>
          <a:p>
            <a:pPr marL="1077913" lvl="0" indent="-354013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th-TH" sz="3200" b="1" dirty="0" err="1">
                <a:latin typeface="TH SarabunIT๙" panose="020B0500040200020003" pitchFamily="34" charset="-34"/>
                <a:cs typeface="TH SarabunIT๙" panose="020B0500040200020003" pitchFamily="34" charset="-34"/>
              </a:rPr>
              <a:t>คก</a:t>
            </a:r>
            <a:r>
              <a:rPr lang="th-TH" sz="32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ก.ขับเคลื่อนการปฏิรูปประเทศ ยุทธศาสตร์ชาติ </a:t>
            </a:r>
          </a:p>
          <a:p>
            <a:pPr marL="1077913" lvl="0" indent="-354013">
              <a:spcAft>
                <a:spcPts val="1200"/>
              </a:spcAft>
            </a:pPr>
            <a:r>
              <a:rPr lang="th-TH" sz="32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และการสร้างความสามัคคีปรองดอง</a:t>
            </a:r>
          </a:p>
          <a:p>
            <a:pPr lvl="0" indent="355600"/>
            <a:endParaRPr lang="th-TH" sz="3200" b="1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C2241-EA23-4CB9-99D0-7E57355CABB8}" type="slidenum">
              <a:rPr lang="en-US" smtClean="0"/>
              <a:pPr/>
              <a:t>50</a:t>
            </a:fld>
            <a:endParaRPr lang="en-US"/>
          </a:p>
        </p:txBody>
      </p:sp>
      <p:sp>
        <p:nvSpPr>
          <p:cNvPr id="6" name="Snip Diagonal Corner Rectangle 4">
            <a:extLst>
              <a:ext uri="{FF2B5EF4-FFF2-40B4-BE49-F238E27FC236}">
                <a16:creationId xmlns:a16="http://schemas.microsoft.com/office/drawing/2014/main" id="{487283EF-64C8-4C6E-8A6F-3A0367A874E1}"/>
              </a:ext>
            </a:extLst>
          </p:cNvPr>
          <p:cNvSpPr/>
          <p:nvPr/>
        </p:nvSpPr>
        <p:spPr>
          <a:xfrm>
            <a:off x="0" y="201216"/>
            <a:ext cx="9906000" cy="1094184"/>
          </a:xfrm>
          <a:prstGeom prst="snip2DiagRect">
            <a:avLst/>
          </a:prstGeom>
          <a:ln w="28575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1429" tIns="45714" rIns="91429" bIns="45714" rtlCol="0" anchor="ctr"/>
          <a:lstStyle/>
          <a:p>
            <a:pPr algn="ctr"/>
            <a:r>
              <a:rPr lang="th-TH" sz="3600" b="1" dirty="0">
                <a:latin typeface="TH SarabunIT๙" pitchFamily="34" charset="-34"/>
                <a:cs typeface="TH SarabunIT๙" pitchFamily="34" charset="-34"/>
              </a:rPr>
              <a:t>กลไกในการขับเคลื่อนการปฏิรูปประเทศ ยุทธศาสตร์ชาติ </a:t>
            </a:r>
          </a:p>
          <a:p>
            <a:pPr algn="ctr"/>
            <a:r>
              <a:rPr lang="th-TH" sz="3600" b="1" dirty="0">
                <a:latin typeface="TH SarabunIT๙" pitchFamily="34" charset="-34"/>
                <a:cs typeface="TH SarabunIT๙" pitchFamily="34" charset="-34"/>
              </a:rPr>
              <a:t>และการสร้างความสามัคคีปรองดอง</a:t>
            </a:r>
            <a:endParaRPr lang="en-US" sz="3600" b="1" dirty="0"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78362096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7700" y="1981200"/>
            <a:ext cx="8572500" cy="4114800"/>
          </a:xfrm>
          <a:prstGeom prst="rect">
            <a:avLst/>
          </a:prstGeom>
          <a:ln>
            <a:solidFill>
              <a:schemeClr val="accent1"/>
            </a:solidFill>
            <a:prstDash val="sysDot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pPr marL="1077913" lvl="0" indent="-354013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th-TH" sz="32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เป็นส่วนราชการเทียบเท่ากรม ขึ้นตรงต่อนายกรัฐมนตรี</a:t>
            </a:r>
          </a:p>
          <a:p>
            <a:pPr marL="1077913" lvl="0" indent="-354013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th-TH" sz="32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ให้นายกรัฐมนตรีสั่งให้ข้าราชการ พนักงานราชการ หรือเจ้าหน้าที่ไปช่วยปฏิบัติงาน</a:t>
            </a:r>
          </a:p>
          <a:p>
            <a:pPr marL="1077913" lvl="0" indent="-354013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th-TH" sz="32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อำนาจหน้าที่ตามข้อ ๑๑</a:t>
            </a:r>
          </a:p>
          <a:p>
            <a:pPr marL="1077913" lvl="0" indent="-354013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th-TH" sz="32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เป็นฝ่ายเลขานุการของ </a:t>
            </a:r>
            <a:r>
              <a:rPr lang="th-TH" sz="3200" b="1" dirty="0" err="1">
                <a:latin typeface="TH SarabunIT๙" panose="020B0500040200020003" pitchFamily="34" charset="-34"/>
                <a:cs typeface="TH SarabunIT๙" panose="020B0500040200020003" pitchFamily="34" charset="-34"/>
              </a:rPr>
              <a:t>คกก.ป.ย.ป</a:t>
            </a:r>
            <a:r>
              <a:rPr lang="th-TH" sz="32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. และ </a:t>
            </a:r>
            <a:r>
              <a:rPr lang="th-TH" sz="3200" b="1" dirty="0" err="1">
                <a:latin typeface="TH SarabunIT๙" panose="020B0500040200020003" pitchFamily="34" charset="-34"/>
                <a:cs typeface="TH SarabunIT๙" panose="020B0500040200020003" pitchFamily="34" charset="-34"/>
              </a:rPr>
              <a:t>คก</a:t>
            </a:r>
            <a:r>
              <a:rPr lang="th-TH" sz="32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ก.ตามข้อ ๑๒</a:t>
            </a:r>
          </a:p>
          <a:p>
            <a:pPr marL="723900" lvl="0" indent="-723900">
              <a:spcAft>
                <a:spcPts val="1200"/>
              </a:spcAft>
            </a:pPr>
            <a:r>
              <a:rPr lang="en-US" sz="28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* </a:t>
            </a:r>
            <a:r>
              <a:rPr lang="th-TH" sz="28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เมื่อครบ ๕ ปี ให้ </a:t>
            </a:r>
            <a:r>
              <a:rPr lang="th-TH" sz="2800" b="1" dirty="0" err="1">
                <a:latin typeface="TH SarabunIT๙" panose="020B0500040200020003" pitchFamily="34" charset="-34"/>
                <a:cs typeface="TH SarabunIT๙" panose="020B0500040200020003" pitchFamily="34" charset="-34"/>
              </a:rPr>
              <a:t>คก</a:t>
            </a:r>
            <a:r>
              <a:rPr lang="th-TH" sz="28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ก.ยุทธศาสตร์ชาติฯ ทบทวนบทบาท สำนักงาน </a:t>
            </a:r>
            <a:r>
              <a:rPr lang="th-TH" sz="2800" b="1" dirty="0" err="1">
                <a:latin typeface="TH SarabunIT๙" panose="020B0500040200020003" pitchFamily="34" charset="-34"/>
                <a:cs typeface="TH SarabunIT๙" panose="020B0500040200020003" pitchFamily="34" charset="-34"/>
              </a:rPr>
              <a:t>ป.ย.ป</a:t>
            </a:r>
            <a:r>
              <a:rPr lang="th-TH" sz="28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.</a:t>
            </a:r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C2241-EA23-4CB9-99D0-7E57355CABB8}" type="slidenum">
              <a:rPr lang="en-US" smtClean="0"/>
              <a:pPr/>
              <a:t>51</a:t>
            </a:fld>
            <a:endParaRPr lang="en-US"/>
          </a:p>
        </p:txBody>
      </p:sp>
      <p:sp>
        <p:nvSpPr>
          <p:cNvPr id="6" name="Snip Diagonal Corner Rectangle 4">
            <a:extLst>
              <a:ext uri="{FF2B5EF4-FFF2-40B4-BE49-F238E27FC236}">
                <a16:creationId xmlns:a16="http://schemas.microsoft.com/office/drawing/2014/main" id="{487283EF-64C8-4C6E-8A6F-3A0367A874E1}"/>
              </a:ext>
            </a:extLst>
          </p:cNvPr>
          <p:cNvSpPr/>
          <p:nvPr/>
        </p:nvSpPr>
        <p:spPr>
          <a:xfrm>
            <a:off x="0" y="201216"/>
            <a:ext cx="9906000" cy="1094184"/>
          </a:xfrm>
          <a:prstGeom prst="snip2DiagRect">
            <a:avLst/>
          </a:prstGeom>
          <a:ln w="28575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1429" tIns="45714" rIns="91429" bIns="45714" rtlCol="0" anchor="ctr"/>
          <a:lstStyle/>
          <a:p>
            <a:pPr algn="ctr"/>
            <a:r>
              <a:rPr lang="th-TH" sz="3600" b="1" dirty="0">
                <a:latin typeface="TH SarabunIT๙" pitchFamily="34" charset="-34"/>
                <a:cs typeface="TH SarabunIT๙" pitchFamily="34" charset="-34"/>
              </a:rPr>
              <a:t>สำนักงานขับเคลื่อนการปฏิรูปประเทศ ยุทธศาสตร์ชาติ </a:t>
            </a:r>
          </a:p>
          <a:p>
            <a:pPr algn="ctr"/>
            <a:r>
              <a:rPr lang="th-TH" sz="3600" b="1" dirty="0">
                <a:latin typeface="TH SarabunIT๙" pitchFamily="34" charset="-34"/>
                <a:cs typeface="TH SarabunIT๙" pitchFamily="34" charset="-34"/>
              </a:rPr>
              <a:t>และการสร้างความสามัคคีปรองดอง</a:t>
            </a:r>
            <a:endParaRPr lang="en-US" sz="3600" b="1" dirty="0"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999958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7700" y="1447799"/>
            <a:ext cx="8572500" cy="4908551"/>
          </a:xfrm>
          <a:prstGeom prst="rect">
            <a:avLst/>
          </a:prstGeom>
          <a:ln>
            <a:solidFill>
              <a:schemeClr val="accent1"/>
            </a:solidFill>
            <a:prstDash val="sysDot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pPr marL="723900" lvl="0">
              <a:spcAft>
                <a:spcPts val="1200"/>
              </a:spcAft>
            </a:pPr>
            <a:r>
              <a:rPr lang="th-TH" sz="36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๑. พรบ.มาตรการฯ (มติ ครม., ยุทธศาสตร์ชาติ)</a:t>
            </a:r>
          </a:p>
          <a:p>
            <a:pPr marL="723900" lvl="0">
              <a:spcAft>
                <a:spcPts val="1200"/>
              </a:spcAft>
            </a:pPr>
            <a:r>
              <a:rPr lang="th-TH" sz="36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๒. คำสั่ง </a:t>
            </a:r>
            <a:r>
              <a:rPr lang="th-TH" sz="3600" b="1" dirty="0" err="1">
                <a:latin typeface="TH SarabunIT๙" panose="020B0500040200020003" pitchFamily="34" charset="-34"/>
                <a:cs typeface="TH SarabunIT๙" panose="020B0500040200020003" pitchFamily="34" charset="-34"/>
              </a:rPr>
              <a:t>คสช</a:t>
            </a:r>
            <a:r>
              <a:rPr lang="th-TH" sz="36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. ที่ ๖๙/๒๕๕๗</a:t>
            </a:r>
          </a:p>
          <a:p>
            <a:pPr marL="723900" lvl="0">
              <a:spcAft>
                <a:spcPts val="1200"/>
              </a:spcAft>
            </a:pPr>
            <a:r>
              <a:rPr lang="th-TH" sz="36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๓. ในฐานเลขานุการ ศอ</a:t>
            </a:r>
            <a:r>
              <a:rPr lang="th-TH" sz="3600" b="1" dirty="0" err="1">
                <a:latin typeface="TH SarabunIT๙" panose="020B0500040200020003" pitchFamily="34" charset="-34"/>
                <a:cs typeface="TH SarabunIT๙" panose="020B0500040200020003" pitchFamily="34" charset="-34"/>
              </a:rPr>
              <a:t>ตช</a:t>
            </a:r>
            <a:r>
              <a:rPr lang="th-TH" sz="36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.</a:t>
            </a:r>
          </a:p>
          <a:p>
            <a:pPr marL="723900" lvl="0">
              <a:spcAft>
                <a:spcPts val="1200"/>
              </a:spcAft>
            </a:pPr>
            <a:r>
              <a:rPr lang="th-TH" sz="36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๔. ในฐานะเลขานุการ </a:t>
            </a:r>
            <a:r>
              <a:rPr lang="th-TH" sz="3600" b="1" dirty="0" err="1">
                <a:latin typeface="TH SarabunIT๙" panose="020B0500040200020003" pitchFamily="34" charset="-34"/>
                <a:cs typeface="TH SarabunIT๙" panose="020B0500040200020003" pitchFamily="34" charset="-34"/>
              </a:rPr>
              <a:t>คตช</a:t>
            </a:r>
            <a:r>
              <a:rPr lang="th-TH" sz="36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.</a:t>
            </a:r>
          </a:p>
          <a:p>
            <a:pPr marL="723900" lvl="0">
              <a:spcAft>
                <a:spcPts val="1200"/>
              </a:spcAft>
            </a:pPr>
            <a:r>
              <a:rPr lang="th-TH" sz="36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๕. ตามแผนการปฏิรูปฯ</a:t>
            </a:r>
          </a:p>
          <a:p>
            <a:pPr marL="723900" lvl="0">
              <a:spcAft>
                <a:spcPts val="1200"/>
              </a:spcAft>
            </a:pPr>
            <a:r>
              <a:rPr lang="th-TH" sz="36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6. กลไกประสาน ศปท. </a:t>
            </a:r>
          </a:p>
          <a:p>
            <a:pPr marL="723900" lvl="0">
              <a:spcAft>
                <a:spcPts val="1200"/>
              </a:spcAft>
            </a:pPr>
            <a:r>
              <a:rPr lang="th-TH" sz="36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			ฯลฯ</a:t>
            </a:r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C2241-EA23-4CB9-99D0-7E57355CABB8}" type="slidenum">
              <a:rPr lang="en-US" smtClean="0"/>
              <a:pPr/>
              <a:t>52</a:t>
            </a:fld>
            <a:endParaRPr lang="en-US"/>
          </a:p>
        </p:txBody>
      </p:sp>
      <p:sp>
        <p:nvSpPr>
          <p:cNvPr id="6" name="Snip Diagonal Corner Rectangle 4">
            <a:extLst>
              <a:ext uri="{FF2B5EF4-FFF2-40B4-BE49-F238E27FC236}">
                <a16:creationId xmlns:a16="http://schemas.microsoft.com/office/drawing/2014/main" id="{487283EF-64C8-4C6E-8A6F-3A0367A874E1}"/>
              </a:ext>
            </a:extLst>
          </p:cNvPr>
          <p:cNvSpPr/>
          <p:nvPr/>
        </p:nvSpPr>
        <p:spPr>
          <a:xfrm>
            <a:off x="0" y="201216"/>
            <a:ext cx="9906000" cy="636984"/>
          </a:xfrm>
          <a:prstGeom prst="snip2DiagRect">
            <a:avLst/>
          </a:prstGeom>
          <a:ln w="28575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1429" tIns="45714" rIns="91429" bIns="45714" rtlCol="0" anchor="ctr"/>
          <a:lstStyle/>
          <a:p>
            <a:pPr algn="ctr"/>
            <a:r>
              <a:rPr lang="th-TH" sz="3600" b="1" dirty="0">
                <a:latin typeface="TH SarabunIT๙" pitchFamily="34" charset="-34"/>
                <a:cs typeface="TH SarabunIT๙" pitchFamily="34" charset="-34"/>
              </a:rPr>
              <a:t>บทบาท ป.ป.ท. กับการขับคลื่อน</a:t>
            </a:r>
            <a:endParaRPr lang="en-US" sz="3600" b="1" dirty="0"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08629015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C2241-EA23-4CB9-99D0-7E57355CABB8}" type="slidenum">
              <a:rPr lang="en-US" smtClean="0"/>
              <a:pPr/>
              <a:t>53</a:t>
            </a:fld>
            <a:endParaRPr lang="en-US"/>
          </a:p>
        </p:txBody>
      </p:sp>
      <p:sp>
        <p:nvSpPr>
          <p:cNvPr id="6" name="Snip Diagonal Corner Rectangle 3">
            <a:extLst>
              <a:ext uri="{FF2B5EF4-FFF2-40B4-BE49-F238E27FC236}">
                <a16:creationId xmlns:a16="http://schemas.microsoft.com/office/drawing/2014/main" id="{D3E32D76-DE1F-4AFE-BAE6-225FB7CDB006}"/>
              </a:ext>
            </a:extLst>
          </p:cNvPr>
          <p:cNvSpPr/>
          <p:nvPr/>
        </p:nvSpPr>
        <p:spPr>
          <a:xfrm>
            <a:off x="0" y="201216"/>
            <a:ext cx="9906000" cy="713184"/>
          </a:xfrm>
          <a:prstGeom prst="snip2DiagRect">
            <a:avLst/>
          </a:prstGeom>
          <a:ln w="28575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1429" tIns="45714" rIns="91429" bIns="45714" rtlCol="0" anchor="ctr"/>
          <a:lstStyle/>
          <a:p>
            <a:pPr algn="ctr"/>
            <a:r>
              <a:rPr lang="th-TH" sz="4000" b="1" dirty="0">
                <a:latin typeface="TH SarabunIT๙" pitchFamily="34" charset="-34"/>
                <a:cs typeface="TH SarabunIT๙" pitchFamily="34" charset="-34"/>
              </a:rPr>
              <a:t>เจตนารมณ์ในการตั้ง ป.ป.ท.</a:t>
            </a:r>
            <a:endParaRPr lang="en-US" sz="4000" b="1" dirty="0">
              <a:latin typeface="TH SarabunIT๙" pitchFamily="34" charset="-34"/>
              <a:cs typeface="TH SarabunIT๙" pitchFamily="34" charset="-34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920F40D-7C69-4118-8391-0113A703859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/>
          <a:srcRect l="15385" t="19900" r="10769" b="24004"/>
          <a:stretch/>
        </p:blipFill>
        <p:spPr>
          <a:xfrm>
            <a:off x="152400" y="1351755"/>
            <a:ext cx="9502697" cy="4058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071556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71500" y="1327151"/>
            <a:ext cx="8763000" cy="3473449"/>
          </a:xfrm>
          <a:prstGeom prst="rect">
            <a:avLst/>
          </a:prstGeom>
          <a:ln>
            <a:solidFill>
              <a:srgbClr val="0070C0"/>
            </a:solidFill>
            <a:prstDash val="sysDot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pPr marL="722313" lvl="0" indent="-457200">
              <a:spcBef>
                <a:spcPts val="600"/>
              </a:spcBef>
            </a:pPr>
            <a:r>
              <a:rPr lang="th-TH" sz="5400" b="1" dirty="0">
                <a:solidFill>
                  <a:srgbClr val="00B050"/>
                </a:solidFill>
                <a:latin typeface="TH SarabunIT๙" pitchFamily="34" charset="-34"/>
                <a:cs typeface="TH SarabunIT๙" pitchFamily="34" charset="-34"/>
              </a:rPr>
              <a:t>๑.</a:t>
            </a:r>
            <a:r>
              <a:rPr lang="th-TH" sz="36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 ขับเคลื่อนนโยบาย</a:t>
            </a:r>
          </a:p>
          <a:p>
            <a:pPr marL="722313" lvl="0" indent="-457200">
              <a:spcBef>
                <a:spcPts val="600"/>
              </a:spcBef>
            </a:pPr>
            <a:r>
              <a:rPr lang="th-TH" sz="36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		- หมวด ๓</a:t>
            </a:r>
          </a:p>
          <a:p>
            <a:pPr marL="722313" lvl="0" indent="-457200">
              <a:spcBef>
                <a:spcPts val="600"/>
              </a:spcBef>
            </a:pPr>
            <a:r>
              <a:rPr lang="th-TH" sz="5400" b="1" dirty="0">
                <a:solidFill>
                  <a:srgbClr val="00B050"/>
                </a:solidFill>
                <a:latin typeface="TH SarabunIT๙" pitchFamily="34" charset="-34"/>
                <a:cs typeface="TH SarabunIT๙" pitchFamily="34" charset="-34"/>
              </a:rPr>
              <a:t>๒.</a:t>
            </a:r>
            <a:r>
              <a:rPr lang="th-TH" sz="36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 ตรวจสอบ/ไต่สวน</a:t>
            </a:r>
          </a:p>
          <a:p>
            <a:pPr marL="722313" lvl="0" indent="-457200">
              <a:spcBef>
                <a:spcPts val="600"/>
              </a:spcBef>
            </a:pPr>
            <a:r>
              <a:rPr lang="th-TH" sz="36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		- หมวด ๒</a:t>
            </a:r>
            <a:endParaRPr lang="en-US" sz="1400" dirty="0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C2241-EA23-4CB9-99D0-7E57355CABB8}" type="slidenum">
              <a:rPr lang="en-US" smtClean="0"/>
              <a:pPr/>
              <a:t>54</a:t>
            </a:fld>
            <a:endParaRPr lang="en-US"/>
          </a:p>
        </p:txBody>
      </p:sp>
      <p:sp>
        <p:nvSpPr>
          <p:cNvPr id="6" name="Snip Diagonal Corner Rectangle 3">
            <a:extLst>
              <a:ext uri="{FF2B5EF4-FFF2-40B4-BE49-F238E27FC236}">
                <a16:creationId xmlns:a16="http://schemas.microsoft.com/office/drawing/2014/main" id="{D3E32D76-DE1F-4AFE-BAE6-225FB7CDB006}"/>
              </a:ext>
            </a:extLst>
          </p:cNvPr>
          <p:cNvSpPr/>
          <p:nvPr/>
        </p:nvSpPr>
        <p:spPr>
          <a:xfrm>
            <a:off x="0" y="201216"/>
            <a:ext cx="9906000" cy="713184"/>
          </a:xfrm>
          <a:prstGeom prst="snip2DiagRect">
            <a:avLst/>
          </a:prstGeom>
          <a:ln w="28575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1429" tIns="45714" rIns="91429" bIns="45714" rtlCol="0" anchor="ctr"/>
          <a:lstStyle/>
          <a:p>
            <a:pPr algn="ctr"/>
            <a:r>
              <a:rPr lang="th-TH" sz="4000" b="1" dirty="0">
                <a:latin typeface="TH SarabunIT๙" pitchFamily="34" charset="-34"/>
                <a:cs typeface="TH SarabunIT๙" pitchFamily="34" charset="-34"/>
              </a:rPr>
              <a:t>หน้าที่หลัก</a:t>
            </a:r>
            <a:endParaRPr lang="en-US" sz="4000" b="1" dirty="0"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9389624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71500" y="1327151"/>
            <a:ext cx="8763000" cy="3016249"/>
          </a:xfrm>
          <a:prstGeom prst="rect">
            <a:avLst/>
          </a:prstGeom>
          <a:ln>
            <a:solidFill>
              <a:srgbClr val="0070C0"/>
            </a:solidFill>
            <a:prstDash val="sysDot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pPr marL="722313" lvl="0" indent="-457200">
              <a:spcBef>
                <a:spcPts val="600"/>
              </a:spcBef>
            </a:pPr>
            <a:r>
              <a:rPr lang="th-TH" sz="5400" b="1" dirty="0">
                <a:solidFill>
                  <a:srgbClr val="00B050"/>
                </a:solidFill>
                <a:latin typeface="TH SarabunIT๙" pitchFamily="34" charset="-34"/>
                <a:cs typeface="TH SarabunIT๙" pitchFamily="34" charset="-34"/>
              </a:rPr>
              <a:t>๑.</a:t>
            </a:r>
            <a:r>
              <a:rPr lang="th-TH" sz="36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 เจ้าหน้าที่ขาดภูมิคุ้มกันด้านจิตใจและการดำรงตน</a:t>
            </a:r>
          </a:p>
          <a:p>
            <a:pPr marL="722313" lvl="0" indent="-457200">
              <a:spcBef>
                <a:spcPts val="600"/>
              </a:spcBef>
            </a:pPr>
            <a:r>
              <a:rPr lang="th-TH" sz="5400" b="1" dirty="0">
                <a:solidFill>
                  <a:srgbClr val="00B050"/>
                </a:solidFill>
                <a:latin typeface="TH SarabunIT๙" pitchFamily="34" charset="-34"/>
                <a:cs typeface="TH SarabunIT๙" pitchFamily="34" charset="-34"/>
              </a:rPr>
              <a:t>๒.</a:t>
            </a:r>
            <a:r>
              <a:rPr lang="th-TH" sz="36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 การบริหารราชการมีช่องว่าง</a:t>
            </a:r>
          </a:p>
          <a:p>
            <a:pPr marL="722313" lvl="0" indent="-457200">
              <a:spcBef>
                <a:spcPts val="600"/>
              </a:spcBef>
            </a:pPr>
            <a:r>
              <a:rPr lang="th-TH" sz="5400" b="1" dirty="0">
                <a:solidFill>
                  <a:srgbClr val="00B050"/>
                </a:solidFill>
                <a:latin typeface="TH SarabunIT๙" pitchFamily="34" charset="-34"/>
                <a:cs typeface="TH SarabunIT๙" pitchFamily="34" charset="-34"/>
              </a:rPr>
              <a:t>๓. </a:t>
            </a:r>
            <a:r>
              <a:rPr lang="th-TH" sz="36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การปราบปรามไม่ได้ผล</a:t>
            </a:r>
            <a:endParaRPr lang="en-US" sz="1400" dirty="0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C2241-EA23-4CB9-99D0-7E57355CABB8}" type="slidenum">
              <a:rPr lang="en-US" smtClean="0"/>
              <a:pPr/>
              <a:t>55</a:t>
            </a:fld>
            <a:endParaRPr lang="en-US"/>
          </a:p>
        </p:txBody>
      </p:sp>
      <p:sp>
        <p:nvSpPr>
          <p:cNvPr id="6" name="Snip Diagonal Corner Rectangle 3">
            <a:extLst>
              <a:ext uri="{FF2B5EF4-FFF2-40B4-BE49-F238E27FC236}">
                <a16:creationId xmlns:a16="http://schemas.microsoft.com/office/drawing/2014/main" id="{D3E32D76-DE1F-4AFE-BAE6-225FB7CDB006}"/>
              </a:ext>
            </a:extLst>
          </p:cNvPr>
          <p:cNvSpPr/>
          <p:nvPr/>
        </p:nvSpPr>
        <p:spPr>
          <a:xfrm>
            <a:off x="0" y="201216"/>
            <a:ext cx="9906000" cy="713184"/>
          </a:xfrm>
          <a:prstGeom prst="snip2DiagRect">
            <a:avLst/>
          </a:prstGeom>
          <a:ln w="28575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1429" tIns="45714" rIns="91429" bIns="45714" rtlCol="0" anchor="ctr"/>
          <a:lstStyle/>
          <a:p>
            <a:pPr algn="ctr"/>
            <a:r>
              <a:rPr lang="th-TH" sz="4000" b="1" dirty="0">
                <a:latin typeface="TH SarabunIT๙" pitchFamily="34" charset="-34"/>
                <a:cs typeface="TH SarabunIT๙" pitchFamily="34" charset="-34"/>
              </a:rPr>
              <a:t>สาเหตุของการเกิดปัญหาทุจริต</a:t>
            </a:r>
            <a:endParaRPr lang="en-US" sz="4000" b="1" dirty="0">
              <a:latin typeface="TH SarabunIT๙" pitchFamily="34" charset="-34"/>
              <a:cs typeface="TH SarabunIT๙" pitchFamily="34" charset="-34"/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nip Diagonal Corner Rectangle 3">
            <a:extLst>
              <a:ext uri="{FF2B5EF4-FFF2-40B4-BE49-F238E27FC236}">
                <a16:creationId xmlns:a16="http://schemas.microsoft.com/office/drawing/2014/main" id="{D3E32D76-DE1F-4AFE-BAE6-225FB7CDB006}"/>
              </a:ext>
            </a:extLst>
          </p:cNvPr>
          <p:cNvSpPr/>
          <p:nvPr/>
        </p:nvSpPr>
        <p:spPr>
          <a:xfrm>
            <a:off x="0" y="76200"/>
            <a:ext cx="9906000" cy="457200"/>
          </a:xfrm>
          <a:prstGeom prst="snip2DiagRect">
            <a:avLst/>
          </a:prstGeom>
          <a:ln w="28575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1429" tIns="45714" rIns="91429" bIns="45714" rtlCol="0" anchor="ctr"/>
          <a:lstStyle/>
          <a:p>
            <a:pPr algn="ctr"/>
            <a:r>
              <a:rPr lang="th-TH" sz="3200" b="1" dirty="0">
                <a:latin typeface="TH SarabunIT๙" pitchFamily="34" charset="-34"/>
                <a:cs typeface="TH SarabunIT๙" pitchFamily="34" charset="-34"/>
              </a:rPr>
              <a:t>กลยุทธ์ การขับเคลื่อน</a:t>
            </a:r>
            <a:endParaRPr lang="en-US" sz="32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04539" y="636861"/>
            <a:ext cx="4201723" cy="720080"/>
          </a:xfrm>
          <a:prstGeom prst="rect">
            <a:avLst/>
          </a:prstGeom>
          <a:solidFill>
            <a:srgbClr val="FFFF99"/>
          </a:solidFill>
          <a:ln w="28575">
            <a:solidFill>
              <a:srgbClr val="FFCC0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1429" tIns="45714" rIns="91429" bIns="45714" rtlCol="0" anchor="ctr"/>
          <a:lstStyle/>
          <a:p>
            <a:pPr algn="ctr"/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กลไกสังคม </a:t>
            </a:r>
            <a:endParaRPr lang="af-ZA" b="1" dirty="0">
              <a:latin typeface="TH SarabunIT๙" pitchFamily="34" charset="-34"/>
              <a:cs typeface="TH SarabunIT๙" pitchFamily="34" charset="-34"/>
            </a:endParaRPr>
          </a:p>
          <a:p>
            <a:pPr algn="ctr"/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เครือข่ายประชาชน/เอกชน/ประชาสังคม</a:t>
            </a:r>
            <a:endParaRPr lang="en-US" sz="24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809256" y="3880293"/>
            <a:ext cx="2592288" cy="640188"/>
          </a:xfrm>
          <a:prstGeom prst="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1429" tIns="45714" rIns="91429" bIns="45714" rtlCol="0" anchor="ctr"/>
          <a:lstStyle/>
          <a:p>
            <a:pPr algn="ctr"/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กลไก ติดตาม แก้ไข</a:t>
            </a:r>
          </a:p>
          <a:p>
            <a:pPr algn="ctr"/>
            <a:r>
              <a:rPr lang="th-TH" sz="2000" b="1" dirty="0">
                <a:latin typeface="TH SarabunIT๙" pitchFamily="34" charset="-34"/>
                <a:cs typeface="TH SarabunIT๙" pitchFamily="34" charset="-34"/>
              </a:rPr>
              <a:t>ศอตช./ศปท./ส่วนราชการ</a:t>
            </a:r>
            <a:endParaRPr lang="en-US" sz="24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9" name="Oval 8"/>
          <p:cNvSpPr/>
          <p:nvPr/>
        </p:nvSpPr>
        <p:spPr>
          <a:xfrm>
            <a:off x="4241304" y="1723669"/>
            <a:ext cx="1728192" cy="648072"/>
          </a:xfrm>
          <a:prstGeom prst="ellipse">
            <a:avLst/>
          </a:prstGeom>
          <a:ln w="28575"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91429" tIns="45714" rIns="91429" bIns="45714" rtlCol="0" anchor="ctr"/>
          <a:lstStyle/>
          <a:p>
            <a:pPr algn="ctr"/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๑. เฝ้าระวัง</a:t>
            </a:r>
            <a:endParaRPr lang="en-US" sz="24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10" name="Up Arrow 9"/>
          <p:cNvSpPr/>
          <p:nvPr/>
        </p:nvSpPr>
        <p:spPr>
          <a:xfrm rot="10800000">
            <a:off x="4889376" y="1395537"/>
            <a:ext cx="432048" cy="288032"/>
          </a:xfrm>
          <a:prstGeom prst="up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/>
          <p:cNvSpPr/>
          <p:nvPr/>
        </p:nvSpPr>
        <p:spPr>
          <a:xfrm>
            <a:off x="2153072" y="2270468"/>
            <a:ext cx="1728192" cy="648072"/>
          </a:xfrm>
          <a:prstGeom prst="ellipse">
            <a:avLst/>
          </a:prstGeom>
          <a:ln w="28575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1429" tIns="45714" rIns="91429" bIns="45714" rtlCol="0" anchor="ctr"/>
          <a:lstStyle/>
          <a:p>
            <a:pPr algn="ctr"/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๒. แจ้งให้รู้</a:t>
            </a:r>
            <a:endParaRPr lang="en-US" sz="24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3989276" y="2880812"/>
            <a:ext cx="2232248" cy="648072"/>
          </a:xfrm>
          <a:prstGeom prst="ellipse">
            <a:avLst/>
          </a:prstGeom>
          <a:ln w="285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91429" tIns="45714" rIns="91429" bIns="45714" rtlCol="0" anchor="ctr"/>
          <a:lstStyle/>
          <a:p>
            <a:pPr algn="ctr"/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๓. กระตุ้นให้ทำ</a:t>
            </a:r>
            <a:endParaRPr lang="en-US" sz="24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6185520" y="2334593"/>
            <a:ext cx="2232248" cy="648072"/>
          </a:xfrm>
          <a:prstGeom prst="ellipse">
            <a:avLst/>
          </a:prstGeom>
          <a:ln w="28575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1429" tIns="45714" rIns="91429" bIns="45714" rtlCol="0" anchor="ctr"/>
          <a:lstStyle/>
          <a:p>
            <a:pPr algn="ctr"/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๔. ลงโทษให้เห็น</a:t>
            </a:r>
            <a:endParaRPr lang="en-US" sz="24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14" name="Up Arrow 13"/>
          <p:cNvSpPr/>
          <p:nvPr/>
        </p:nvSpPr>
        <p:spPr>
          <a:xfrm rot="14050521">
            <a:off x="3819181" y="2069867"/>
            <a:ext cx="432048" cy="423076"/>
          </a:xfrm>
          <a:prstGeom prst="up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Up Arrow 14"/>
          <p:cNvSpPr/>
          <p:nvPr/>
        </p:nvSpPr>
        <p:spPr>
          <a:xfrm rot="7540478">
            <a:off x="5930525" y="2092994"/>
            <a:ext cx="432048" cy="423076"/>
          </a:xfrm>
          <a:prstGeom prst="up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Up Arrow 15"/>
          <p:cNvSpPr/>
          <p:nvPr/>
        </p:nvSpPr>
        <p:spPr>
          <a:xfrm rot="10800000">
            <a:off x="4889376" y="2414484"/>
            <a:ext cx="432048" cy="432048"/>
          </a:xfrm>
          <a:prstGeom prst="up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Up Arrow 16"/>
          <p:cNvSpPr/>
          <p:nvPr/>
        </p:nvSpPr>
        <p:spPr>
          <a:xfrm rot="10800000">
            <a:off x="4881627" y="3558842"/>
            <a:ext cx="432048" cy="288032"/>
          </a:xfrm>
          <a:prstGeom prst="up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Up Arrow 17"/>
          <p:cNvSpPr/>
          <p:nvPr/>
        </p:nvSpPr>
        <p:spPr>
          <a:xfrm rot="8427735">
            <a:off x="3009344" y="2877031"/>
            <a:ext cx="432048" cy="1248470"/>
          </a:xfrm>
          <a:prstGeom prst="up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Up Arrow 18"/>
          <p:cNvSpPr/>
          <p:nvPr/>
        </p:nvSpPr>
        <p:spPr>
          <a:xfrm rot="13567008">
            <a:off x="6737982" y="2900485"/>
            <a:ext cx="432048" cy="1248470"/>
          </a:xfrm>
          <a:prstGeom prst="up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568896" y="4160441"/>
            <a:ext cx="2232248" cy="2520280"/>
          </a:xfrm>
          <a:prstGeom prst="rect">
            <a:avLst/>
          </a:prstGeom>
          <a:ln w="19050">
            <a:prstDash val="dash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th-TH" sz="2000" b="1" u="sng" dirty="0">
                <a:solidFill>
                  <a:schemeClr val="tx2"/>
                </a:solidFill>
                <a:latin typeface="TH SarabunIT๙" pitchFamily="34" charset="-34"/>
                <a:cs typeface="TH SarabunIT๙" pitchFamily="34" charset="-34"/>
              </a:rPr>
              <a:t>แจ้งให้รู้ว่า</a:t>
            </a:r>
          </a:p>
          <a:p>
            <a:r>
              <a:rPr lang="th-TH" sz="1800" b="1" dirty="0">
                <a:latin typeface="TH SarabunIT๙" pitchFamily="34" charset="-34"/>
                <a:cs typeface="TH SarabunIT๙" pitchFamily="34" charset="-34"/>
              </a:rPr>
              <a:t>๑. มีความผิด/ทุจริต/ส่อว่าจะทุจริต/เกิดขึ้น</a:t>
            </a:r>
          </a:p>
          <a:p>
            <a:r>
              <a:rPr lang="th-TH" sz="1800" b="1" dirty="0">
                <a:latin typeface="TH SarabunIT๙" pitchFamily="34" charset="-34"/>
                <a:cs typeface="TH SarabunIT๙" pitchFamily="34" charset="-34"/>
              </a:rPr>
              <a:t>๒. อยู่ในอำนาจหน้าที่</a:t>
            </a:r>
          </a:p>
          <a:p>
            <a:endParaRPr lang="th-TH" sz="1800" b="1" dirty="0">
              <a:latin typeface="TH SarabunIT๙" pitchFamily="34" charset="-34"/>
              <a:cs typeface="TH SarabunIT๙" pitchFamily="34" charset="-34"/>
            </a:endParaRPr>
          </a:p>
          <a:p>
            <a:r>
              <a:rPr lang="af-ZA" sz="1800" b="1" dirty="0">
                <a:latin typeface="TH SarabunIT๙" pitchFamily="34" charset="-34"/>
                <a:cs typeface="TH SarabunIT๙" pitchFamily="34" charset="-34"/>
              </a:rPr>
              <a:t>*</a:t>
            </a:r>
            <a:r>
              <a:rPr lang="th-TH" sz="1800" b="1" dirty="0">
                <a:latin typeface="TH SarabunIT๙" pitchFamily="34" charset="-34"/>
                <a:cs typeface="TH SarabunIT๙" pitchFamily="34" charset="-34"/>
              </a:rPr>
              <a:t>กม.กำหนดให้หน่วยงานใดมีหน้าที่อะไร/เมื่อทราบว่ามีปัญหาต้องรีบดำเนินการ</a:t>
            </a:r>
            <a:endParaRPr lang="en-US" sz="18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989276" y="4797152"/>
            <a:ext cx="2196244" cy="2060848"/>
          </a:xfrm>
          <a:prstGeom prst="rect">
            <a:avLst/>
          </a:prstGeom>
          <a:ln w="19050">
            <a:prstDash val="dash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th-TH" sz="2000" b="1" u="sng" dirty="0">
                <a:solidFill>
                  <a:schemeClr val="tx2"/>
                </a:solidFill>
                <a:latin typeface="TH SarabunIT๙" pitchFamily="34" charset="-34"/>
                <a:cs typeface="TH SarabunIT๙" pitchFamily="34" charset="-34"/>
              </a:rPr>
              <a:t>ต้องรีบแก้ไข</a:t>
            </a:r>
          </a:p>
          <a:p>
            <a:pPr>
              <a:buFont typeface="Arial" pitchFamily="34" charset="0"/>
              <a:buChar char="•"/>
            </a:pPr>
            <a:r>
              <a:rPr lang="th-TH" sz="1800" b="1" dirty="0">
                <a:latin typeface="TH SarabunIT๙" pitchFamily="34" charset="-34"/>
                <a:cs typeface="TH SarabunIT๙" pitchFamily="34" charset="-34"/>
              </a:rPr>
              <a:t> ตรวจสอบ</a:t>
            </a:r>
          </a:p>
          <a:p>
            <a:r>
              <a:rPr lang="th-TH" sz="1800" b="1" dirty="0">
                <a:latin typeface="TH SarabunIT๙" pitchFamily="34" charset="-34"/>
                <a:cs typeface="TH SarabunIT๙" pitchFamily="34" charset="-34"/>
              </a:rPr>
              <a:t>     - งาน/ข้อร้องเรียน</a:t>
            </a:r>
          </a:p>
          <a:p>
            <a:r>
              <a:rPr lang="th-TH" sz="1800" b="1" dirty="0">
                <a:latin typeface="TH SarabunIT๙" pitchFamily="34" charset="-34"/>
                <a:cs typeface="TH SarabunIT๙" pitchFamily="34" charset="-34"/>
              </a:rPr>
              <a:t>     - คน/พฤติการณ์</a:t>
            </a:r>
          </a:p>
          <a:p>
            <a:pPr>
              <a:buFont typeface="Arial" pitchFamily="34" charset="0"/>
              <a:buChar char="•"/>
            </a:pPr>
            <a:r>
              <a:rPr lang="th-TH" sz="1800" b="1" dirty="0">
                <a:latin typeface="TH SarabunIT๙" pitchFamily="34" charset="-34"/>
                <a:cs typeface="TH SarabunIT๙" pitchFamily="34" charset="-34"/>
              </a:rPr>
              <a:t> แก้ไข</a:t>
            </a:r>
          </a:p>
          <a:p>
            <a:r>
              <a:rPr lang="th-TH" sz="1800" b="1" dirty="0">
                <a:latin typeface="TH SarabunIT๙" pitchFamily="34" charset="-34"/>
                <a:cs typeface="TH SarabunIT๙" pitchFamily="34" charset="-34"/>
              </a:rPr>
              <a:t>     - งาน</a:t>
            </a:r>
            <a:r>
              <a:rPr lang="th-TH" sz="1800" b="1">
                <a:latin typeface="TH SarabunIT๙" pitchFamily="34" charset="-34"/>
                <a:cs typeface="TH SarabunIT๙" pitchFamily="34" charset="-34"/>
              </a:rPr>
              <a:t>/ความเดือดร้อน</a:t>
            </a:r>
            <a:endParaRPr lang="th-TH" sz="1800" b="1" dirty="0">
              <a:latin typeface="TH SarabunIT๙" pitchFamily="34" charset="-34"/>
              <a:cs typeface="TH SarabunIT๙" pitchFamily="34" charset="-34"/>
            </a:endParaRPr>
          </a:p>
          <a:p>
            <a:r>
              <a:rPr lang="th-TH" sz="1800" b="1" dirty="0">
                <a:latin typeface="TH SarabunIT๙" pitchFamily="34" charset="-34"/>
                <a:cs typeface="TH SarabunIT๙" pitchFamily="34" charset="-34"/>
              </a:rPr>
              <a:t>     - คน/ปรับพฤติกรรม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2873152" y="4376465"/>
            <a:ext cx="864096" cy="0"/>
          </a:xfrm>
          <a:prstGeom prst="line">
            <a:avLst/>
          </a:prstGeom>
          <a:ln w="28575">
            <a:solidFill>
              <a:srgbClr val="FF6600"/>
            </a:solidFill>
            <a:headEnd type="triangle" w="lg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729136" y="4079141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800" b="1" dirty="0">
                <a:latin typeface="TH SarabunIT๙" pitchFamily="34" charset="-34"/>
                <a:cs typeface="TH SarabunIT๙" pitchFamily="34" charset="-34"/>
              </a:rPr>
              <a:t>ตรวจสอบ</a:t>
            </a:r>
            <a:endParaRPr lang="en-US" sz="1800" b="1" dirty="0">
              <a:latin typeface="TH SarabunIT๙" pitchFamily="34" charset="-34"/>
              <a:cs typeface="TH SarabunIT๙" pitchFamily="34" charset="-34"/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 flipH="1" flipV="1">
            <a:off x="5041776" y="4536247"/>
            <a:ext cx="0" cy="256032"/>
          </a:xfrm>
          <a:prstGeom prst="line">
            <a:avLst/>
          </a:prstGeom>
          <a:ln w="28575">
            <a:solidFill>
              <a:srgbClr val="FF6600"/>
            </a:solidFill>
            <a:headEnd type="triangle" w="lg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673352" y="4495771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800" b="1" dirty="0">
                <a:latin typeface="TH SarabunIT๙" pitchFamily="34" charset="-34"/>
                <a:cs typeface="TH SarabunIT๙" pitchFamily="34" charset="-34"/>
              </a:rPr>
              <a:t>แก้ไข</a:t>
            </a:r>
            <a:endParaRPr lang="en-US" sz="18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7625680" y="4160441"/>
            <a:ext cx="2232248" cy="2664296"/>
          </a:xfrm>
          <a:prstGeom prst="rect">
            <a:avLst/>
          </a:prstGeom>
          <a:ln w="19050">
            <a:prstDash val="dash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th-TH" sz="2000" b="1" u="sng" dirty="0">
                <a:solidFill>
                  <a:schemeClr val="tx2"/>
                </a:solidFill>
                <a:latin typeface="TH SarabunIT๙" pitchFamily="34" charset="-34"/>
                <a:cs typeface="TH SarabunIT๙" pitchFamily="34" charset="-34"/>
              </a:rPr>
              <a:t>ต้องรีบดำเนินการ</a:t>
            </a:r>
          </a:p>
          <a:p>
            <a:r>
              <a:rPr lang="th-TH" sz="1800" b="1" dirty="0">
                <a:latin typeface="TH SarabunIT๙" pitchFamily="34" charset="-34"/>
                <a:cs typeface="TH SarabunIT๙" pitchFamily="34" charset="-34"/>
              </a:rPr>
              <a:t>- มาตรการทางปกครอง</a:t>
            </a:r>
          </a:p>
          <a:p>
            <a:r>
              <a:rPr lang="th-TH" sz="1800" b="1" dirty="0">
                <a:latin typeface="TH SarabunIT๙" pitchFamily="34" charset="-34"/>
                <a:cs typeface="TH SarabunIT๙" pitchFamily="34" charset="-34"/>
              </a:rPr>
              <a:t>- มาตรการทางวินัย</a:t>
            </a:r>
          </a:p>
          <a:p>
            <a:r>
              <a:rPr lang="th-TH" sz="1800" b="1" dirty="0">
                <a:latin typeface="TH SarabunIT๙" pitchFamily="34" charset="-34"/>
                <a:cs typeface="TH SarabunIT๙" pitchFamily="34" charset="-34"/>
              </a:rPr>
              <a:t>- มาตรการทางอาญา</a:t>
            </a:r>
          </a:p>
          <a:p>
            <a:r>
              <a:rPr lang="th-TH" sz="1800" b="1" dirty="0">
                <a:latin typeface="TH SarabunIT๙" pitchFamily="34" charset="-34"/>
                <a:cs typeface="TH SarabunIT๙" pitchFamily="34" charset="-34"/>
              </a:rPr>
              <a:t>- มาตรการอื่นๆ (ภาษี, ริบทรัพย์ ฯลฯ)</a:t>
            </a:r>
            <a:endParaRPr lang="af-ZA" sz="1800" b="1" dirty="0">
              <a:latin typeface="TH SarabunIT๙" pitchFamily="34" charset="-34"/>
              <a:cs typeface="TH SarabunIT๙" pitchFamily="34" charset="-34"/>
            </a:endParaRPr>
          </a:p>
          <a:p>
            <a:endParaRPr lang="th-TH" sz="500" b="1" dirty="0">
              <a:latin typeface="TH SarabunIT๙" pitchFamily="34" charset="-34"/>
              <a:cs typeface="TH SarabunIT๙" pitchFamily="34" charset="-34"/>
            </a:endParaRPr>
          </a:p>
          <a:p>
            <a:r>
              <a:rPr lang="af-ZA" sz="1800" b="1" dirty="0">
                <a:latin typeface="TH SarabunIT๙" pitchFamily="34" charset="-34"/>
                <a:cs typeface="TH SarabunIT๙" pitchFamily="34" charset="-34"/>
              </a:rPr>
              <a:t>* </a:t>
            </a:r>
            <a:r>
              <a:rPr lang="th-TH" sz="1800" b="1" dirty="0">
                <a:latin typeface="TH SarabunIT๙" pitchFamily="34" charset="-34"/>
                <a:cs typeface="TH SarabunIT๙" pitchFamily="34" charset="-34"/>
              </a:rPr>
              <a:t>เป็นอำนาจหน้าที่</a:t>
            </a:r>
          </a:p>
          <a:p>
            <a:pPr marL="284163" indent="117475">
              <a:buFont typeface="Arial" charset="0"/>
              <a:buChar char="•"/>
            </a:pPr>
            <a:r>
              <a:rPr lang="th-TH" sz="1800" b="1" dirty="0">
                <a:latin typeface="TH SarabunIT๙" pitchFamily="34" charset="-34"/>
                <a:cs typeface="TH SarabunIT๙" pitchFamily="34" charset="-34"/>
              </a:rPr>
              <a:t>หัวหน้าส่วนราชการ</a:t>
            </a:r>
          </a:p>
          <a:p>
            <a:pPr marL="284163" indent="117475">
              <a:buFont typeface="Arial" charset="0"/>
              <a:buChar char="•"/>
            </a:pPr>
            <a:r>
              <a:rPr lang="th-TH" sz="1800" b="1" dirty="0">
                <a:latin typeface="TH SarabunIT๙" pitchFamily="34" charset="-34"/>
                <a:cs typeface="TH SarabunIT๙" pitchFamily="34" charset="-34"/>
              </a:rPr>
              <a:t>ปปช./ปปท.</a:t>
            </a:r>
            <a:endParaRPr lang="en-US" sz="18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329536" y="4079141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800" b="1" dirty="0">
                <a:latin typeface="TH SarabunIT๙" pitchFamily="34" charset="-34"/>
                <a:cs typeface="TH SarabunIT๙" pitchFamily="34" charset="-34"/>
              </a:rPr>
              <a:t>ดำเนินการ</a:t>
            </a:r>
            <a:endParaRPr lang="en-US" sz="1800" b="1" dirty="0">
              <a:latin typeface="TH SarabunIT๙" pitchFamily="34" charset="-34"/>
              <a:cs typeface="TH SarabunIT๙" pitchFamily="34" charset="-34"/>
            </a:endParaRPr>
          </a:p>
        </p:txBody>
      </p:sp>
      <p:cxnSp>
        <p:nvCxnSpPr>
          <p:cNvPr id="28" name="Straight Connector 27"/>
          <p:cNvCxnSpPr/>
          <p:nvPr/>
        </p:nvCxnSpPr>
        <p:spPr>
          <a:xfrm flipH="1">
            <a:off x="6473552" y="4376465"/>
            <a:ext cx="1097280" cy="0"/>
          </a:xfrm>
          <a:prstGeom prst="line">
            <a:avLst/>
          </a:prstGeom>
          <a:ln w="28575">
            <a:solidFill>
              <a:srgbClr val="FF6600"/>
            </a:solidFill>
            <a:headEnd type="triangle" w="lg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Slide Number Placeholder 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C2241-EA23-4CB9-99D0-7E57355CABB8}" type="slidenum">
              <a:rPr lang="en-US" smtClean="0"/>
              <a:pPr/>
              <a:t>56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869443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Delay 1"/>
          <p:cNvSpPr/>
          <p:nvPr/>
        </p:nvSpPr>
        <p:spPr>
          <a:xfrm>
            <a:off x="1066800" y="3657600"/>
            <a:ext cx="2971800" cy="2103120"/>
          </a:xfrm>
          <a:prstGeom prst="flowChartDelay">
            <a:avLst/>
          </a:prstGeom>
          <a:solidFill>
            <a:srgbClr val="000066"/>
          </a:solidFill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9900" b="1" dirty="0">
                <a:latin typeface="TH SarabunIT๙" pitchFamily="34" charset="-34"/>
                <a:cs typeface="TH SarabunIT๙" pitchFamily="34" charset="-34"/>
              </a:rPr>
              <a:t>Q</a:t>
            </a:r>
            <a:r>
              <a:rPr lang="en-US" sz="11500" b="1" dirty="0">
                <a:latin typeface="TH SarabunIT๙" pitchFamily="34" charset="-34"/>
                <a:cs typeface="TH SarabunIT๙" pitchFamily="34" charset="-34"/>
              </a:rPr>
              <a:t>.</a:t>
            </a:r>
            <a:endParaRPr lang="en-US" sz="199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3" name="Flowchart: Delay 2"/>
          <p:cNvSpPr/>
          <p:nvPr/>
        </p:nvSpPr>
        <p:spPr>
          <a:xfrm flipH="1">
            <a:off x="5791200" y="1402080"/>
            <a:ext cx="2971800" cy="2103120"/>
          </a:xfrm>
          <a:prstGeom prst="flowChartDelay">
            <a:avLst/>
          </a:prstGeom>
          <a:solidFill>
            <a:srgbClr val="006600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0000" endA="275" endPos="40000" dist="101600" dir="5400000" sy="-100000" algn="bl" rotWithShape="0"/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9900" b="1" dirty="0">
                <a:latin typeface="TH SarabunIT๙" pitchFamily="34" charset="-34"/>
                <a:cs typeface="TH SarabunIT๙" pitchFamily="34" charset="-34"/>
              </a:rPr>
              <a:t>A</a:t>
            </a:r>
            <a:r>
              <a:rPr lang="en-US" sz="11500" b="1" dirty="0">
                <a:latin typeface="TH SarabunIT๙" pitchFamily="34" charset="-34"/>
                <a:cs typeface="TH SarabunIT๙" pitchFamily="34" charset="-34"/>
              </a:rPr>
              <a:t>.</a:t>
            </a:r>
            <a:endParaRPr lang="en-US" sz="19900" b="1" dirty="0">
              <a:latin typeface="TH SarabunIT๙" pitchFamily="34" charset="-34"/>
              <a:cs typeface="TH SarabunIT๙" pitchFamily="34" charset="-34"/>
            </a:endParaRPr>
          </a:p>
        </p:txBody>
      </p:sp>
      <p:pic>
        <p:nvPicPr>
          <p:cNvPr id="7" name="Picture 6" descr="46106934-freehand-sketch-illustration-of-question-marks-in-speech-bubble-icon-doodle-hand-drawn.jpg"/>
          <p:cNvPicPr>
            <a:picLocks noChangeAspect="1"/>
          </p:cNvPicPr>
          <p:nvPr/>
        </p:nvPicPr>
        <p:blipFill>
          <a:blip r:embed="rId2" cstate="print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286000" y="1981200"/>
            <a:ext cx="1600200" cy="1600200"/>
          </a:xfrm>
          <a:prstGeom prst="rect">
            <a:avLst/>
          </a:prstGeom>
        </p:spPr>
      </p:pic>
      <p:pic>
        <p:nvPicPr>
          <p:cNvPr id="8" name="Picture 7" descr="images (4)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flipH="1">
            <a:off x="4838700" y="571500"/>
            <a:ext cx="1104900" cy="1104900"/>
          </a:xfrm>
          <a:prstGeom prst="rect">
            <a:avLst/>
          </a:prstGeom>
        </p:spPr>
      </p:pic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C2241-EA23-4CB9-99D0-7E57355CABB8}" type="slidenum">
              <a:rPr lang="en-US" smtClean="0"/>
              <a:pPr/>
              <a:t>57</a:t>
            </a:fld>
            <a:endParaRPr lang="en-US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C2241-EA23-4CB9-99D0-7E57355CABB8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00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4800" b="1" dirty="0">
                <a:latin typeface="TH SarabunIT๙" pitchFamily="34" charset="-34"/>
                <a:cs typeface="TH SarabunIT๙" pitchFamily="34" charset="-34"/>
              </a:rPr>
              <a:t>งาน </a:t>
            </a:r>
            <a:r>
              <a:rPr lang="th-TH" sz="6000" b="1" dirty="0">
                <a:latin typeface="TH SarabunIT๙" pitchFamily="34" charset="-34"/>
                <a:cs typeface="TH SarabunIT๙" pitchFamily="34" charset="-34"/>
              </a:rPr>
              <a:t>ศปท.</a:t>
            </a:r>
            <a:r>
              <a:rPr lang="th-TH" sz="4800" b="1" dirty="0">
                <a:latin typeface="TH SarabunIT๙" pitchFamily="34" charset="-34"/>
                <a:cs typeface="TH SarabunIT๙" pitchFamily="34" charset="-34"/>
              </a:rPr>
              <a:t> จะ </a:t>
            </a:r>
            <a:r>
              <a:rPr lang="th-TH" sz="6600" b="1" dirty="0">
                <a:solidFill>
                  <a:srgbClr val="FF9900"/>
                </a:solidFill>
                <a:latin typeface="TH SarabunIT๙" pitchFamily="34" charset="-34"/>
                <a:cs typeface="TH SarabunIT๙" pitchFamily="34" charset="-34"/>
              </a:rPr>
              <a:t>สำเร็จ </a:t>
            </a:r>
            <a:r>
              <a:rPr lang="th-TH" sz="4800" b="1" dirty="0">
                <a:latin typeface="TH SarabunIT๙" pitchFamily="34" charset="-34"/>
                <a:cs typeface="TH SarabunIT๙" pitchFamily="34" charset="-34"/>
              </a:rPr>
              <a:t>ได้</a:t>
            </a:r>
          </a:p>
          <a:p>
            <a:pPr algn="ctr"/>
            <a:endParaRPr lang="th-TH" sz="4800" b="1" dirty="0">
              <a:latin typeface="TH SarabunIT๙" pitchFamily="34" charset="-34"/>
              <a:cs typeface="TH SarabunIT๙" pitchFamily="34" charset="-34"/>
            </a:endParaRPr>
          </a:p>
          <a:p>
            <a:pPr marL="1433513" indent="-533400"/>
            <a:r>
              <a:rPr lang="th-TH" sz="4800" b="1" dirty="0">
                <a:latin typeface="TH SarabunIT๙" pitchFamily="34" charset="-34"/>
                <a:cs typeface="TH SarabunIT๙" pitchFamily="34" charset="-34"/>
              </a:rPr>
              <a:t>1. </a:t>
            </a:r>
            <a:r>
              <a:rPr lang="th-TH" sz="6000" b="1" dirty="0">
                <a:solidFill>
                  <a:srgbClr val="FF9900"/>
                </a:solidFill>
                <a:latin typeface="TH SarabunIT๙" pitchFamily="34" charset="-34"/>
                <a:cs typeface="TH SarabunIT๙" pitchFamily="34" charset="-34"/>
              </a:rPr>
              <a:t>คน</a:t>
            </a:r>
            <a:r>
              <a:rPr lang="th-TH" sz="4800" b="1" dirty="0">
                <a:latin typeface="TH SarabunIT๙" pitchFamily="34" charset="-34"/>
                <a:cs typeface="TH SarabunIT๙" pitchFamily="34" charset="-34"/>
              </a:rPr>
              <a:t> ต้อง</a:t>
            </a:r>
            <a:r>
              <a:rPr lang="th-TH" sz="6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พร้อม</a:t>
            </a:r>
            <a:endParaRPr lang="th-TH" sz="4800" b="1" dirty="0">
              <a:solidFill>
                <a:schemeClr val="accent6">
                  <a:lumMod val="60000"/>
                  <a:lumOff val="40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  <a:p>
            <a:pPr marL="1433513" indent="-533400">
              <a:spcBef>
                <a:spcPts val="1200"/>
              </a:spcBef>
              <a:spcAft>
                <a:spcPts val="1200"/>
              </a:spcAft>
            </a:pPr>
            <a:r>
              <a:rPr lang="th-TH" sz="4800" b="1" dirty="0">
                <a:latin typeface="TH SarabunIT๙" pitchFamily="34" charset="-34"/>
                <a:cs typeface="TH SarabunIT๙" pitchFamily="34" charset="-34"/>
              </a:rPr>
              <a:t>2. </a:t>
            </a:r>
            <a:r>
              <a:rPr lang="th-TH" sz="6000" b="1" dirty="0">
                <a:solidFill>
                  <a:srgbClr val="FF9900"/>
                </a:solidFill>
                <a:latin typeface="TH SarabunIT๙" pitchFamily="34" charset="-34"/>
                <a:cs typeface="TH SarabunIT๙" pitchFamily="34" charset="-34"/>
              </a:rPr>
              <a:t>ระบบงาน</a:t>
            </a:r>
            <a:r>
              <a:rPr lang="th-TH" sz="4800" b="1" dirty="0">
                <a:latin typeface="TH SarabunIT๙" pitchFamily="34" charset="-34"/>
                <a:cs typeface="TH SarabunIT๙" pitchFamily="34" charset="-34"/>
              </a:rPr>
              <a:t> การบริหารต้อง</a:t>
            </a:r>
            <a:r>
              <a:rPr lang="th-TH" sz="6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มีประสิทธิภาพ</a:t>
            </a:r>
            <a:endParaRPr lang="th-TH" sz="4800" b="1" dirty="0">
              <a:solidFill>
                <a:schemeClr val="accent6">
                  <a:lumMod val="60000"/>
                  <a:lumOff val="40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  <a:p>
            <a:pPr marL="1433513" indent="-533400"/>
            <a:r>
              <a:rPr lang="th-TH" sz="4800" b="1" dirty="0">
                <a:latin typeface="TH SarabunIT๙" pitchFamily="34" charset="-34"/>
                <a:cs typeface="TH SarabunIT๙" pitchFamily="34" charset="-34"/>
              </a:rPr>
              <a:t>3. </a:t>
            </a:r>
            <a:r>
              <a:rPr lang="th-TH" sz="6000" b="1" dirty="0">
                <a:solidFill>
                  <a:srgbClr val="FF9900"/>
                </a:solidFill>
                <a:latin typeface="TH SarabunIT๙" pitchFamily="34" charset="-34"/>
                <a:cs typeface="TH SarabunIT๙" pitchFamily="34" charset="-34"/>
              </a:rPr>
              <a:t>ศปท.</a:t>
            </a:r>
            <a:r>
              <a:rPr lang="th-TH" sz="4800" b="1" dirty="0">
                <a:latin typeface="TH SarabunIT๙" pitchFamily="34" charset="-34"/>
                <a:cs typeface="TH SarabunIT๙" pitchFamily="34" charset="-34"/>
              </a:rPr>
              <a:t> ต้องเป็นกลไก</a:t>
            </a:r>
            <a:r>
              <a:rPr lang="th-TH" sz="6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ประสานขับเคลื่อน</a:t>
            </a:r>
            <a:endParaRPr lang="en-US" sz="6000" b="1" dirty="0">
              <a:solidFill>
                <a:schemeClr val="accent6">
                  <a:lumMod val="60000"/>
                  <a:lumOff val="40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0" y="609600"/>
            <a:ext cx="9906000" cy="1600200"/>
          </a:xfrm>
          <a:prstGeom prst="rect">
            <a:avLst/>
          </a:prstGeom>
          <a:noFill/>
          <a:ln w="38100"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nip Diagonal Corner Rectangle 3"/>
          <p:cNvSpPr/>
          <p:nvPr/>
        </p:nvSpPr>
        <p:spPr>
          <a:xfrm>
            <a:off x="0" y="201216"/>
            <a:ext cx="9906000" cy="713184"/>
          </a:xfrm>
          <a:prstGeom prst="snip2DiagRect">
            <a:avLst/>
          </a:prstGeom>
          <a:ln w="28575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1429" tIns="45714" rIns="91429" bIns="45714" rtlCol="0" anchor="ctr"/>
          <a:lstStyle/>
          <a:p>
            <a:pPr algn="ctr"/>
            <a:r>
              <a:rPr lang="th-TH" sz="4000" b="1" dirty="0">
                <a:latin typeface="TH SarabunIT๙" pitchFamily="34" charset="-34"/>
                <a:cs typeface="TH SarabunIT๙" pitchFamily="34" charset="-34"/>
              </a:rPr>
              <a:t>หลักการแก้ไขปัญหา</a:t>
            </a:r>
            <a:endParaRPr lang="en-US" sz="40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447800" y="1524000"/>
            <a:ext cx="4343400" cy="1371600"/>
          </a:xfrm>
          <a:prstGeom prst="rect">
            <a:avLst/>
          </a:prstGeom>
          <a:ln w="28575">
            <a:solidFill>
              <a:srgbClr val="7030A0"/>
            </a:solidFill>
            <a:prstDash val="soli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indent="231775" algn="ctr"/>
            <a:r>
              <a:rPr lang="th-TH" sz="6000" b="1" dirty="0">
                <a:solidFill>
                  <a:srgbClr val="7030A0"/>
                </a:solidFill>
                <a:latin typeface="TH SarabunIT๙" pitchFamily="34" charset="-34"/>
                <a:cs typeface="TH SarabunIT๙" pitchFamily="34" charset="-34"/>
              </a:rPr>
              <a:t>วิเคราะห์</a:t>
            </a:r>
            <a:r>
              <a:rPr lang="th-TH" sz="48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ปัญหา</a:t>
            </a:r>
          </a:p>
        </p:txBody>
      </p:sp>
      <p:sp>
        <p:nvSpPr>
          <p:cNvPr id="6" name="Rectangle 5"/>
          <p:cNvSpPr/>
          <p:nvPr/>
        </p:nvSpPr>
        <p:spPr>
          <a:xfrm>
            <a:off x="2971800" y="3276600"/>
            <a:ext cx="4846320" cy="1371600"/>
          </a:xfrm>
          <a:prstGeom prst="rect">
            <a:avLst/>
          </a:prstGeom>
          <a:ln w="28575">
            <a:solidFill>
              <a:srgbClr val="008000"/>
            </a:solidFill>
            <a:prstDash val="soli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indent="231775" algn="ctr"/>
            <a:r>
              <a:rPr lang="th-TH" sz="4800" b="1" dirty="0">
                <a:latin typeface="TH SarabunIT๙" pitchFamily="34" charset="-34"/>
                <a:cs typeface="TH SarabunIT๙" pitchFamily="34" charset="-34"/>
              </a:rPr>
              <a:t>กำหนด</a:t>
            </a:r>
            <a:r>
              <a:rPr lang="th-TH" sz="6000" b="1" dirty="0">
                <a:solidFill>
                  <a:srgbClr val="006600"/>
                </a:solidFill>
                <a:latin typeface="TH SarabunIT๙" pitchFamily="34" charset="-34"/>
                <a:cs typeface="TH SarabunIT๙" pitchFamily="34" charset="-34"/>
              </a:rPr>
              <a:t>วิธีการแก้</a:t>
            </a:r>
            <a:r>
              <a:rPr lang="th-TH" sz="4800" b="1" dirty="0">
                <a:latin typeface="TH SarabunIT๙" pitchFamily="34" charset="-34"/>
                <a:cs typeface="TH SarabunIT๙" pitchFamily="34" charset="-34"/>
              </a:rPr>
              <a:t>ปัญหา</a:t>
            </a:r>
          </a:p>
        </p:txBody>
      </p:sp>
      <p:sp>
        <p:nvSpPr>
          <p:cNvPr id="8" name="Rectangle 7"/>
          <p:cNvSpPr/>
          <p:nvPr/>
        </p:nvSpPr>
        <p:spPr>
          <a:xfrm>
            <a:off x="4572000" y="4953000"/>
            <a:ext cx="4343400" cy="1371600"/>
          </a:xfrm>
          <a:prstGeom prst="rect">
            <a:avLst/>
          </a:prstGeom>
          <a:ln w="28575">
            <a:solidFill>
              <a:srgbClr val="FF9900"/>
            </a:solidFill>
            <a:prstDash val="soli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indent="231775" algn="ctr"/>
            <a:r>
              <a:rPr lang="th-TH" sz="4800" b="1" dirty="0">
                <a:latin typeface="TH SarabunIT๙" pitchFamily="34" charset="-34"/>
                <a:cs typeface="TH SarabunIT๙" pitchFamily="34" charset="-34"/>
              </a:rPr>
              <a:t>กำหนด</a:t>
            </a:r>
            <a:r>
              <a:rPr lang="th-TH" sz="6000" b="1" dirty="0">
                <a:solidFill>
                  <a:srgbClr val="FF9933"/>
                </a:solidFill>
                <a:latin typeface="TH SarabunIT๙" pitchFamily="34" charset="-34"/>
                <a:cs typeface="TH SarabunIT๙" pitchFamily="34" charset="-34"/>
              </a:rPr>
              <a:t>ผู้แก้</a:t>
            </a:r>
            <a:r>
              <a:rPr lang="th-TH" sz="4800" b="1" dirty="0">
                <a:latin typeface="TH SarabunIT๙" pitchFamily="34" charset="-34"/>
                <a:cs typeface="TH SarabunIT๙" pitchFamily="34" charset="-34"/>
              </a:rPr>
              <a:t>ปัญหา</a:t>
            </a:r>
            <a:endParaRPr lang="en-US" sz="48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9" name="Oval 8"/>
          <p:cNvSpPr/>
          <p:nvPr/>
        </p:nvSpPr>
        <p:spPr>
          <a:xfrm>
            <a:off x="914400" y="1371600"/>
            <a:ext cx="1219200" cy="1066800"/>
          </a:xfrm>
          <a:prstGeom prst="ellipse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b"/>
          <a:lstStyle/>
          <a:p>
            <a:pPr lvl="0" algn="ctr"/>
            <a:r>
              <a:rPr lang="th-TH" sz="8000" b="1" dirty="0">
                <a:solidFill>
                  <a:schemeClr val="bg1"/>
                </a:solidFill>
                <a:latin typeface="TH SarabunIT๙" pitchFamily="34" charset="-34"/>
                <a:cs typeface="TH SarabunIT๙" pitchFamily="34" charset="-34"/>
              </a:rPr>
              <a:t>๑</a:t>
            </a:r>
          </a:p>
        </p:txBody>
      </p:sp>
      <p:sp>
        <p:nvSpPr>
          <p:cNvPr id="10" name="Oval 9"/>
          <p:cNvSpPr/>
          <p:nvPr/>
        </p:nvSpPr>
        <p:spPr>
          <a:xfrm>
            <a:off x="2133600" y="3124200"/>
            <a:ext cx="1219200" cy="10668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b"/>
          <a:lstStyle/>
          <a:p>
            <a:pPr lvl="0" algn="ctr"/>
            <a:r>
              <a:rPr lang="th-TH" sz="8000" b="1" dirty="0">
                <a:solidFill>
                  <a:schemeClr val="bg1"/>
                </a:solidFill>
                <a:latin typeface="TH SarabunIT๙" pitchFamily="34" charset="-34"/>
                <a:cs typeface="TH SarabunIT๙" pitchFamily="34" charset="-34"/>
              </a:rPr>
              <a:t>๒</a:t>
            </a:r>
          </a:p>
        </p:txBody>
      </p:sp>
      <p:sp>
        <p:nvSpPr>
          <p:cNvPr id="11" name="Oval 10"/>
          <p:cNvSpPr/>
          <p:nvPr/>
        </p:nvSpPr>
        <p:spPr>
          <a:xfrm>
            <a:off x="3733800" y="4800600"/>
            <a:ext cx="1219200" cy="1066800"/>
          </a:xfrm>
          <a:prstGeom prst="ellipse">
            <a:avLst/>
          </a:prstGeom>
          <a:solidFill>
            <a:srgbClr val="FF9900"/>
          </a:solidFill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b"/>
          <a:lstStyle/>
          <a:p>
            <a:pPr lvl="0" algn="ctr"/>
            <a:r>
              <a:rPr lang="th-TH" sz="8000" b="1" dirty="0">
                <a:solidFill>
                  <a:schemeClr val="bg1"/>
                </a:solidFill>
                <a:latin typeface="TH SarabunIT๙" pitchFamily="34" charset="-34"/>
                <a:cs typeface="TH SarabunIT๙" pitchFamily="34" charset="-34"/>
              </a:rPr>
              <a:t>๓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C2241-EA23-4CB9-99D0-7E57355CABB8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nip Diagonal Corner Rectangle 3"/>
          <p:cNvSpPr/>
          <p:nvPr/>
        </p:nvSpPr>
        <p:spPr>
          <a:xfrm>
            <a:off x="0" y="201216"/>
            <a:ext cx="9906000" cy="713184"/>
          </a:xfrm>
          <a:prstGeom prst="snip2DiagRect">
            <a:avLst/>
          </a:prstGeom>
          <a:ln w="28575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1429" tIns="45714" rIns="91429" bIns="45714" rtlCol="0" anchor="ctr"/>
          <a:lstStyle/>
          <a:p>
            <a:pPr algn="ctr"/>
            <a:r>
              <a:rPr lang="th-TH" sz="4000" b="1" dirty="0">
                <a:latin typeface="TH SarabunIT๙" pitchFamily="34" charset="-34"/>
                <a:cs typeface="TH SarabunIT๙" pitchFamily="34" charset="-34"/>
              </a:rPr>
              <a:t>ปัญหาประเทศไทย</a:t>
            </a:r>
            <a:endParaRPr lang="en-US" sz="40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4800" y="1524000"/>
            <a:ext cx="9372600" cy="4800600"/>
          </a:xfrm>
          <a:prstGeom prst="rect">
            <a:avLst/>
          </a:prstGeom>
          <a:ln>
            <a:solidFill>
              <a:schemeClr val="accent1"/>
            </a:solidFill>
            <a:prstDash val="sysDot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th-TH" sz="40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“.... เหตุส่วนหนึ่งเกิดจากการที่มี</a:t>
            </a:r>
            <a:r>
              <a:rPr lang="th-TH" sz="4000" b="1" dirty="0">
                <a:solidFill>
                  <a:srgbClr val="0070C0"/>
                </a:solidFill>
                <a:latin typeface="TH SarabunIT๙" pitchFamily="34" charset="-34"/>
                <a:cs typeface="TH SarabunIT๙" pitchFamily="34" charset="-34"/>
              </a:rPr>
              <a:t>ผู้ไม่นำพา</a:t>
            </a:r>
          </a:p>
          <a:p>
            <a:pPr lvl="0" algn="ctr"/>
            <a:r>
              <a:rPr lang="th-TH" sz="4000" b="1" dirty="0">
                <a:solidFill>
                  <a:srgbClr val="0070C0"/>
                </a:solidFill>
                <a:latin typeface="TH SarabunIT๙" pitchFamily="34" charset="-34"/>
                <a:cs typeface="TH SarabunIT๙" pitchFamily="34" charset="-34"/>
              </a:rPr>
              <a:t>หรือไม่นับถือยำเกรงกฎหมาย กฎเกณฑ์การปกครองบ้านเมือง </a:t>
            </a:r>
            <a:r>
              <a:rPr lang="th-TH" sz="4000" b="1" dirty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</a:rPr>
              <a:t>ทุจริตฉ้อฉล บิดเบือนอำนาจ </a:t>
            </a:r>
          </a:p>
          <a:p>
            <a:pPr lvl="0" algn="ctr"/>
            <a:r>
              <a:rPr lang="th-TH" sz="4000" b="1" dirty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</a:rPr>
              <a:t>หรือขาดความตระหนักสำนึกรับผิดชอบ</a:t>
            </a:r>
            <a:br>
              <a:rPr lang="th-TH" sz="40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</a:br>
            <a:r>
              <a:rPr lang="th-TH" sz="40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ต่อประเทศชาติและประชาชน</a:t>
            </a:r>
          </a:p>
          <a:p>
            <a:pPr lvl="0" algn="ctr"/>
            <a:r>
              <a:rPr lang="th-TH" sz="40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จนทำให้การบังคับใช้กฎหมายไม่เป็นผล ....”</a:t>
            </a:r>
          </a:p>
          <a:p>
            <a:pPr lvl="0" algn="ctr"/>
            <a:endParaRPr lang="th-TH" sz="1100" b="1" dirty="0">
              <a:solidFill>
                <a:prstClr val="black"/>
              </a:solidFill>
              <a:latin typeface="TH SarabunIT๙" pitchFamily="34" charset="-34"/>
              <a:cs typeface="TH SarabunIT๙" pitchFamily="34" charset="-34"/>
            </a:endParaRPr>
          </a:p>
          <a:p>
            <a:pPr lvl="0" algn="r"/>
            <a:r>
              <a:rPr lang="th-TH" sz="24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(รธน. ๒๕๖๐)</a:t>
            </a:r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C2241-EA23-4CB9-99D0-7E57355CABB8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63112" y="1354049"/>
            <a:ext cx="5379777" cy="1224136"/>
          </a:xfrm>
          <a:prstGeom prst="rect">
            <a:avLst/>
          </a:prstGeom>
          <a:ln w="28575"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91429" tIns="45714" rIns="91429" bIns="45714" rtlCol="0" anchor="ctr"/>
          <a:lstStyle/>
          <a:p>
            <a:pPr algn="ctr"/>
            <a:r>
              <a:rPr lang="th-TH" sz="4400" b="1" dirty="0">
                <a:latin typeface="TH SarabunIT๙" pitchFamily="34" charset="-34"/>
                <a:cs typeface="TH SarabunIT๙" pitchFamily="34" charset="-34"/>
              </a:rPr>
              <a:t>โครงสร้างหลัก</a:t>
            </a:r>
            <a:r>
              <a:rPr lang="th-TH" sz="3600" b="1" dirty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</a:rPr>
              <a:t>อ่อนแอ</a:t>
            </a:r>
          </a:p>
          <a:p>
            <a:pPr algn="ctr"/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การเมือง เศรษฐกิจ สังคม ภาครัฐ</a:t>
            </a:r>
            <a:endParaRPr lang="en-US" sz="36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2404599" y="5340003"/>
            <a:ext cx="5096802" cy="99234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29" tIns="45714" rIns="91429" bIns="45714" rtlCol="0" anchor="ctr"/>
          <a:lstStyle/>
          <a:p>
            <a:pPr algn="ctr"/>
            <a:r>
              <a:rPr lang="th-TH" sz="4400" b="1" dirty="0">
                <a:latin typeface="TH SarabunIT๙" pitchFamily="34" charset="-34"/>
                <a:cs typeface="TH SarabunIT๙" pitchFamily="34" charset="-34"/>
              </a:rPr>
              <a:t>ทุจริต</a:t>
            </a:r>
            <a:r>
              <a:rPr lang="th-TH" sz="3600" b="1" dirty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</a:rPr>
              <a:t>รุนแรง</a:t>
            </a:r>
            <a:endParaRPr lang="en-US" sz="3600" b="1" dirty="0">
              <a:solidFill>
                <a:srgbClr val="FF0000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" name="Up Arrow 1"/>
          <p:cNvSpPr/>
          <p:nvPr/>
        </p:nvSpPr>
        <p:spPr>
          <a:xfrm>
            <a:off x="4592960" y="2614417"/>
            <a:ext cx="720080" cy="683848"/>
          </a:xfrm>
          <a:prstGeom prst="up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Up Arrow 16"/>
          <p:cNvSpPr/>
          <p:nvPr/>
        </p:nvSpPr>
        <p:spPr>
          <a:xfrm rot="10800000">
            <a:off x="4592961" y="4617656"/>
            <a:ext cx="720080" cy="683848"/>
          </a:xfrm>
          <a:prstGeom prst="up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Snip Diagonal Corner Rectangle 12"/>
          <p:cNvSpPr/>
          <p:nvPr/>
        </p:nvSpPr>
        <p:spPr>
          <a:xfrm>
            <a:off x="0" y="201216"/>
            <a:ext cx="9906000" cy="713184"/>
          </a:xfrm>
          <a:prstGeom prst="snip2DiagRect">
            <a:avLst/>
          </a:prstGeom>
          <a:ln w="28575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1429" tIns="45714" rIns="91429" bIns="45714" rtlCol="0" anchor="ctr"/>
          <a:lstStyle/>
          <a:p>
            <a:pPr algn="ctr"/>
            <a:r>
              <a:rPr lang="th-TH" sz="4000" b="1" dirty="0">
                <a:latin typeface="TH SarabunIT๙" pitchFamily="34" charset="-34"/>
                <a:cs typeface="TH SarabunIT๙" pitchFamily="34" charset="-34"/>
              </a:rPr>
              <a:t>สภาพปัญหา</a:t>
            </a:r>
            <a:endParaRPr lang="en-US" sz="40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752600" y="3352800"/>
            <a:ext cx="1905000" cy="1224136"/>
          </a:xfrm>
          <a:prstGeom prst="rect">
            <a:avLst/>
          </a:prstGeom>
          <a:ln w="19050">
            <a:solidFill>
              <a:srgbClr val="FF00FF"/>
            </a:solidFill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1429" tIns="45714" rIns="91429" bIns="45714" rtlCol="0" anchor="ctr"/>
          <a:lstStyle/>
          <a:p>
            <a:pPr algn="ctr"/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ไม่อยู่ในกรอบธรรมาภิบาล</a:t>
            </a:r>
            <a:endParaRPr lang="en-US" sz="44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248400" y="3352800"/>
            <a:ext cx="1905000" cy="1224136"/>
          </a:xfrm>
          <a:prstGeom prst="rect">
            <a:avLst/>
          </a:prstGeom>
          <a:ln w="19050">
            <a:solidFill>
              <a:srgbClr val="FF00FF"/>
            </a:solidFill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1429" tIns="45714" rIns="91429" bIns="45714" rtlCol="0" anchor="ctr"/>
          <a:lstStyle/>
          <a:p>
            <a:pPr algn="ctr"/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ไม่ใช้มาตรการทางปกครอง/วินัย</a:t>
            </a:r>
            <a:endParaRPr lang="en-US" sz="44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657600" y="3352800"/>
            <a:ext cx="2590800" cy="1224136"/>
          </a:xfrm>
          <a:prstGeom prst="rect">
            <a:avLst/>
          </a:prstGeom>
          <a:solidFill>
            <a:srgbClr val="FFCCFF"/>
          </a:solidFill>
          <a:ln w="38100">
            <a:solidFill>
              <a:srgbClr val="FF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1429" tIns="45714" rIns="91429" bIns="45714" rtlCol="0" anchor="ctr"/>
          <a:lstStyle/>
          <a:p>
            <a:pPr algn="ctr"/>
            <a:r>
              <a:rPr lang="th-TH" sz="4400" b="1" dirty="0">
                <a:latin typeface="TH SarabunIT๙" pitchFamily="34" charset="-34"/>
                <a:cs typeface="TH SarabunIT๙" pitchFamily="34" charset="-34"/>
              </a:rPr>
              <a:t>กลไกภาครัฐ</a:t>
            </a:r>
            <a:endParaRPr lang="en-US" sz="72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10" name="ตัวยึดหมายเลขภาพนิ่ง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C2241-EA23-4CB9-99D0-7E57355CABB8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5113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1999</TotalTime>
  <Words>3250</Words>
  <Application>Microsoft Office PowerPoint</Application>
  <PresentationFormat>A4 Paper (210x297 mm)</PresentationFormat>
  <Paragraphs>811</Paragraphs>
  <Slides>57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57</vt:i4>
      </vt:variant>
    </vt:vector>
  </HeadingPairs>
  <TitlesOfParts>
    <vt:vector size="62" baseType="lpstr">
      <vt:lpstr>Arial</vt:lpstr>
      <vt:lpstr>Calibri</vt:lpstr>
      <vt:lpstr>Cordia New</vt:lpstr>
      <vt:lpstr>TH SarabunIT๙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Sutasinee</dc:creator>
  <cp:lastModifiedBy>Sutasinee NünG</cp:lastModifiedBy>
  <cp:revision>251</cp:revision>
  <dcterms:created xsi:type="dcterms:W3CDTF">2018-02-07T04:06:39Z</dcterms:created>
  <dcterms:modified xsi:type="dcterms:W3CDTF">2019-04-17T12:13:00Z</dcterms:modified>
</cp:coreProperties>
</file>