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6" r:id="rId6"/>
    <p:sldId id="325" r:id="rId7"/>
    <p:sldId id="299" r:id="rId8"/>
    <p:sldId id="302" r:id="rId9"/>
    <p:sldId id="319" r:id="rId10"/>
    <p:sldId id="320" r:id="rId11"/>
    <p:sldId id="321" r:id="rId12"/>
    <p:sldId id="314" r:id="rId13"/>
    <p:sldId id="315" r:id="rId14"/>
    <p:sldId id="316" r:id="rId15"/>
    <p:sldId id="317" r:id="rId16"/>
    <p:sldId id="307" r:id="rId17"/>
    <p:sldId id="318" r:id="rId18"/>
    <p:sldId id="301" r:id="rId19"/>
    <p:sldId id="300" r:id="rId20"/>
    <p:sldId id="326" r:id="rId21"/>
    <p:sldId id="327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arry" initials="S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29E"/>
    <a:srgbClr val="2F91AF"/>
    <a:srgbClr val="DDC900"/>
    <a:srgbClr val="EDE7DD"/>
    <a:srgbClr val="7373C6"/>
    <a:srgbClr val="73C6A1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9110" autoAdjust="0"/>
  </p:normalViewPr>
  <p:slideViewPr>
    <p:cSldViewPr snapToGrid="0">
      <p:cViewPr>
        <p:scale>
          <a:sx n="62" d="100"/>
          <a:sy n="62" d="100"/>
        </p:scale>
        <p:origin x="-141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F0B23-A08B-40E1-BE1D-BA18B7CA6AE3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BD20-77B1-4FDC-BABD-6E8704C7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fld id="{856C945D-A0D3-46E5-BFF7-C88116AC2D0E}" type="slidenum">
              <a:rPr lang="en-US" altLang="th-TH" smtClean="0">
                <a:cs typeface="Angsana New" pitchFamily="18" charset="-34"/>
              </a:rPr>
              <a:pPr/>
              <a:t>9</a:t>
            </a:fld>
            <a:endParaRPr lang="th-TH" altLang="th-TH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fld id="{C9E9891B-F366-40BD-BDDD-A887B4C2A327}" type="slidenum">
              <a:rPr lang="en-US" altLang="th-TH" smtClean="0">
                <a:cs typeface="Angsana New" pitchFamily="18" charset="-34"/>
              </a:rPr>
              <a:pPr/>
              <a:t>10</a:t>
            </a:fld>
            <a:endParaRPr lang="th-TH" altLang="th-TH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fld id="{868A1F95-E232-48D2-8E6B-D702230D33E2}" type="slidenum">
              <a:rPr lang="en-US" altLang="th-TH" smtClean="0">
                <a:cs typeface="Angsana New" pitchFamily="18" charset="-34"/>
              </a:rPr>
              <a:pPr/>
              <a:t>11</a:t>
            </a:fld>
            <a:endParaRPr lang="th-TH" altLang="th-TH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fld id="{838E2455-7D49-4046-865B-3EE2439A1BB4}" type="slidenum">
              <a:rPr lang="en-US" altLang="th-TH" smtClean="0">
                <a:cs typeface="Angsana New" pitchFamily="18" charset="-34"/>
              </a:rPr>
              <a:pPr/>
              <a:t>12</a:t>
            </a:fld>
            <a:endParaRPr lang="th-TH" altLang="th-TH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fld id="{B5F06F1F-F664-486F-B446-46C3FF9368F5}" type="slidenum">
              <a:rPr lang="en-US" altLang="th-TH" smtClean="0">
                <a:cs typeface="Angsana New" pitchFamily="18" charset="-34"/>
              </a:rPr>
              <a:pPr/>
              <a:t>13</a:t>
            </a:fld>
            <a:endParaRPr lang="th-TH" altLang="th-TH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141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6133011"/>
            <a:ext cx="7620000" cy="6096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6652" y="1447800"/>
            <a:ext cx="4330148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1800">
                <a:solidFill>
                  <a:schemeClr val="accent5"/>
                </a:solidFill>
              </a:defRPr>
            </a:lvl4pPr>
            <a:lvl5pP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Bullete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7" name="Content Placeholder 8" descr="circle_dia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3572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0198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173559" y="1807778"/>
            <a:ext cx="3389743" cy="3389743"/>
            <a:chOff x="5013278" y="1883978"/>
            <a:chExt cx="3389743" cy="3389743"/>
          </a:xfrm>
        </p:grpSpPr>
        <p:sp>
          <p:nvSpPr>
            <p:cNvPr id="6" name="Oval 5"/>
            <p:cNvSpPr/>
            <p:nvPr userDrawn="1"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5202617" y="1571298"/>
            <a:ext cx="3276600" cy="3460532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 userDrawn="1">
            <p:ph type="body" sz="quarter" idx="12"/>
          </p:nvPr>
        </p:nvSpPr>
        <p:spPr>
          <a:xfrm>
            <a:off x="5697917" y="2149366"/>
            <a:ext cx="2286000" cy="2483068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 userDrawn="1">
            <p:ph type="body" sz="quarter" idx="11"/>
          </p:nvPr>
        </p:nvSpPr>
        <p:spPr>
          <a:xfrm>
            <a:off x="6107016" y="2682766"/>
            <a:ext cx="1467802" cy="160020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6307517" y="3374920"/>
            <a:ext cx="1066800" cy="26954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124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86200" y="1447800"/>
            <a:ext cx="4800600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Excellence Training Institution</a:t>
            </a: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EFAC-314B-4815-9FC7-C257000150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2FA4-CFF8-430E-87E5-430CEA49F2EC}" type="datetime1">
              <a:rPr lang="th-TH"/>
              <a:pPr>
                <a:defRPr/>
              </a:pPr>
              <a:t>18/04/62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527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Excellence Training Institution</a:t>
            </a: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ABFE5-64D8-4A02-B873-48F22AA8FE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4ADA-ACAF-48A0-8A2C-F9A878771A16}" type="datetime1">
              <a:rPr lang="th-TH"/>
              <a:pPr>
                <a:defRPr/>
              </a:pPr>
              <a:t>18/04/62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65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Excellence Training Institution</a:t>
            </a:r>
            <a:endParaRPr lang="th-T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C920-D109-406E-B93E-E4D95767EE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BF20-2ABA-447B-8625-08315607E9C8}" type="datetime1">
              <a:rPr lang="th-TH"/>
              <a:pPr>
                <a:defRPr/>
              </a:pPr>
              <a:t>18/04/62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839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4623-8586-4437-B06E-BAF68019AAB5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A166-03B2-4335-A5B0-40066FAF7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 - Long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53200" y="4876800"/>
            <a:ext cx="2133600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 - Shor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477000" y="409902"/>
            <a:ext cx="2286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77000" y="774696"/>
            <a:ext cx="2286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477000" y="495300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97" r:id="rId5"/>
    <p:sldLayoutId id="2147483698" r:id="rId6"/>
    <p:sldLayoutId id="2147483699" r:id="rId7"/>
    <p:sldLayoutId id="2147483700" r:id="rId8"/>
    <p:sldLayoutId id="2147483650" r:id="rId9"/>
    <p:sldLayoutId id="2147483695" r:id="rId10"/>
    <p:sldLayoutId id="2147483663" r:id="rId11"/>
    <p:sldLayoutId id="2147483664" r:id="rId12"/>
    <p:sldLayoutId id="2147483665" r:id="rId13"/>
    <p:sldLayoutId id="2147483703" r:id="rId14"/>
    <p:sldLayoutId id="2147483666" r:id="rId15"/>
    <p:sldLayoutId id="2147483696" r:id="rId16"/>
    <p:sldLayoutId id="2147483702" r:id="rId17"/>
    <p:sldLayoutId id="2147483690" r:id="rId18"/>
    <p:sldLayoutId id="2147483667" r:id="rId19"/>
    <p:sldLayoutId id="2147483701" r:id="rId20"/>
    <p:sldLayoutId id="2147483687" r:id="rId21"/>
    <p:sldLayoutId id="2147483689" r:id="rId22"/>
    <p:sldLayoutId id="2147483693" r:id="rId23"/>
    <p:sldLayoutId id="2147483694" r:id="rId24"/>
    <p:sldLayoutId id="2147483668" r:id="rId25"/>
    <p:sldLayoutId id="2147483705" r:id="rId26"/>
    <p:sldLayoutId id="2147483707" r:id="rId27"/>
    <p:sldLayoutId id="2147483708" r:id="rId28"/>
    <p:sldLayoutId id="2147483709" r:id="rId2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9E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Tx/>
        <a:buBlip>
          <a:blip r:embed="rId33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9" y="1110343"/>
            <a:ext cx="6884126" cy="3194464"/>
          </a:xfrm>
        </p:spPr>
        <p:txBody>
          <a:bodyPr/>
          <a:lstStyle/>
          <a:p>
            <a:pPr algn="ctr"/>
            <a:r>
              <a:rPr lang="th-TH" sz="3600" b="1" dirty="0" smtClean="0"/>
              <a:t>มาตรการ/แนวทางตามแผนแม่บท</a:t>
            </a:r>
            <a:br>
              <a:rPr lang="th-TH" sz="3600" b="1" dirty="0" smtClean="0"/>
            </a:br>
            <a:r>
              <a:rPr lang="th-TH" sz="3600" b="1" dirty="0" smtClean="0"/>
              <a:t>บูรณาการป้องกัน ปราบปรามการทุจริตและประพฤติมิชอบ </a:t>
            </a:r>
            <a:br>
              <a:rPr lang="th-TH" sz="3600" b="1" dirty="0" smtClean="0"/>
            </a:br>
            <a:r>
              <a:rPr lang="th-TH" sz="3600" b="1" dirty="0" smtClean="0"/>
              <a:t>ระยะ </a:t>
            </a:r>
            <a:r>
              <a:rPr lang="en-US" sz="3600" b="1" dirty="0" smtClean="0"/>
              <a:t>20</a:t>
            </a:r>
            <a:r>
              <a:rPr lang="th-TH" sz="3600" b="1" dirty="0" smtClean="0"/>
              <a:t> ปี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9822" y="4616971"/>
            <a:ext cx="8499423" cy="1768840"/>
          </a:xfrm>
          <a:solidFill>
            <a:srgbClr val="2A829E"/>
          </a:solidFill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endParaRPr lang="th-TH" altLang="th-TH" sz="3200" b="1" i="0" dirty="0" smtClean="0">
              <a:latin typeface="Browallia New" pitchFamily="34" charset="-34"/>
              <a:cs typeface="Browallia New" pitchFamily="34" charset="-34"/>
            </a:endParaRPr>
          </a:p>
          <a:p>
            <a:pPr algn="ctr">
              <a:spcBef>
                <a:spcPct val="0"/>
              </a:spcBef>
            </a:pPr>
            <a:r>
              <a:rPr lang="th-TH" altLang="th-TH" sz="3200" b="1" i="0" dirty="0" smtClean="0">
                <a:latin typeface="Browallia New" pitchFamily="34" charset="-34"/>
                <a:cs typeface="Browallia New" pitchFamily="34" charset="-34"/>
              </a:rPr>
              <a:t>รอง</a:t>
            </a:r>
            <a:r>
              <a:rPr lang="th-TH" altLang="th-TH" sz="3200" b="1" i="0" dirty="0">
                <a:latin typeface="Browallia New" pitchFamily="34" charset="-34"/>
                <a:cs typeface="Browallia New" pitchFamily="34" charset="-34"/>
              </a:rPr>
              <a:t>ศาสตราจารย์ ดร.สุณีย์  กัลยะจิตร</a:t>
            </a:r>
          </a:p>
          <a:p>
            <a:pPr algn="ctr">
              <a:spcBef>
                <a:spcPct val="0"/>
              </a:spcBef>
            </a:pPr>
            <a:r>
              <a:rPr lang="th-TH" altLang="th-TH" sz="3200" b="1" i="0" dirty="0">
                <a:latin typeface="Browallia New" pitchFamily="34" charset="-34"/>
                <a:cs typeface="Browallia New" pitchFamily="34" charset="-34"/>
              </a:rPr>
              <a:t>คณะสังคมศาสตร์และมนุษยศาสตร์ ม.มหิดล</a:t>
            </a:r>
            <a:br>
              <a:rPr lang="th-TH" altLang="th-TH" sz="3200" b="1" i="0" dirty="0">
                <a:latin typeface="Browallia New" pitchFamily="34" charset="-34"/>
                <a:cs typeface="Browallia New" pitchFamily="34" charset="-34"/>
              </a:rPr>
            </a:br>
            <a:endParaRPr lang="en-US" altLang="th-TH" sz="3200" b="1" i="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389" y="352697"/>
            <a:ext cx="8151222" cy="75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1280160" y="464820"/>
            <a:ext cx="6019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None/>
              <a:defRPr sz="1800" i="1" kern="1200">
                <a:solidFill>
                  <a:schemeClr val="bg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เอกสารประกอบการบรรยาย การประชุมเชิงปฎิบัติการ การจัดทำแผนฯ 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35339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97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en-US" altLang="th-TH" sz="1200" b="0" i="0" smtClean="0">
                <a:latin typeface="Arial" pitchFamily="34" charset="0"/>
              </a:rPr>
              <a:t>Excellence Training Institution</a:t>
            </a:r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3796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fld id="{E5F5C261-6530-4BBC-9C2C-EBC9CCD46DA2}" type="datetime1">
              <a:rPr lang="th-TH" altLang="th-TH" sz="1200" b="0" i="0" smtClean="0">
                <a:latin typeface="Arial" pitchFamily="34" charset="0"/>
              </a:rPr>
              <a:pPr/>
              <a:t>18/04/62</a:t>
            </a:fld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altLang="th-TH" sz="3600" dirty="0" smtClean="0">
                <a:cs typeface="+mj-cs"/>
              </a:rPr>
              <a:t>ผลสัมฤทธิ์ของงาน </a:t>
            </a:r>
            <a:r>
              <a:rPr lang="en-US" altLang="th-TH" sz="3600" dirty="0" smtClean="0">
                <a:cs typeface="+mj-cs"/>
              </a:rPr>
              <a:t>(Results or Performance)</a:t>
            </a:r>
            <a:endParaRPr lang="th-TH" altLang="th-TH" sz="3600" dirty="0" smtClean="0">
              <a:cs typeface="+mj-cs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170" y="1981200"/>
            <a:ext cx="8435975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sz="3600" dirty="0" smtClean="0">
                <a:cs typeface="+mj-cs"/>
              </a:rPr>
              <a:t>ผลสัมฤทธิ์ของงาน หมายถึง ผลลัพธ์ที่สามารถสร้างออกมาได้ เมื่อเทียบกับเป้าหมาย หรือจุดมุ่งหมาย</a:t>
            </a:r>
          </a:p>
          <a:p>
            <a:pPr eaLnBrk="1" hangingPunct="1"/>
            <a:r>
              <a:rPr lang="th-TH" altLang="th-TH" sz="3600" dirty="0" smtClean="0">
                <a:cs typeface="+mj-cs"/>
              </a:rPr>
              <a:t>ผลงานมีหลายระดับ ตั้งแต่ผลงานส่วนบุคคล ผลงานของหน่วยงาน หรือแม้กระทั่งผลประกอบการระดับองค์กร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16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en-US" altLang="th-TH" sz="1200" b="0" i="0" smtClean="0">
                <a:latin typeface="Arial" pitchFamily="34" charset="0"/>
              </a:rPr>
              <a:t>Excellence Training Institution</a:t>
            </a:r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4820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fld id="{CE1D6BC6-12BC-4912-9F47-032A8FC07B35}" type="datetime1">
              <a:rPr lang="th-TH" altLang="th-TH" sz="1200" b="0" i="0" smtClean="0">
                <a:latin typeface="Arial" pitchFamily="34" charset="0"/>
              </a:rPr>
              <a:pPr/>
              <a:t>18/04/62</a:t>
            </a:fld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altLang="th-TH" smtClean="0"/>
              <a:t>ตัววัดด้านผลผลิต </a:t>
            </a:r>
            <a:r>
              <a:rPr lang="en-US" altLang="th-TH" smtClean="0"/>
              <a:t>(Output)</a:t>
            </a:r>
            <a:endParaRPr lang="th-TH" altLang="th-TH" smtClean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40775" cy="4179887"/>
          </a:xfrm>
        </p:spPr>
        <p:txBody>
          <a:bodyPr/>
          <a:lstStyle/>
          <a:p>
            <a:pPr eaLnBrk="1" hangingPunct="1"/>
            <a:r>
              <a:rPr lang="th-TH" altLang="th-TH" dirty="0" smtClean="0"/>
              <a:t>ผลผลิต หมายถึงงาน บริการ หรือกิจกรรมที่เจ้าหน้าที่ทำเสร็จทุกกระบวนการ</a:t>
            </a:r>
          </a:p>
          <a:p>
            <a:pPr eaLnBrk="1" hangingPunct="1"/>
            <a:r>
              <a:rPr lang="th-TH" altLang="th-TH" dirty="0" smtClean="0"/>
              <a:t>ผลผลิตเป็นผลงานที่เกิดจากการดำเนินกิจกรรมของหน่วยงานโดยตรง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9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en-US" altLang="th-TH" sz="1200" b="0" i="0" smtClean="0">
                <a:latin typeface="Arial" pitchFamily="34" charset="0"/>
              </a:rPr>
              <a:t>Excellence Training Institution</a:t>
            </a:r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6868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fld id="{31483F5D-547F-40D1-A07F-082CE95283EF}" type="datetime1">
              <a:rPr lang="th-TH" altLang="th-TH" sz="1200" b="0" i="0" smtClean="0">
                <a:latin typeface="Arial" pitchFamily="34" charset="0"/>
              </a:rPr>
              <a:pPr/>
              <a:t>18/04/62</a:t>
            </a:fld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altLang="th-TH" smtClean="0"/>
              <a:t>ตัววัดด้านกระบวนการ </a:t>
            </a:r>
            <a:r>
              <a:rPr lang="en-US" altLang="th-TH" smtClean="0"/>
              <a:t>(Process)</a:t>
            </a:r>
            <a:endParaRPr lang="th-TH" altLang="th-TH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191" y="2092377"/>
            <a:ext cx="8229600" cy="4267200"/>
          </a:xfrm>
        </p:spPr>
        <p:txBody>
          <a:bodyPr/>
          <a:lstStyle/>
          <a:p>
            <a:pPr eaLnBrk="1" hangingPunct="1"/>
            <a:r>
              <a:rPr lang="th-TH" altLang="th-TH" dirty="0" smtClean="0"/>
              <a:t>หมายถึง ตัววัดความปรกติหรือผิดปรกติที่เกิดขึ้นกับกระบวนการ  เช่น การประเมินต้นน้ำ  กลางน้ำ  ปลายน้ำ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429000"/>
            <a:ext cx="4286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en-US" altLang="th-TH" sz="1200" b="0" i="0" smtClean="0">
                <a:latin typeface="Arial" pitchFamily="34" charset="0"/>
              </a:rPr>
              <a:t>Excellence Training Institution</a:t>
            </a:r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1039" name="Date Placeholder 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fld id="{40ADB369-EDDD-401E-8F98-AA63A22E176E}" type="datetime1">
              <a:rPr lang="th-TH" altLang="th-TH" sz="1200" b="0" i="0" smtClean="0">
                <a:latin typeface="Arial" pitchFamily="34" charset="0"/>
              </a:rPr>
              <a:pPr/>
              <a:t>18/04/62</a:t>
            </a:fld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229600" cy="947057"/>
          </a:xfrm>
        </p:spPr>
        <p:txBody>
          <a:bodyPr/>
          <a:lstStyle/>
          <a:p>
            <a:pPr eaLnBrk="1" hangingPunct="1"/>
            <a:r>
              <a:rPr lang="en-US" altLang="th-TH" dirty="0" smtClean="0"/>
              <a:t>Deming Cycle</a:t>
            </a:r>
            <a:endParaRPr lang="th-TH" altLang="th-TH" dirty="0" smtClean="0"/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579144" y="1310958"/>
            <a:ext cx="8229600" cy="4530725"/>
            <a:chOff x="266" y="707"/>
            <a:chExt cx="5184" cy="2854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032" y="91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F9F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5400000">
              <a:off x="2421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0800000">
              <a:off x="2032" y="1697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16200000">
              <a:off x="1643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3298" y="107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ngsana New" pitchFamily="18" charset="-34"/>
                </a:rPr>
                <a:t>Plan</a:t>
              </a:r>
              <a:endParaRPr kumimoji="0" lang="th-T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796" y="2575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ngsana New" pitchFamily="18" charset="-34"/>
                </a:rPr>
                <a:t>Check</a:t>
              </a:r>
              <a:endParaRPr kumimoji="0" lang="th-T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1795" y="1072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ngsana New" pitchFamily="18" charset="-34"/>
                </a:rPr>
                <a:t>Act</a:t>
              </a:r>
              <a:endParaRPr kumimoji="0" lang="th-T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3299" y="2574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ngsana New" pitchFamily="18" charset="-34"/>
                </a:rPr>
                <a:t>Do</a:t>
              </a:r>
              <a:endParaRPr kumimoji="0" lang="th-TH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264" y="1197"/>
              <a:ext cx="8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ngsana New" pitchFamily="18" charset="-34"/>
                </a:rPr>
                <a:t>การวางแผน</a:t>
              </a:r>
            </a:p>
          </p:txBody>
        </p:sp>
      </p:grpSp>
      <p:sp>
        <p:nvSpPr>
          <p:cNvPr id="1041" name="Text Box 14"/>
          <p:cNvSpPr txBox="1">
            <a:spLocks noChangeArrowheads="1"/>
          </p:cNvSpPr>
          <p:nvPr/>
        </p:nvSpPr>
        <p:spPr bwMode="auto">
          <a:xfrm>
            <a:off x="6804025" y="2378075"/>
            <a:ext cx="133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th-TH" altLang="th-TH" sz="2800" i="0">
                <a:latin typeface="Tahoma" pitchFamily="34" charset="0"/>
              </a:rPr>
              <a:t>การวางแผน</a:t>
            </a:r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6704920" y="4745037"/>
            <a:ext cx="2128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th-TH" altLang="th-TH" sz="2800" i="0" dirty="0">
                <a:latin typeface="Tahoma" pitchFamily="34" charset="0"/>
              </a:rPr>
              <a:t>การนำแผนมาปฏิบัติ</a:t>
            </a:r>
          </a:p>
        </p:txBody>
      </p:sp>
      <p:sp>
        <p:nvSpPr>
          <p:cNvPr id="1043" name="Text Box 16"/>
          <p:cNvSpPr txBox="1">
            <a:spLocks noChangeArrowheads="1"/>
          </p:cNvSpPr>
          <p:nvPr/>
        </p:nvSpPr>
        <p:spPr bwMode="auto">
          <a:xfrm>
            <a:off x="479698" y="4950049"/>
            <a:ext cx="2516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th-TH" altLang="th-TH" sz="2800" i="0" dirty="0">
                <a:latin typeface="Tahoma" pitchFamily="34" charset="0"/>
              </a:rPr>
              <a:t>การติดตามผลการปฏิบัติ</a:t>
            </a:r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395288" y="2133600"/>
            <a:ext cx="2330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2800" i="0">
                <a:latin typeface="Tahoma" pitchFamily="34" charset="0"/>
              </a:rPr>
              <a:t>การปรับปรุงแก้ไข</a:t>
            </a:r>
          </a:p>
          <a:p>
            <a:pPr algn="ctr"/>
            <a:r>
              <a:rPr lang="th-TH" altLang="th-TH" sz="2800" i="0">
                <a:latin typeface="Tahoma" pitchFamily="34" charset="0"/>
              </a:rPr>
              <a:t>เพื่อให้ได้ตามเป้าหมาย</a:t>
            </a:r>
          </a:p>
          <a:p>
            <a:pPr algn="ctr"/>
            <a:r>
              <a:rPr lang="th-TH" altLang="th-TH" sz="2800" i="0">
                <a:latin typeface="Tahoma" pitchFamily="34" charset="0"/>
              </a:rPr>
              <a:t>ที่วางไว้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32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Problem Solving Process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81512" y="1301932"/>
            <a:ext cx="3657600" cy="4664075"/>
          </a:xfrm>
        </p:spPr>
        <p:txBody>
          <a:bodyPr/>
          <a:lstStyle/>
          <a:p>
            <a:pPr eaLnBrk="1" hangingPunct="1"/>
            <a:r>
              <a:rPr lang="en-US" dirty="0" smtClean="0"/>
              <a:t>PLAN</a:t>
            </a:r>
          </a:p>
          <a:p>
            <a:pPr lvl="1" eaLnBrk="1" hangingPunct="1"/>
            <a:r>
              <a:rPr lang="en-US" dirty="0" smtClean="0"/>
              <a:t>Step 1 : Identify the Problem</a:t>
            </a:r>
          </a:p>
          <a:p>
            <a:pPr lvl="1" eaLnBrk="1" hangingPunct="1"/>
            <a:r>
              <a:rPr lang="en-US" dirty="0" smtClean="0"/>
              <a:t>Step 2: Analyze the problem</a:t>
            </a:r>
          </a:p>
          <a:p>
            <a:pPr eaLnBrk="1" hangingPunct="1"/>
            <a:r>
              <a:rPr lang="en-US" dirty="0" smtClean="0"/>
              <a:t>DO</a:t>
            </a:r>
          </a:p>
          <a:p>
            <a:pPr lvl="1" eaLnBrk="1" hangingPunct="1"/>
            <a:r>
              <a:rPr lang="en-US" dirty="0" smtClean="0"/>
              <a:t>Step 3: Develop Solutions</a:t>
            </a:r>
          </a:p>
          <a:p>
            <a:pPr lvl="1" eaLnBrk="1" hangingPunct="1"/>
            <a:r>
              <a:rPr lang="en-US" dirty="0" smtClean="0"/>
              <a:t>Step 4: Implement a Solution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884965" y="1367245"/>
            <a:ext cx="3657600" cy="4664075"/>
          </a:xfrm>
        </p:spPr>
        <p:txBody>
          <a:bodyPr/>
          <a:lstStyle/>
          <a:p>
            <a:pPr eaLnBrk="1" hangingPunct="1"/>
            <a:r>
              <a:rPr lang="en-US" dirty="0" smtClean="0"/>
              <a:t>CHECK</a:t>
            </a:r>
          </a:p>
          <a:p>
            <a:pPr lvl="1" eaLnBrk="1" hangingPunct="1"/>
            <a:r>
              <a:rPr lang="en-US" dirty="0" smtClean="0"/>
              <a:t>Step 5: Evaluate the Results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lvl="1" eaLnBrk="1" hangingPunct="1">
              <a:buFont typeface="Arial" pitchFamily="34" charset="0"/>
              <a:buNone/>
            </a:pPr>
            <a:r>
              <a:rPr lang="en-US" dirty="0" smtClean="0"/>
              <a:t>Do you achieve your desired goal?</a:t>
            </a:r>
          </a:p>
          <a:p>
            <a:pPr lvl="1"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ACT</a:t>
            </a:r>
          </a:p>
          <a:p>
            <a:pPr lvl="1" eaLnBrk="1" hangingPunct="1"/>
            <a:r>
              <a:rPr lang="en-US" dirty="0" smtClean="0"/>
              <a:t>Step 6: Standardize the solution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60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บริหารจัดการอย่างไรจึงประสบความสำเร็จ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th-TH" dirty="0" smtClean="0"/>
              <a:t>รู้จักวิธีการประเมินที่เหมาะสม</a:t>
            </a:r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- </a:t>
            </a:r>
            <a:r>
              <a:rPr lang="th-TH" dirty="0" smtClean="0"/>
              <a:t>นโยบาย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 smtClean="0"/>
              <a:t>- </a:t>
            </a:r>
            <a:r>
              <a:rPr lang="th-TH" dirty="0" smtClean="0"/>
              <a:t>วัฒนธรรมองค์กร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 smtClean="0"/>
              <a:t>- </a:t>
            </a:r>
            <a:r>
              <a:rPr lang="th-TH" dirty="0" smtClean="0"/>
              <a:t>สมาชิก “คน”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45" y="2172716"/>
            <a:ext cx="3880422" cy="35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3" y="2172716"/>
            <a:ext cx="3095624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การบริหารจัดการโครงการที่ดี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กลุ่มกิจกรรมที่มีความเกี่ยวข้องสัมพันธ์กัน</a:t>
            </a:r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- </a:t>
            </a:r>
            <a:r>
              <a:rPr lang="th-TH" dirty="0" smtClean="0"/>
              <a:t>โครงการใหม่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 smtClean="0"/>
              <a:t>- </a:t>
            </a:r>
            <a:r>
              <a:rPr lang="th-TH" dirty="0" smtClean="0"/>
              <a:t>โครงการเดิม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71" y="2158584"/>
            <a:ext cx="4291918" cy="32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9395"/>
            <a:ext cx="8229600" cy="37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19" y="565536"/>
            <a:ext cx="8229600" cy="762000"/>
          </a:xfrm>
          <a:solidFill>
            <a:schemeClr val="bg1"/>
          </a:solidFill>
        </p:spPr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" y="1857656"/>
            <a:ext cx="822960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ไม่มีคำถามอะไร ?????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0000"/>
            <a:ext cx="8229600" cy="4419601"/>
          </a:xfrm>
        </p:spPr>
        <p:txBody>
          <a:bodyPr/>
          <a:lstStyle/>
          <a:p>
            <a:r>
              <a:rPr lang="th-TH" b="1" dirty="0" smtClean="0"/>
              <a:t>ไปคิด </a:t>
            </a:r>
            <a:r>
              <a:rPr lang="en-US" b="1" dirty="0" smtClean="0"/>
              <a:t>PR </a:t>
            </a:r>
            <a:r>
              <a:rPr lang="th-TH" b="1" dirty="0" smtClean="0"/>
              <a:t>ไปสร้างแบรนด์ เพื่อ รู้เรา ก่อนจะไปรู้เขา แล้วสร้างเราให้มีกิจกรรมโครงงาน ป้องกันปราบปรามการทุจริตประพฤติมิชอบ ซึ่งเป็นวาระ</a:t>
            </a:r>
            <a:r>
              <a:rPr lang="th-TH" b="1" smtClean="0"/>
              <a:t>แห่งชาติ </a:t>
            </a:r>
            <a:r>
              <a:rPr lang="en-US" b="1" smtClean="0"/>
              <a:t>!!!!!!!</a:t>
            </a:r>
            <a:endParaRPr lang="th-TH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54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691490"/>
            <a:ext cx="8252087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มาทำอะไรกันค่ะ </a:t>
            </a:r>
            <a:r>
              <a:rPr lang="en-US" b="1" dirty="0" smtClean="0"/>
              <a:t>!!!!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>
            <a:off x="4871804" y="2630775"/>
            <a:ext cx="1229194" cy="884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30" y="1929985"/>
            <a:ext cx="25820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https://previews.123rf.com/images/vladwel/vladwel1605/vladwel160500099/56657569-s%C3%AD-no-comprobado-con-l%C3%ADnea-de-marcador-rojo-s%C3%AD-seleccionado-con-una-cruz-roja-y-un-c%C3%ADrculo-el-concepto-de-la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1567645"/>
            <a:ext cx="5288279" cy="41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80" y="565537"/>
            <a:ext cx="82296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ต้องได้ </a:t>
            </a:r>
            <a:r>
              <a:rPr lang="en-US" b="1" dirty="0" smtClean="0"/>
              <a:t>!!!!! </a:t>
            </a:r>
            <a:r>
              <a:rPr lang="th-TH" b="1" dirty="0" smtClean="0"/>
              <a:t>มาตรการ</a:t>
            </a:r>
            <a:r>
              <a:rPr lang="th-TH" b="1" dirty="0"/>
              <a:t>/แนวทาง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3" y="1421067"/>
            <a:ext cx="5036696" cy="403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41" y="1447456"/>
            <a:ext cx="3490054" cy="42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44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บริหารจัดการอย่างไรจึงประสบความสำเร็จ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1. </a:t>
            </a:r>
            <a:r>
              <a:rPr lang="th-TH" b="1" dirty="0" smtClean="0">
                <a:latin typeface="+mj-lt"/>
              </a:rPr>
              <a:t>รู้จักองค์กรตัวเองอย่างดี</a:t>
            </a:r>
          </a:p>
          <a:p>
            <a:pPr marL="0" indent="0">
              <a:buNone/>
            </a:pPr>
            <a:r>
              <a:rPr lang="th-TH" b="1" dirty="0" smtClean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- </a:t>
            </a:r>
            <a:r>
              <a:rPr lang="th-TH" b="1" dirty="0" smtClean="0">
                <a:latin typeface="+mj-lt"/>
              </a:rPr>
              <a:t>นโยบาย</a:t>
            </a:r>
          </a:p>
          <a:p>
            <a:pPr marL="0" indent="0">
              <a:buNone/>
            </a:pPr>
            <a:r>
              <a:rPr lang="th-TH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- </a:t>
            </a:r>
            <a:r>
              <a:rPr lang="th-TH" b="1" dirty="0" smtClean="0">
                <a:latin typeface="+mj-lt"/>
              </a:rPr>
              <a:t>วัฒนธรรมองค์กร</a:t>
            </a:r>
          </a:p>
          <a:p>
            <a:pPr marL="0" indent="0">
              <a:buNone/>
            </a:pPr>
            <a:r>
              <a:rPr lang="th-TH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- </a:t>
            </a:r>
            <a:r>
              <a:rPr lang="th-TH" b="1" dirty="0" smtClean="0">
                <a:latin typeface="+mj-lt"/>
              </a:rPr>
              <a:t>สมาชิก “คน”</a:t>
            </a:r>
            <a:endParaRPr lang="th-TH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04" y="2111271"/>
            <a:ext cx="2419952" cy="156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4721397"/>
            <a:ext cx="2983043" cy="16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55" y="410172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บริหารจัดการอย่างไรจึงประสบความสำเร็จ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th-TH" b="1" dirty="0" smtClean="0"/>
              <a:t>รู้จักการวางแผนที่ดี</a:t>
            </a:r>
          </a:p>
          <a:p>
            <a:pPr marL="0" indent="0">
              <a:buNone/>
            </a:pPr>
            <a:r>
              <a:rPr lang="th-TH" b="1" dirty="0" smtClean="0"/>
              <a:t>	</a:t>
            </a:r>
            <a:r>
              <a:rPr lang="en-US" b="1" dirty="0" smtClean="0"/>
              <a:t>- </a:t>
            </a:r>
            <a:r>
              <a:rPr lang="th-TH" b="1" dirty="0" smtClean="0"/>
              <a:t>เพื่อการตัดสินใจเลือกแนวทางปฎิบัติที่ดีที่สุดสำหรับให้องค์กรบรรลุผล</a:t>
            </a:r>
            <a:r>
              <a:rPr lang="th-TH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86" y="3447738"/>
            <a:ext cx="383748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1248" y="1522233"/>
            <a:ext cx="8726365" cy="4071937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altLang="th-TH" sz="3200" b="1" dirty="0" smtClean="0">
                <a:solidFill>
                  <a:srgbClr val="0070C0"/>
                </a:solidFill>
                <a:latin typeface="+mn-lt"/>
                <a:cs typeface="Angsana New" pitchFamily="18" charset="-34"/>
              </a:rPr>
              <a:t>1)</a:t>
            </a:r>
            <a:r>
              <a:rPr lang="th-TH" altLang="th-TH" sz="3200" b="1" dirty="0" smtClean="0">
                <a:solidFill>
                  <a:srgbClr val="0070C0"/>
                </a:solidFill>
                <a:latin typeface="+mn-lt"/>
                <a:cs typeface="Angsana New" pitchFamily="18" charset="-34"/>
              </a:rPr>
              <a:t> จำแนกตามระดับของการบริหารงานองค์กร</a:t>
            </a:r>
          </a:p>
          <a:p>
            <a:pPr marL="457200" lvl="1" indent="0">
              <a:buNone/>
            </a:pPr>
            <a:r>
              <a:rPr lang="en-US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- </a:t>
            </a:r>
            <a:r>
              <a:rPr lang="th-TH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การวางแผนกลยุทธ์</a:t>
            </a:r>
            <a:r>
              <a:rPr lang="en-US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 (Strategic Planning)</a:t>
            </a:r>
            <a:r>
              <a:rPr lang="th-TH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 </a:t>
            </a:r>
            <a:r>
              <a:rPr lang="th-TH" altLang="th-TH" sz="3200" dirty="0" smtClean="0">
                <a:solidFill>
                  <a:schemeClr val="tx1"/>
                </a:solidFill>
                <a:latin typeface="+mn-lt"/>
                <a:cs typeface="Angsana New" pitchFamily="18" charset="-34"/>
              </a:rPr>
              <a:t>ผู้บริหารระดับสูง </a:t>
            </a:r>
          </a:p>
          <a:p>
            <a:pPr marL="457200" lvl="1" indent="0">
              <a:buNone/>
            </a:pPr>
            <a:r>
              <a:rPr lang="th-TH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- การวางแผนยุทธวิธี (</a:t>
            </a:r>
            <a:r>
              <a:rPr lang="en-US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Tactical Planning) </a:t>
            </a:r>
            <a:r>
              <a:rPr lang="th-TH" altLang="th-TH" sz="3200" dirty="0" smtClean="0">
                <a:solidFill>
                  <a:schemeClr val="tx1"/>
                </a:solidFill>
                <a:latin typeface="+mn-lt"/>
                <a:cs typeface="Angsana New" pitchFamily="18" charset="-34"/>
              </a:rPr>
              <a:t>การกระทำร่วมกันระหว่างผู้บริหารระดับสูงกับผู้ บริหารระดับกลาง</a:t>
            </a:r>
          </a:p>
          <a:p>
            <a:pPr marL="457200" lvl="1" indent="0">
              <a:buNone/>
            </a:pPr>
            <a:r>
              <a:rPr lang="th-TH" altLang="th-TH" sz="3200" dirty="0" smtClean="0">
                <a:solidFill>
                  <a:srgbClr val="FF0000"/>
                </a:solidFill>
                <a:latin typeface="+mn-lt"/>
                <a:cs typeface="Angsana New" pitchFamily="18" charset="-34"/>
              </a:rPr>
              <a:t>- การ</a:t>
            </a:r>
            <a:r>
              <a:rPr lang="th-TH" altLang="th-TH" sz="3200" dirty="0">
                <a:solidFill>
                  <a:srgbClr val="FF0000"/>
                </a:solidFill>
                <a:latin typeface="+mn-lt"/>
                <a:cs typeface="Angsana New" pitchFamily="18" charset="-34"/>
              </a:rPr>
              <a:t>วางแผนปฏิบัติงาน </a:t>
            </a:r>
            <a:r>
              <a:rPr lang="en-US" altLang="th-TH" sz="3200" dirty="0">
                <a:solidFill>
                  <a:srgbClr val="FF0000"/>
                </a:solidFill>
                <a:latin typeface="+mn-lt"/>
                <a:cs typeface="Angsana New" pitchFamily="18" charset="-34"/>
              </a:rPr>
              <a:t>(Operational Planning)</a:t>
            </a:r>
            <a:r>
              <a:rPr lang="th-TH" altLang="th-TH" sz="3200" dirty="0">
                <a:solidFill>
                  <a:srgbClr val="FF0000"/>
                </a:solidFill>
                <a:latin typeface="+mn-lt"/>
                <a:cs typeface="Angsana New" pitchFamily="18" charset="-34"/>
              </a:rPr>
              <a:t> </a:t>
            </a:r>
            <a:r>
              <a:rPr lang="th-TH" altLang="th-TH" sz="3200" dirty="0">
                <a:latin typeface="+mn-lt"/>
                <a:cs typeface="Angsana New" pitchFamily="18" charset="-34"/>
              </a:rPr>
              <a:t>เป็นหน้าที่เฉพาะของ หน่วยงาน หรืองานที่ต้องทำเป็นประจำวันต่อวัน </a:t>
            </a:r>
          </a:p>
          <a:p>
            <a:pPr marL="457200" lvl="1" indent="0">
              <a:buNone/>
            </a:pPr>
            <a:endParaRPr lang="th-TH" altLang="th-TH" sz="3600" dirty="0" smtClean="0">
              <a:solidFill>
                <a:schemeClr val="tx1"/>
              </a:solidFill>
              <a:latin typeface="+mn-lt"/>
              <a:cs typeface="Angsana New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248" y="171450"/>
            <a:ext cx="8015654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70C0"/>
                </a:solidFill>
              </a:rPr>
              <a:t>ประเภทของการวางแผน (</a:t>
            </a:r>
            <a:r>
              <a:rPr lang="en-US" sz="3600" b="1" dirty="0">
                <a:solidFill>
                  <a:srgbClr val="0070C0"/>
                </a:solidFill>
              </a:rPr>
              <a:t>Type of Planning)</a:t>
            </a:r>
            <a:endParaRPr lang="th-TH" sz="3600" b="1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0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3"/>
          <p:cNvSpPr txBox="1">
            <a:spLocks noChangeArrowheads="1"/>
          </p:cNvSpPr>
          <p:nvPr/>
        </p:nvSpPr>
        <p:spPr bwMode="auto">
          <a:xfrm>
            <a:off x="311248" y="1857376"/>
            <a:ext cx="872636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547688" indent="-2730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US" altLang="th-TH" sz="3600" b="1" dirty="0">
                <a:solidFill>
                  <a:srgbClr val="0070C0"/>
                </a:solidFill>
                <a:latin typeface="+mn-lt"/>
              </a:rPr>
              <a:t>2)</a:t>
            </a:r>
            <a:r>
              <a:rPr lang="th-TH" altLang="th-TH" sz="3600" b="1" dirty="0">
                <a:solidFill>
                  <a:srgbClr val="0070C0"/>
                </a:solidFill>
                <a:latin typeface="+mn-lt"/>
              </a:rPr>
              <a:t> จำแนกตามระยะเวลา</a:t>
            </a:r>
          </a:p>
          <a:p>
            <a:pPr lvl="1" ea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th-TH" altLang="th-TH" sz="3600" dirty="0">
                <a:solidFill>
                  <a:srgbClr val="FF0000"/>
                </a:solidFill>
                <a:latin typeface="+mn-lt"/>
              </a:rPr>
              <a:t>การวางแผนระยะยาว (</a:t>
            </a:r>
            <a:r>
              <a:rPr lang="en-US" altLang="th-TH" sz="3600" dirty="0">
                <a:solidFill>
                  <a:srgbClr val="FF0000"/>
                </a:solidFill>
                <a:latin typeface="+mn-lt"/>
              </a:rPr>
              <a:t>Long – range Planning)</a:t>
            </a:r>
            <a:r>
              <a:rPr lang="th-TH" altLang="th-TH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h-TH" altLang="th-TH" sz="3600" dirty="0">
                <a:latin typeface="+mn-lt"/>
              </a:rPr>
              <a:t>มีเป้าหมายเพื่อเชื่อมโยงการบริหารและการปฏิบัติการภายในองค์กรเข้ากับสภาวะแวดล้อมปกติจะคำนึงถึงอนาคตข้างหน้าไม่ต่ำกว่า </a:t>
            </a:r>
            <a:r>
              <a:rPr lang="en-US" altLang="th-TH" sz="3600" dirty="0">
                <a:latin typeface="+mn-lt"/>
              </a:rPr>
              <a:t>5 </a:t>
            </a:r>
            <a:r>
              <a:rPr lang="th-TH" altLang="th-TH" sz="3600" dirty="0">
                <a:latin typeface="+mn-lt"/>
              </a:rPr>
              <a:t>ปีขึ้นไป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1248" y="171450"/>
            <a:ext cx="8015654" cy="9144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70C0"/>
                </a:solidFill>
              </a:rPr>
              <a:t>ประเภทของการวางแผน (</a:t>
            </a:r>
            <a:r>
              <a:rPr lang="en-US" sz="4800" b="1" dirty="0">
                <a:solidFill>
                  <a:srgbClr val="0070C0"/>
                </a:solidFill>
              </a:rPr>
              <a:t>Type of Planning)</a:t>
            </a:r>
            <a:endParaRPr lang="th-TH" sz="4800" b="1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4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263769" y="1285876"/>
            <a:ext cx="85285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547688" indent="-2730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US" altLang="th-TH" sz="3600" b="1" dirty="0">
                <a:solidFill>
                  <a:srgbClr val="0070C0"/>
                </a:solidFill>
                <a:latin typeface="+mn-lt"/>
              </a:rPr>
              <a:t>2)</a:t>
            </a:r>
            <a:r>
              <a:rPr lang="th-TH" altLang="th-TH" sz="3600" b="1" dirty="0">
                <a:solidFill>
                  <a:srgbClr val="0070C0"/>
                </a:solidFill>
                <a:latin typeface="+mn-lt"/>
              </a:rPr>
              <a:t> จำแนกตามระยะเวลา</a:t>
            </a:r>
          </a:p>
          <a:p>
            <a:pPr lvl="1" ea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th-TH" altLang="th-TH" sz="3600" dirty="0" smtClean="0">
                <a:solidFill>
                  <a:srgbClr val="FF0000"/>
                </a:solidFill>
                <a:latin typeface="+mn-lt"/>
              </a:rPr>
              <a:t>ระยะ</a:t>
            </a:r>
            <a:r>
              <a:rPr lang="th-TH" altLang="th-TH" sz="3600" dirty="0">
                <a:solidFill>
                  <a:srgbClr val="FF0000"/>
                </a:solidFill>
                <a:latin typeface="+mn-lt"/>
              </a:rPr>
              <a:t>ปานกลาง (</a:t>
            </a:r>
            <a:r>
              <a:rPr lang="en-US" altLang="th-TH" sz="3600" dirty="0">
                <a:solidFill>
                  <a:srgbClr val="FF0000"/>
                </a:solidFill>
                <a:latin typeface="+mn-lt"/>
              </a:rPr>
              <a:t>Intermediate Range Planning) </a:t>
            </a:r>
            <a:r>
              <a:rPr lang="en-US" altLang="th-TH" sz="3600" dirty="0" smtClean="0">
                <a:latin typeface="+mn-lt"/>
              </a:rPr>
              <a:t>1 </a:t>
            </a:r>
            <a:r>
              <a:rPr lang="th-TH" altLang="th-TH" sz="3600" dirty="0">
                <a:latin typeface="+mn-lt"/>
              </a:rPr>
              <a:t>ปี ถึง </a:t>
            </a:r>
            <a:r>
              <a:rPr lang="en-US" altLang="th-TH" sz="3600" dirty="0">
                <a:latin typeface="+mn-lt"/>
              </a:rPr>
              <a:t>5 </a:t>
            </a:r>
            <a:r>
              <a:rPr lang="th-TH" altLang="th-TH" sz="3600" dirty="0">
                <a:latin typeface="+mn-lt"/>
              </a:rPr>
              <a:t>ปี </a:t>
            </a:r>
          </a:p>
          <a:p>
            <a:pPr lvl="1" ea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th-TH" altLang="th-TH" sz="3600" dirty="0" smtClean="0">
                <a:solidFill>
                  <a:srgbClr val="FF0000"/>
                </a:solidFill>
                <a:latin typeface="+mn-lt"/>
              </a:rPr>
              <a:t>ระยะ</a:t>
            </a:r>
            <a:r>
              <a:rPr lang="th-TH" altLang="th-TH" sz="3600" dirty="0">
                <a:solidFill>
                  <a:srgbClr val="FF0000"/>
                </a:solidFill>
                <a:latin typeface="+mn-lt"/>
              </a:rPr>
              <a:t>สั้น (</a:t>
            </a:r>
            <a:r>
              <a:rPr lang="en-US" altLang="th-TH" sz="3600" dirty="0">
                <a:solidFill>
                  <a:srgbClr val="FF0000"/>
                </a:solidFill>
                <a:latin typeface="+mn-lt"/>
              </a:rPr>
              <a:t>short range Planning) </a:t>
            </a:r>
            <a:r>
              <a:rPr lang="th-TH" altLang="th-TH" sz="3600" dirty="0">
                <a:latin typeface="+mn-lt"/>
              </a:rPr>
              <a:t>เป็นการวางแผนเพื่อให้ครอบคลุมและเป็นไปตามเป้าหมายปฏิบัติการหรือแผนซึ่งถือเอาช่วงเวลาภายในเวลา </a:t>
            </a:r>
            <a:r>
              <a:rPr lang="en-US" altLang="th-TH" sz="3600" dirty="0">
                <a:latin typeface="+mn-lt"/>
              </a:rPr>
              <a:t>1 </a:t>
            </a:r>
            <a:r>
              <a:rPr lang="th-TH" altLang="th-TH" sz="3600" dirty="0">
                <a:latin typeface="+mn-lt"/>
              </a:rPr>
              <a:t>ปีเป็นเกณฑ์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54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r>
              <a:rPr lang="en-US" altLang="th-TH" sz="1200" b="0" i="0" smtClean="0">
                <a:latin typeface="Arial" pitchFamily="34" charset="0"/>
              </a:rPr>
              <a:t>Excellence Training Institution</a:t>
            </a:r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fld id="{B9739E4C-BB2D-455F-A082-F749704B6A7D}" type="datetime1">
              <a:rPr lang="th-TH" altLang="th-TH" sz="1200" b="0" i="0" smtClean="0">
                <a:latin typeface="Arial" pitchFamily="34" charset="0"/>
              </a:rPr>
              <a:pPr/>
              <a:t>18/04/62</a:t>
            </a:fld>
            <a:endParaRPr lang="th-TH" altLang="th-TH" sz="1200" b="0" i="0" smtClean="0">
              <a:latin typeface="Arial" pitchFamily="34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altLang="th-TH" dirty="0" smtClean="0"/>
              <a:t>ผลสัมฤทธิ์ของงาน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1295400" y="2590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1pPr>
            <a:lvl2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2pPr>
            <a:lvl3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3pPr>
            <a:lvl4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4pPr>
            <a:lvl5pPr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5pPr>
            <a:lvl6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6pPr>
            <a:lvl7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7pPr>
            <a:lvl8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8pPr>
            <a:lvl9pPr eaLnBrk="0" hangingPunct="0">
              <a:defRPr sz="4000" b="1" i="1">
                <a:solidFill>
                  <a:schemeClr val="tx1"/>
                </a:solidFill>
                <a:latin typeface="Monotype Corsiva" pitchFamily="66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endParaRPr lang="th-TH" altLang="th-TH" sz="2400" b="0" i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4695" y="1214202"/>
            <a:ext cx="8259580" cy="3297837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th-TH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th-TH" altLang="th-TH" sz="34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ผลสัมฤทธิ์ </a:t>
            </a:r>
            <a:r>
              <a:rPr lang="en-US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(Results) </a:t>
            </a:r>
            <a:r>
              <a:rPr lang="en-US" altLang="th-TH" sz="34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= </a:t>
            </a:r>
            <a:endParaRPr lang="th-TH" altLang="th-TH" sz="3400" b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th-TH" altLang="th-TH" sz="34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           </a:t>
            </a:r>
          </a:p>
          <a:p>
            <a:r>
              <a:rPr lang="th-TH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th-TH" altLang="th-TH" sz="34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        ผลผลิต </a:t>
            </a:r>
            <a:r>
              <a:rPr lang="en-US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(Outputs) + </a:t>
            </a:r>
            <a:r>
              <a:rPr lang="th-TH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ผลลัพธ์ </a:t>
            </a:r>
            <a:r>
              <a:rPr lang="en-US" altLang="th-TH" sz="3400" b="1" dirty="0">
                <a:solidFill>
                  <a:schemeClr val="bg1"/>
                </a:solidFill>
                <a:latin typeface="Centaur" panose="02030504050205020304" pitchFamily="18" charset="0"/>
              </a:rPr>
              <a:t>(Outcomes</a:t>
            </a:r>
            <a:r>
              <a:rPr lang="en-US" altLang="th-TH" sz="34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th-TH" altLang="th-TH" sz="3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23" y="5453421"/>
            <a:ext cx="1558977" cy="1392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97170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HI_Theme_jan_2013">
  <a:themeElements>
    <a:clrScheme name="IHI - Jan 2013">
      <a:dk1>
        <a:srgbClr val="455660"/>
      </a:dk1>
      <a:lt1>
        <a:srgbClr val="FFFFFF"/>
      </a:lt1>
      <a:dk2>
        <a:srgbClr val="00A0AF"/>
      </a:dk2>
      <a:lt2>
        <a:srgbClr val="8CC63E"/>
      </a:lt2>
      <a:accent1>
        <a:srgbClr val="7299C6"/>
      </a:accent1>
      <a:accent2>
        <a:srgbClr val="0194D3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009EC2"/>
      </a:hlink>
      <a:folHlink>
        <a:srgbClr val="009E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26CE490B82447BCB0592B93505EC5" ma:contentTypeVersion="1" ma:contentTypeDescription="Create a new document." ma:contentTypeScope="" ma:versionID="bd8fcc06687e7cf08d57cc88ea0832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5EB4C8-C3A3-4FE8-8491-31A8CED5A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E1B7F7-9174-44CA-ADC3-6F7B4A539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F3AC6-37E2-4A44-A851-48DA27B44CC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IHI_Theme_jan_2013</Template>
  <TotalTime>2288</TotalTime>
  <Words>524</Words>
  <Application>Microsoft Office PowerPoint</Application>
  <PresentationFormat>On-screen Show (4:3)</PresentationFormat>
  <Paragraphs>90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IHI_Theme_jan_2013</vt:lpstr>
      <vt:lpstr>มาตรการ/แนวทางตามแผนแม่บท บูรณาการป้องกัน ปราบปรามการทุจริตและประพฤติมิชอบ  ระยะ 20 ปี</vt:lpstr>
      <vt:lpstr>มาทำอะไรกันค่ะ !!!!</vt:lpstr>
      <vt:lpstr>ต้องได้ !!!!! มาตรการ/แนวทาง</vt:lpstr>
      <vt:lpstr>บริหารจัดการอย่างไรจึงประสบความสำเร็จ</vt:lpstr>
      <vt:lpstr>บริหารจัดการอย่างไรจึงประสบความสำเร็จ</vt:lpstr>
      <vt:lpstr>PowerPoint Presentation</vt:lpstr>
      <vt:lpstr>PowerPoint Presentation</vt:lpstr>
      <vt:lpstr>PowerPoint Presentation</vt:lpstr>
      <vt:lpstr>ผลสัมฤทธิ์ของงาน</vt:lpstr>
      <vt:lpstr>ผลสัมฤทธิ์ของงาน (Results or Performance)</vt:lpstr>
      <vt:lpstr>ตัววัดด้านผลผลิต (Output)</vt:lpstr>
      <vt:lpstr>ตัววัดด้านกระบวนการ (Process)</vt:lpstr>
      <vt:lpstr>Deming Cycle</vt:lpstr>
      <vt:lpstr>Problem Solving Process</vt:lpstr>
      <vt:lpstr>บริหารจัดการอย่างไรจึงประสบความสำเร็จ</vt:lpstr>
      <vt:lpstr>การบริหารจัดการโครงการที่ดี</vt:lpstr>
      <vt:lpstr>PowerPoint Presentation</vt:lpstr>
      <vt:lpstr>PowerPoint Presentation</vt:lpstr>
      <vt:lpstr>ไม่มีคำถามอะไร ?????</vt:lpstr>
    </vt:vector>
  </TitlesOfParts>
  <Company>IHI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Fink</dc:creator>
  <cp:lastModifiedBy>ACER_PC</cp:lastModifiedBy>
  <cp:revision>191</cp:revision>
  <dcterms:created xsi:type="dcterms:W3CDTF">2017-02-14T17:02:44Z</dcterms:created>
  <dcterms:modified xsi:type="dcterms:W3CDTF">2019-04-18T06:08:12Z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0x01010007326CE490B82447BCB0592B93505EC5</vt:lpwstr>
  </property>
</Properties>
</file>