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4" r:id="rId3"/>
  </p:sldMasterIdLst>
  <p:notesMasterIdLst>
    <p:notesMasterId r:id="rId41"/>
  </p:notesMasterIdLst>
  <p:handoutMasterIdLst>
    <p:handoutMasterId r:id="rId42"/>
  </p:handoutMasterIdLst>
  <p:sldIdLst>
    <p:sldId id="391" r:id="rId4"/>
    <p:sldId id="356" r:id="rId5"/>
    <p:sldId id="388" r:id="rId6"/>
    <p:sldId id="357" r:id="rId7"/>
    <p:sldId id="387" r:id="rId8"/>
    <p:sldId id="358" r:id="rId9"/>
    <p:sldId id="303" r:id="rId10"/>
    <p:sldId id="302" r:id="rId11"/>
    <p:sldId id="304" r:id="rId12"/>
    <p:sldId id="300" r:id="rId13"/>
    <p:sldId id="351" r:id="rId14"/>
    <p:sldId id="324" r:id="rId15"/>
    <p:sldId id="330" r:id="rId16"/>
    <p:sldId id="374" r:id="rId17"/>
    <p:sldId id="376" r:id="rId18"/>
    <p:sldId id="379" r:id="rId19"/>
    <p:sldId id="336" r:id="rId20"/>
    <p:sldId id="362" r:id="rId21"/>
    <p:sldId id="365" r:id="rId22"/>
    <p:sldId id="372" r:id="rId23"/>
    <p:sldId id="373" r:id="rId24"/>
    <p:sldId id="377" r:id="rId25"/>
    <p:sldId id="342" r:id="rId26"/>
    <p:sldId id="347" r:id="rId27"/>
    <p:sldId id="337" r:id="rId28"/>
    <p:sldId id="385" r:id="rId29"/>
    <p:sldId id="335" r:id="rId30"/>
    <p:sldId id="338" r:id="rId31"/>
    <p:sldId id="352" r:id="rId32"/>
    <p:sldId id="389" r:id="rId33"/>
    <p:sldId id="344" r:id="rId34"/>
    <p:sldId id="339" r:id="rId35"/>
    <p:sldId id="382" r:id="rId36"/>
    <p:sldId id="349" r:id="rId37"/>
    <p:sldId id="345" r:id="rId38"/>
    <p:sldId id="384" r:id="rId39"/>
    <p:sldId id="317" r:id="rId4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FFFF00"/>
    <a:srgbClr val="FFFFFF"/>
    <a:srgbClr val="009900"/>
    <a:srgbClr val="CC9900"/>
    <a:srgbClr val="3399FF"/>
    <a:srgbClr val="CC00CC"/>
    <a:srgbClr val="FF00FF"/>
    <a:srgbClr val="E8A7FF"/>
    <a:srgbClr val="D661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สไตล์สีอ่อน 2 - เน้น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8D230F3-CF80-4859-8CE7-A43EE81993B5}" styleName="สไตล์สีอ่อน 1 - เน้น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สไตล์สีปานกลาง 1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สไตล์สีอ่อน 1 - เน้น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ลักษณะสีอ่อน 1 - เน้น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ลักษณะ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5" autoAdjust="0"/>
    <p:restoredTop sz="94660"/>
  </p:normalViewPr>
  <p:slideViewPr>
    <p:cSldViewPr>
      <p:cViewPr varScale="1">
        <p:scale>
          <a:sx n="93" d="100"/>
          <a:sy n="93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th-TH"/>
              <a:t>คะแนนดัชนีการรับรู้การทุจริตของประเทศไทย (</a:t>
            </a:r>
            <a:r>
              <a:rPr lang="en-US"/>
              <a:t>CPI</a:t>
            </a:r>
            <a:r>
              <a:rPr lang="th-TH"/>
              <a:t>) ตั้งแต่ปี 2538 - 2561	</a:t>
            </a:r>
            <a:endParaRPr lang="en-US"/>
          </a:p>
        </c:rich>
      </c:tx>
      <c:layout>
        <c:manualLayout>
          <c:xMode val="edge"/>
          <c:yMode val="edge"/>
          <c:x val="0.11832286008449605"/>
          <c:y val="5.4679210514482095E-2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2.79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800"/>
                      <a:t>3.33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800"/>
                      <a:t>3.06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3.2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3.2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3.2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3.2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3.3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3.6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3.8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3.6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3.3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3.5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3.4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3.5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3.4</a:t>
                    </a:r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th-TH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Sheet1!$A$2:$A$25</c:f>
              <c:numCache>
                <c:formatCode>General</c:formatCode>
                <c:ptCount val="24"/>
                <c:pt idx="0">
                  <c:v>2538</c:v>
                </c:pt>
                <c:pt idx="1">
                  <c:v>2539</c:v>
                </c:pt>
                <c:pt idx="2">
                  <c:v>2540</c:v>
                </c:pt>
                <c:pt idx="3">
                  <c:v>2541</c:v>
                </c:pt>
                <c:pt idx="4">
                  <c:v>2542</c:v>
                </c:pt>
                <c:pt idx="5">
                  <c:v>2543</c:v>
                </c:pt>
                <c:pt idx="6">
                  <c:v>2544</c:v>
                </c:pt>
                <c:pt idx="7">
                  <c:v>2545</c:v>
                </c:pt>
                <c:pt idx="8">
                  <c:v>2546</c:v>
                </c:pt>
                <c:pt idx="9">
                  <c:v>2547</c:v>
                </c:pt>
                <c:pt idx="10">
                  <c:v>2548</c:v>
                </c:pt>
                <c:pt idx="11">
                  <c:v>2549</c:v>
                </c:pt>
                <c:pt idx="12">
                  <c:v>2550</c:v>
                </c:pt>
                <c:pt idx="13">
                  <c:v>2551</c:v>
                </c:pt>
                <c:pt idx="14">
                  <c:v>2552</c:v>
                </c:pt>
                <c:pt idx="15">
                  <c:v>2553</c:v>
                </c:pt>
                <c:pt idx="16">
                  <c:v>2554</c:v>
                </c:pt>
                <c:pt idx="17">
                  <c:v>2555</c:v>
                </c:pt>
                <c:pt idx="18">
                  <c:v>2556</c:v>
                </c:pt>
                <c:pt idx="19">
                  <c:v>2557</c:v>
                </c:pt>
                <c:pt idx="20">
                  <c:v>2558</c:v>
                </c:pt>
                <c:pt idx="21">
                  <c:v>2559</c:v>
                </c:pt>
                <c:pt idx="22">
                  <c:v>2560</c:v>
                </c:pt>
                <c:pt idx="23">
                  <c:v>2561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28</c:v>
                </c:pt>
                <c:pt idx="1">
                  <c:v>33</c:v>
                </c:pt>
                <c:pt idx="2">
                  <c:v>31</c:v>
                </c:pt>
                <c:pt idx="3">
                  <c:v>30</c:v>
                </c:pt>
                <c:pt idx="4">
                  <c:v>32</c:v>
                </c:pt>
                <c:pt idx="5">
                  <c:v>32</c:v>
                </c:pt>
                <c:pt idx="6">
                  <c:v>32</c:v>
                </c:pt>
                <c:pt idx="7">
                  <c:v>32</c:v>
                </c:pt>
                <c:pt idx="8">
                  <c:v>33</c:v>
                </c:pt>
                <c:pt idx="9">
                  <c:v>36</c:v>
                </c:pt>
                <c:pt idx="10">
                  <c:v>38</c:v>
                </c:pt>
                <c:pt idx="11">
                  <c:v>36</c:v>
                </c:pt>
                <c:pt idx="12">
                  <c:v>33</c:v>
                </c:pt>
                <c:pt idx="13">
                  <c:v>35</c:v>
                </c:pt>
                <c:pt idx="14">
                  <c:v>34</c:v>
                </c:pt>
                <c:pt idx="15">
                  <c:v>35</c:v>
                </c:pt>
                <c:pt idx="16">
                  <c:v>34</c:v>
                </c:pt>
                <c:pt idx="17">
                  <c:v>37</c:v>
                </c:pt>
                <c:pt idx="18">
                  <c:v>35</c:v>
                </c:pt>
                <c:pt idx="19">
                  <c:v>38</c:v>
                </c:pt>
                <c:pt idx="20">
                  <c:v>38</c:v>
                </c:pt>
                <c:pt idx="21">
                  <c:v>35</c:v>
                </c:pt>
                <c:pt idx="22">
                  <c:v>37</c:v>
                </c:pt>
                <c:pt idx="23">
                  <c:v>36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numRef>
              <c:f>Sheet1!$A$2:$A$25</c:f>
              <c:numCache>
                <c:formatCode>General</c:formatCode>
                <c:ptCount val="24"/>
                <c:pt idx="0">
                  <c:v>2538</c:v>
                </c:pt>
                <c:pt idx="1">
                  <c:v>2539</c:v>
                </c:pt>
                <c:pt idx="2">
                  <c:v>2540</c:v>
                </c:pt>
                <c:pt idx="3">
                  <c:v>2541</c:v>
                </c:pt>
                <c:pt idx="4">
                  <c:v>2542</c:v>
                </c:pt>
                <c:pt idx="5">
                  <c:v>2543</c:v>
                </c:pt>
                <c:pt idx="6">
                  <c:v>2544</c:v>
                </c:pt>
                <c:pt idx="7">
                  <c:v>2545</c:v>
                </c:pt>
                <c:pt idx="8">
                  <c:v>2546</c:v>
                </c:pt>
                <c:pt idx="9">
                  <c:v>2547</c:v>
                </c:pt>
                <c:pt idx="10">
                  <c:v>2548</c:v>
                </c:pt>
                <c:pt idx="11">
                  <c:v>2549</c:v>
                </c:pt>
                <c:pt idx="12">
                  <c:v>2550</c:v>
                </c:pt>
                <c:pt idx="13">
                  <c:v>2551</c:v>
                </c:pt>
                <c:pt idx="14">
                  <c:v>2552</c:v>
                </c:pt>
                <c:pt idx="15">
                  <c:v>2553</c:v>
                </c:pt>
                <c:pt idx="16">
                  <c:v>2554</c:v>
                </c:pt>
                <c:pt idx="17">
                  <c:v>2555</c:v>
                </c:pt>
                <c:pt idx="18">
                  <c:v>2556</c:v>
                </c:pt>
                <c:pt idx="19">
                  <c:v>2557</c:v>
                </c:pt>
                <c:pt idx="20">
                  <c:v>2558</c:v>
                </c:pt>
                <c:pt idx="21">
                  <c:v>2559</c:v>
                </c:pt>
                <c:pt idx="22">
                  <c:v>2560</c:v>
                </c:pt>
                <c:pt idx="23">
                  <c:v>2561</c:v>
                </c:pt>
              </c:numCache>
            </c:num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90</c:v>
                </c:pt>
              </c:numCache>
            </c:numRef>
          </c:val>
        </c:ser>
        <c:dLbls>
          <c:showVal val="1"/>
        </c:dLbls>
        <c:marker val="1"/>
        <c:axId val="153851008"/>
        <c:axId val="153852544"/>
      </c:lineChart>
      <c:catAx>
        <c:axId val="1538510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th-TH"/>
          </a:p>
        </c:txPr>
        <c:crossAx val="153852544"/>
        <c:crosses val="autoZero"/>
        <c:auto val="1"/>
        <c:lblAlgn val="ctr"/>
        <c:lblOffset val="100"/>
      </c:catAx>
      <c:valAx>
        <c:axId val="1538525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คะแนนดัชนีวัดการรับรู้การทุจริต</a:t>
                </a:r>
              </a:p>
            </c:rich>
          </c:tx>
          <c:layout>
            <c:manualLayout>
              <c:xMode val="edge"/>
              <c:yMode val="edge"/>
              <c:x val="1.3993070143340641E-2"/>
              <c:y val="0.16977183066840609"/>
            </c:manualLayout>
          </c:layout>
        </c:title>
        <c:numFmt formatCode="General" sourceLinked="1"/>
        <c:majorTickMark val="none"/>
        <c:tickLblPos val="nextTo"/>
        <c:crossAx val="153851008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800" b="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1EA8D48-FE4B-46DD-BCE4-0493A517CB5C}" type="datetimeFigureOut">
              <a:rPr lang="th-TH" smtClean="0"/>
              <a:pPr/>
              <a:t>26/04/62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352E242-6111-45BD-BAE4-AFA7169B781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454758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th-TH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th-TH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th-TH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6FB4C4-3365-4F64-A22F-3DDD5F242C9A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410003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B4C4-3365-4F64-A22F-3DDD5F242C9A}" type="slidenum">
              <a:rPr lang="en-US" altLang="th-TH" smtClean="0"/>
              <a:pPr/>
              <a:t>10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66795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B4C4-3365-4F64-A22F-3DDD5F242C9A}" type="slidenum">
              <a:rPr lang="en-US" altLang="th-TH" smtClean="0"/>
              <a:pPr/>
              <a:t>13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153840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bg>
      <p:bgPr>
        <a:gradFill rotWithShape="0">
          <a:gsLst>
            <a:gs pos="0">
              <a:srgbClr val="FF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Freeform 39"/>
          <p:cNvSpPr>
            <a:spLocks/>
          </p:cNvSpPr>
          <p:nvPr/>
        </p:nvSpPr>
        <p:spPr bwMode="gray">
          <a:xfrm>
            <a:off x="3175" y="6346825"/>
            <a:ext cx="9131300" cy="511175"/>
          </a:xfrm>
          <a:custGeom>
            <a:avLst/>
            <a:gdLst>
              <a:gd name="T0" fmla="*/ 5745 w 5752"/>
              <a:gd name="T1" fmla="*/ 9 h 444"/>
              <a:gd name="T2" fmla="*/ 2449 w 5752"/>
              <a:gd name="T3" fmla="*/ 8 h 444"/>
              <a:gd name="T4" fmla="*/ 2347 w 5752"/>
              <a:gd name="T5" fmla="*/ 14 h 444"/>
              <a:gd name="T6" fmla="*/ 2174 w 5752"/>
              <a:gd name="T7" fmla="*/ 93 h 444"/>
              <a:gd name="T8" fmla="*/ 2046 w 5752"/>
              <a:gd name="T9" fmla="*/ 127 h 444"/>
              <a:gd name="T10" fmla="*/ 0 w 5752"/>
              <a:gd name="T11" fmla="*/ 119 h 444"/>
              <a:gd name="T12" fmla="*/ 0 w 5752"/>
              <a:gd name="T13" fmla="*/ 444 h 444"/>
              <a:gd name="T14" fmla="*/ 3601 w 5752"/>
              <a:gd name="T15" fmla="*/ 444 h 444"/>
              <a:gd name="T16" fmla="*/ 3672 w 5752"/>
              <a:gd name="T17" fmla="*/ 424 h 444"/>
              <a:gd name="T18" fmla="*/ 3883 w 5752"/>
              <a:gd name="T19" fmla="*/ 331 h 444"/>
              <a:gd name="T20" fmla="*/ 3985 w 5752"/>
              <a:gd name="T21" fmla="*/ 325 h 444"/>
              <a:gd name="T22" fmla="*/ 5752 w 5752"/>
              <a:gd name="T23" fmla="*/ 325 h 444"/>
              <a:gd name="T24" fmla="*/ 5745 w 5752"/>
              <a:gd name="T25" fmla="*/ 9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52" h="444">
                <a:moveTo>
                  <a:pt x="5745" y="9"/>
                </a:moveTo>
                <a:lnTo>
                  <a:pt x="2449" y="8"/>
                </a:lnTo>
                <a:cubicBezTo>
                  <a:pt x="2309" y="8"/>
                  <a:pt x="2404" y="0"/>
                  <a:pt x="2347" y="14"/>
                </a:cubicBezTo>
                <a:lnTo>
                  <a:pt x="2174" y="93"/>
                </a:lnTo>
                <a:cubicBezTo>
                  <a:pt x="2124" y="112"/>
                  <a:pt x="2142" y="120"/>
                  <a:pt x="2046" y="127"/>
                </a:cubicBezTo>
                <a:cubicBezTo>
                  <a:pt x="1076" y="125"/>
                  <a:pt x="0" y="119"/>
                  <a:pt x="0" y="119"/>
                </a:cubicBezTo>
                <a:lnTo>
                  <a:pt x="0" y="444"/>
                </a:lnTo>
                <a:lnTo>
                  <a:pt x="3601" y="444"/>
                </a:lnTo>
                <a:lnTo>
                  <a:pt x="3672" y="424"/>
                </a:lnTo>
                <a:lnTo>
                  <a:pt x="3883" y="331"/>
                </a:lnTo>
                <a:lnTo>
                  <a:pt x="3985" y="325"/>
                </a:lnTo>
                <a:lnTo>
                  <a:pt x="5752" y="325"/>
                </a:lnTo>
                <a:lnTo>
                  <a:pt x="5745" y="9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01" name="Freeform 29"/>
          <p:cNvSpPr>
            <a:spLocks/>
          </p:cNvSpPr>
          <p:nvPr/>
        </p:nvSpPr>
        <p:spPr bwMode="gray">
          <a:xfrm>
            <a:off x="-1588" y="-1588"/>
            <a:ext cx="9155113" cy="4940301"/>
          </a:xfrm>
          <a:custGeom>
            <a:avLst/>
            <a:gdLst>
              <a:gd name="T0" fmla="*/ 8 w 5767"/>
              <a:gd name="T1" fmla="*/ 3103 h 3128"/>
              <a:gd name="T2" fmla="*/ 2913 w 5767"/>
              <a:gd name="T3" fmla="*/ 3102 h 3128"/>
              <a:gd name="T4" fmla="*/ 3143 w 5767"/>
              <a:gd name="T5" fmla="*/ 3022 h 3128"/>
              <a:gd name="T6" fmla="*/ 3668 w 5767"/>
              <a:gd name="T7" fmla="*/ 2460 h 3128"/>
              <a:gd name="T8" fmla="*/ 4129 w 5767"/>
              <a:gd name="T9" fmla="*/ 2235 h 3128"/>
              <a:gd name="T10" fmla="*/ 5761 w 5767"/>
              <a:gd name="T11" fmla="*/ 2235 h 3128"/>
              <a:gd name="T12" fmla="*/ 5767 w 5767"/>
              <a:gd name="T13" fmla="*/ 0 h 3128"/>
              <a:gd name="T14" fmla="*/ 0 w 5767"/>
              <a:gd name="T15" fmla="*/ 1 h 3128"/>
              <a:gd name="T16" fmla="*/ 8 w 5767"/>
              <a:gd name="T17" fmla="*/ 3103 h 3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7" h="3128">
                <a:moveTo>
                  <a:pt x="8" y="3103"/>
                </a:moveTo>
                <a:lnTo>
                  <a:pt x="2913" y="3102"/>
                </a:lnTo>
                <a:cubicBezTo>
                  <a:pt x="3054" y="3102"/>
                  <a:pt x="3012" y="3128"/>
                  <a:pt x="3143" y="3022"/>
                </a:cubicBezTo>
                <a:lnTo>
                  <a:pt x="3668" y="2460"/>
                </a:lnTo>
                <a:cubicBezTo>
                  <a:pt x="3832" y="2329"/>
                  <a:pt x="3809" y="2215"/>
                  <a:pt x="4129" y="2235"/>
                </a:cubicBezTo>
                <a:lnTo>
                  <a:pt x="5761" y="2235"/>
                </a:lnTo>
                <a:lnTo>
                  <a:pt x="5767" y="0"/>
                </a:lnTo>
                <a:lnTo>
                  <a:pt x="0" y="1"/>
                </a:lnTo>
                <a:lnTo>
                  <a:pt x="8" y="3103"/>
                </a:lnTo>
                <a:close/>
              </a:path>
            </a:pathLst>
          </a:custGeom>
          <a:solidFill>
            <a:schemeClr val="bg2">
              <a:alpha val="89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00" name="Freeform 28"/>
          <p:cNvSpPr>
            <a:spLocks/>
          </p:cNvSpPr>
          <p:nvPr/>
        </p:nvSpPr>
        <p:spPr bwMode="gray">
          <a:xfrm>
            <a:off x="0" y="0"/>
            <a:ext cx="9155113" cy="4333875"/>
          </a:xfrm>
          <a:custGeom>
            <a:avLst/>
            <a:gdLst>
              <a:gd name="T0" fmla="*/ 8 w 5767"/>
              <a:gd name="T1" fmla="*/ 2730 h 2730"/>
              <a:gd name="T2" fmla="*/ 3040 w 5767"/>
              <a:gd name="T3" fmla="*/ 2726 h 2730"/>
              <a:gd name="T4" fmla="*/ 3347 w 5767"/>
              <a:gd name="T5" fmla="*/ 2630 h 2730"/>
              <a:gd name="T6" fmla="*/ 3795 w 5767"/>
              <a:gd name="T7" fmla="*/ 2170 h 2730"/>
              <a:gd name="T8" fmla="*/ 4115 w 5767"/>
              <a:gd name="T9" fmla="*/ 2080 h 2730"/>
              <a:gd name="T10" fmla="*/ 5760 w 5767"/>
              <a:gd name="T11" fmla="*/ 2093 h 2730"/>
              <a:gd name="T12" fmla="*/ 5767 w 5767"/>
              <a:gd name="T13" fmla="*/ 0 h 2730"/>
              <a:gd name="T14" fmla="*/ 0 w 5767"/>
              <a:gd name="T15" fmla="*/ 1 h 2730"/>
              <a:gd name="T16" fmla="*/ 8 w 5767"/>
              <a:gd name="T17" fmla="*/ 2730 h 2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89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02" name="Freeform 30"/>
          <p:cNvSpPr>
            <a:spLocks/>
          </p:cNvSpPr>
          <p:nvPr/>
        </p:nvSpPr>
        <p:spPr bwMode="gray">
          <a:xfrm>
            <a:off x="0" y="0"/>
            <a:ext cx="9153525" cy="1600200"/>
          </a:xfrm>
          <a:custGeom>
            <a:avLst/>
            <a:gdLst>
              <a:gd name="T0" fmla="*/ 0 w 5766"/>
              <a:gd name="T1" fmla="*/ 1008 h 1008"/>
              <a:gd name="T2" fmla="*/ 1884 w 5766"/>
              <a:gd name="T3" fmla="*/ 1008 h 1008"/>
              <a:gd name="T4" fmla="*/ 2152 w 5766"/>
              <a:gd name="T5" fmla="*/ 921 h 1008"/>
              <a:gd name="T6" fmla="*/ 2560 w 5766"/>
              <a:gd name="T7" fmla="*/ 531 h 1008"/>
              <a:gd name="T8" fmla="*/ 2892 w 5766"/>
              <a:gd name="T9" fmla="*/ 448 h 1008"/>
              <a:gd name="T10" fmla="*/ 5766 w 5766"/>
              <a:gd name="T11" fmla="*/ 461 h 1008"/>
              <a:gd name="T12" fmla="*/ 5758 w 5766"/>
              <a:gd name="T13" fmla="*/ 0 h 1008"/>
              <a:gd name="T14" fmla="*/ 0 w 5766"/>
              <a:gd name="T15" fmla="*/ 2 h 1008"/>
              <a:gd name="T16" fmla="*/ 0 w 5766"/>
              <a:gd name="T17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6" h="1008">
                <a:moveTo>
                  <a:pt x="0" y="1008"/>
                </a:moveTo>
                <a:lnTo>
                  <a:pt x="1884" y="1008"/>
                </a:lnTo>
                <a:cubicBezTo>
                  <a:pt x="2088" y="990"/>
                  <a:pt x="2034" y="1005"/>
                  <a:pt x="2152" y="921"/>
                </a:cubicBezTo>
                <a:lnTo>
                  <a:pt x="2560" y="531"/>
                </a:lnTo>
                <a:cubicBezTo>
                  <a:pt x="2683" y="452"/>
                  <a:pt x="2611" y="454"/>
                  <a:pt x="2892" y="448"/>
                </a:cubicBezTo>
                <a:lnTo>
                  <a:pt x="5766" y="461"/>
                </a:lnTo>
                <a:lnTo>
                  <a:pt x="5758" y="0"/>
                </a:lnTo>
                <a:lnTo>
                  <a:pt x="0" y="2"/>
                </a:lnTo>
                <a:lnTo>
                  <a:pt x="0" y="1008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>
          <a:xfrm>
            <a:off x="762000" y="647700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304800" y="1720850"/>
            <a:ext cx="8231832" cy="1470025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th-TH" altLang="th-TH" noProof="0" dirty="0" smtClean="0"/>
              <a:t>คลิกเพื่อแก้ไขสไตล์ชื่อเรื่องต้นแบบ</a:t>
            </a:r>
            <a:endParaRPr lang="en-US" altLang="th-TH" noProof="0" dirty="0" smtClean="0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82582" y="3370262"/>
            <a:ext cx="5472113" cy="457200"/>
          </a:xfrm>
        </p:spPr>
        <p:txBody>
          <a:bodyPr/>
          <a:lstStyle>
            <a:lvl1pPr marL="0" indent="0" algn="dist">
              <a:buFontTx/>
              <a:buNone/>
              <a:defRPr sz="1600" i="1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th-TH" altLang="th-TH" noProof="0" dirty="0" smtClean="0"/>
              <a:t>คลิกเพื่อแก้ไขสไตล์ชื่อเรื่องรองต้นแบบ</a:t>
            </a:r>
            <a:endParaRPr lang="en-US" altLang="th-TH" noProof="0" dirty="0" smtClean="0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3048000" y="6477000"/>
            <a:ext cx="3276600" cy="24765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altLang="th-TH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04800" y="6477000"/>
            <a:ext cx="381000" cy="247650"/>
          </a:xfrm>
        </p:spPr>
        <p:txBody>
          <a:bodyPr/>
          <a:lstStyle>
            <a:lvl1pPr>
              <a:defRPr/>
            </a:lvl1pPr>
          </a:lstStyle>
          <a:p>
            <a:fld id="{3A014C6E-4BA6-4114-BA90-74B96D185B0F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3109" name="Freeform 37"/>
          <p:cNvSpPr>
            <a:spLocks/>
          </p:cNvSpPr>
          <p:nvPr/>
        </p:nvSpPr>
        <p:spPr bwMode="gray">
          <a:xfrm>
            <a:off x="3175" y="4562475"/>
            <a:ext cx="9131300" cy="511175"/>
          </a:xfrm>
          <a:custGeom>
            <a:avLst/>
            <a:gdLst>
              <a:gd name="T0" fmla="*/ 5745 w 5752"/>
              <a:gd name="T1" fmla="*/ 9 h 444"/>
              <a:gd name="T2" fmla="*/ 2449 w 5752"/>
              <a:gd name="T3" fmla="*/ 8 h 444"/>
              <a:gd name="T4" fmla="*/ 2347 w 5752"/>
              <a:gd name="T5" fmla="*/ 14 h 444"/>
              <a:gd name="T6" fmla="*/ 2174 w 5752"/>
              <a:gd name="T7" fmla="*/ 93 h 444"/>
              <a:gd name="T8" fmla="*/ 2046 w 5752"/>
              <a:gd name="T9" fmla="*/ 127 h 444"/>
              <a:gd name="T10" fmla="*/ 0 w 5752"/>
              <a:gd name="T11" fmla="*/ 119 h 444"/>
              <a:gd name="T12" fmla="*/ 0 w 5752"/>
              <a:gd name="T13" fmla="*/ 444 h 444"/>
              <a:gd name="T14" fmla="*/ 3601 w 5752"/>
              <a:gd name="T15" fmla="*/ 444 h 444"/>
              <a:gd name="T16" fmla="*/ 3672 w 5752"/>
              <a:gd name="T17" fmla="*/ 424 h 444"/>
              <a:gd name="T18" fmla="*/ 3883 w 5752"/>
              <a:gd name="T19" fmla="*/ 331 h 444"/>
              <a:gd name="T20" fmla="*/ 3985 w 5752"/>
              <a:gd name="T21" fmla="*/ 325 h 444"/>
              <a:gd name="T22" fmla="*/ 5752 w 5752"/>
              <a:gd name="T23" fmla="*/ 325 h 444"/>
              <a:gd name="T24" fmla="*/ 5745 w 5752"/>
              <a:gd name="T25" fmla="*/ 9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52" h="444">
                <a:moveTo>
                  <a:pt x="5745" y="9"/>
                </a:moveTo>
                <a:lnTo>
                  <a:pt x="2449" y="8"/>
                </a:lnTo>
                <a:cubicBezTo>
                  <a:pt x="2309" y="8"/>
                  <a:pt x="2404" y="0"/>
                  <a:pt x="2347" y="14"/>
                </a:cubicBezTo>
                <a:lnTo>
                  <a:pt x="2174" y="93"/>
                </a:lnTo>
                <a:cubicBezTo>
                  <a:pt x="2124" y="112"/>
                  <a:pt x="2142" y="120"/>
                  <a:pt x="2046" y="127"/>
                </a:cubicBezTo>
                <a:cubicBezTo>
                  <a:pt x="1076" y="125"/>
                  <a:pt x="0" y="119"/>
                  <a:pt x="0" y="119"/>
                </a:cubicBezTo>
                <a:lnTo>
                  <a:pt x="0" y="444"/>
                </a:lnTo>
                <a:lnTo>
                  <a:pt x="3601" y="444"/>
                </a:lnTo>
                <a:lnTo>
                  <a:pt x="3672" y="424"/>
                </a:lnTo>
                <a:lnTo>
                  <a:pt x="3883" y="331"/>
                </a:lnTo>
                <a:lnTo>
                  <a:pt x="3985" y="325"/>
                </a:lnTo>
                <a:lnTo>
                  <a:pt x="5752" y="325"/>
                </a:lnTo>
                <a:lnTo>
                  <a:pt x="5745" y="9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9A6F8-DD8F-4B61-BA81-F03096280D9A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374319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80200" y="773113"/>
            <a:ext cx="2108200" cy="5581650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50838" y="773113"/>
            <a:ext cx="6176962" cy="55816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C1E93-CF13-44B1-ADC0-F9C19E38DA45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267943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1950" y="773113"/>
            <a:ext cx="8401050" cy="674687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sz="half" idx="1"/>
          </p:nvPr>
        </p:nvSpPr>
        <p:spPr>
          <a:xfrm>
            <a:off x="350838" y="1600200"/>
            <a:ext cx="4141787" cy="47545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143375" cy="47545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fld id="{9F0D45E7-F850-4B7F-945C-651C530C0B2C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1273548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1950" y="773113"/>
            <a:ext cx="8401050" cy="674687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350838" y="1600200"/>
            <a:ext cx="8437562" cy="4754563"/>
          </a:xfrm>
        </p:spPr>
        <p:txBody>
          <a:bodyPr/>
          <a:lstStyle/>
          <a:p>
            <a:r>
              <a:rPr lang="th-TH" smtClean="0"/>
              <a:t>คลิกไอคอนเพื่อเพิ่มตาราง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fld id="{458D5347-D6EB-49C5-8E13-4AD97A5F65AD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18937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1950" y="773113"/>
            <a:ext cx="8401050" cy="674687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แผนภูมิ 2"/>
          <p:cNvSpPr>
            <a:spLocks noGrp="1"/>
          </p:cNvSpPr>
          <p:nvPr>
            <p:ph type="chart" idx="1"/>
          </p:nvPr>
        </p:nvSpPr>
        <p:spPr>
          <a:xfrm>
            <a:off x="350838" y="1600200"/>
            <a:ext cx="8437562" cy="4754563"/>
          </a:xfrm>
        </p:spPr>
        <p:txBody>
          <a:bodyPr/>
          <a:lstStyle/>
          <a:p>
            <a:r>
              <a:rPr lang="th-TH" smtClean="0"/>
              <a:t>คลิกไอคอนเพื่อเพิ่มแผนภูมิ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fld id="{456EF405-7089-48A1-A6D1-57EA35839254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35151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1950" y="773113"/>
            <a:ext cx="8401050" cy="674687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 SmartArt 2"/>
          <p:cNvSpPr>
            <a:spLocks noGrp="1"/>
          </p:cNvSpPr>
          <p:nvPr>
            <p:ph type="dgm" idx="1"/>
          </p:nvPr>
        </p:nvSpPr>
        <p:spPr>
          <a:xfrm>
            <a:off x="350838" y="1600200"/>
            <a:ext cx="8437562" cy="4754563"/>
          </a:xfrm>
        </p:spPr>
        <p:txBody>
          <a:bodyPr/>
          <a:lstStyle/>
          <a:p>
            <a:r>
              <a:rPr lang="th-TH" smtClean="0"/>
              <a:t>คลิกไอคอนเพื่อเพิ่มกราฟิก SmartArt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fld id="{A77786A9-9883-440C-9056-F1BAEE1214F4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371702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1169101" y="961800"/>
            <a:ext cx="7441499" cy="5362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33400" y="533401"/>
            <a:ext cx="2106599" cy="13091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012775" y="1403325"/>
            <a:ext cx="2597400" cy="470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5766772" y="1403325"/>
            <a:ext cx="2597400" cy="470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สไลด์ชื่อเรื่อง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477000"/>
            <a:ext cx="2133600" cy="24447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930900" y="6384925"/>
            <a:ext cx="2895600" cy="24447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/>
            </a:lvl1pPr>
          </a:lstStyle>
          <a:p>
            <a:pPr>
              <a:buClr>
                <a:srgbClr val="CCECFF"/>
              </a:buClr>
            </a:pPr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124200" y="6477000"/>
            <a:ext cx="1828800" cy="24447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fld id="{8C556B87-2051-4CC6-96A8-6EC75775F94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873375" y="4038600"/>
            <a:ext cx="5584825" cy="3810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th-TH" altLang="th-TH" noProof="0" smtClean="0"/>
              <a:t>คลิกเพื่อแก้ไขสไตล์ชื่อเรื่องรองต้นแบบ</a:t>
            </a:r>
            <a:endParaRPr lang="en-US" altLang="th-TH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2819400" y="3276600"/>
            <a:ext cx="5791200" cy="682625"/>
          </a:xfrm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 altLang="th-TH" noProof="0" smtClean="0"/>
              <a:t>คลิกเพื่อแก้ไขสไตล์ชื่อเรื่องต้นแบบ</a:t>
            </a:r>
            <a:endParaRPr lang="en-US" altLang="th-TH" noProof="0" smtClean="0"/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gray">
          <a:xfrm>
            <a:off x="6019800" y="5934075"/>
            <a:ext cx="2832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th-TH" sz="2800" b="1" i="1" smtClean="0">
                <a:solidFill>
                  <a:srgbClr val="709EE2"/>
                </a:solidFill>
              </a:rPr>
              <a:t>LOGO</a:t>
            </a:r>
          </a:p>
        </p:txBody>
      </p:sp>
    </p:spTree>
    <p:extLst>
      <p:ext uri="{BB962C8B-B14F-4D97-AF65-F5344CB8AC3E}">
        <p14:creationId xmlns="" xmlns:p14="http://schemas.microsoft.com/office/powerpoint/2010/main" val="2787621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F9B572-FBBB-45C8-83D0-DF21FBC07BCC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2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B0BDF1B-55A9-4E09-B4B0-3B08081403BA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93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D46AF-6B31-45E1-BF8D-C9EB6BB43A32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147607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76700" cy="47244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62500" y="1295400"/>
            <a:ext cx="4076700" cy="47244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834B0BE-1AD0-4692-8C6C-379117515954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46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61C6483-878D-44C5-B7E1-C2E7A1C42FB7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4227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E3CF7D-CD1A-4C1F-83E6-B485A64D8A63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9857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99AD37F-58DA-4FE6-BC2B-DBE7C7AFF880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7806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733FD22-F18E-45AE-B493-4DE9BE1F385D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402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F6DC7D-30F6-4F58-A8E4-3A5A17093B9A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94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C4F4BD-4DDD-419F-9226-FDA0BB9D510C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1109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62750" y="457200"/>
            <a:ext cx="2076450" cy="5562600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33400" y="457200"/>
            <a:ext cx="6076950" cy="55626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432BBE3-3F1B-4FA8-A074-56B707A81A6C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576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6934200" cy="563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533400" y="1295400"/>
            <a:ext cx="8305800" cy="4724400"/>
          </a:xfrm>
        </p:spPr>
        <p:txBody>
          <a:bodyPr/>
          <a:lstStyle/>
          <a:p>
            <a:r>
              <a:rPr lang="th-TH" smtClean="0"/>
              <a:t>คลิกไอคอนเพื่อเพิ่มตาราง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324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2971800" y="655320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BA39A0-450F-48DE-A004-737C7BEECCD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187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3090" name="Freeform 18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smtClean="0">
                <a:solidFill>
                  <a:srgbClr val="B1E2FB"/>
                </a:solidFill>
              </a:endParaRPr>
            </a:p>
          </p:txBody>
        </p:sp>
        <p:sp>
          <p:nvSpPr>
            <p:cNvPr id="3091" name="Freeform 19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 smtClean="0">
                <a:solidFill>
                  <a:srgbClr val="B1E2FB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th-TH" altLang="th-TH" noProof="0" smtClean="0"/>
              <a:t>คลิกเพื่อแก้ไขสไตล์ชื่อเรื่องรองต้นแบบ</a:t>
            </a:r>
            <a:endParaRPr lang="en-US" altLang="th-TH" noProof="0" smtClean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th-TH" sz="2000" b="1" smtClean="0">
                <a:solidFill>
                  <a:srgbClr val="003399"/>
                </a:solidFill>
                <a:latin typeface="Verdana" panose="020B0604030504040204" pitchFamily="34" charset="0"/>
              </a:rPr>
              <a:t>LOGO</a:t>
            </a: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anose="020B0604030504040204" pitchFamily="34" charset="0"/>
              </a:defRPr>
            </a:lvl1pPr>
          </a:lstStyle>
          <a:p>
            <a:pPr lvl="0"/>
            <a:r>
              <a:rPr lang="th-TH" altLang="ko-KR" noProof="0" smtClean="0"/>
              <a:t>คลิกเพื่อแก้ไขสไตล์ชื่อเรื่องต้นแบบ</a:t>
            </a:r>
            <a:endParaRPr lang="en-US" altLang="ko-KR" noProof="0" smtClean="0"/>
          </a:p>
        </p:txBody>
      </p:sp>
    </p:spTree>
    <p:extLst>
      <p:ext uri="{BB962C8B-B14F-4D97-AF65-F5344CB8AC3E}">
        <p14:creationId xmlns="" xmlns:p14="http://schemas.microsoft.com/office/powerpoint/2010/main" val="145959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dirty="0" smtClean="0"/>
              <a:t>คลิกเพื่อแก้ไขสไตล์ชื่อเรื่องต้นแบบ</a:t>
            </a: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B8AF8-B858-4287-A2F0-B900F7D83076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4156778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93368-17A2-47D1-A7DD-0755FF335219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407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D93E5-8B2F-47F6-85A6-5396EB14BF02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0630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038600" cy="524827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4038600" cy="524827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E403E-E5FA-45EB-96CC-ECC5E25507A3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47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FFBBB-A3E7-4C8B-ABAD-BCBE1A588727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5920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810AD-9660-490B-A838-55FE522F8DFD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928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82B1C-A93F-41CD-8FD4-81636059CB9F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763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246B3-0455-4F5F-B4D9-866FA2E45340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2462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AD729-8111-4820-AF6E-157F28DEC75B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252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9D320-7C29-4026-B689-36FAB23FEBE6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457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05600" y="533400"/>
            <a:ext cx="2057400" cy="6086475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6019800" cy="608647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E6271-5C10-489F-AC5A-C772A65584C9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491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50838" y="1600200"/>
            <a:ext cx="4141787" cy="47545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143375" cy="47545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7AA7A-DA6A-4F8E-9BC0-E2226A06BA3D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236583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แผนภูมิ 2"/>
          <p:cNvSpPr>
            <a:spLocks noGrp="1"/>
          </p:cNvSpPr>
          <p:nvPr>
            <p:ph type="chart" idx="1"/>
          </p:nvPr>
        </p:nvSpPr>
        <p:spPr>
          <a:xfrm>
            <a:off x="533400" y="1371600"/>
            <a:ext cx="8229600" cy="5248275"/>
          </a:xfrm>
        </p:spPr>
        <p:txBody>
          <a:bodyPr/>
          <a:lstStyle/>
          <a:p>
            <a:r>
              <a:rPr lang="th-TH" smtClean="0"/>
              <a:t>คลิกไอคอนเพื่อเพิ่มแผนภูมิ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73364A9A-631E-447C-A67F-04078D06717D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841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533400" y="1371600"/>
            <a:ext cx="8229600" cy="5248275"/>
          </a:xfrm>
        </p:spPr>
        <p:txBody>
          <a:bodyPr/>
          <a:lstStyle/>
          <a:p>
            <a:r>
              <a:rPr lang="th-TH" smtClean="0"/>
              <a:t>คลิกไอคอนเพื่อเพิ่มตาราง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th-TH">
              <a:solidFill>
                <a:srgbClr val="B1E2FB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2CBA92B1-C5F1-4A3D-A327-713950680EAD}" type="slidenum">
              <a:rPr lang="en-US" altLang="th-TH">
                <a:solidFill>
                  <a:srgbClr val="B1E2FB"/>
                </a:solidFill>
              </a:rPr>
              <a:pPr/>
              <a:t>‹#›</a:t>
            </a:fld>
            <a:endParaRPr lang="en-US" altLang="th-TH">
              <a:solidFill>
                <a:srgbClr val="B1E2F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40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652E8-5677-4DAC-8970-34BC4954965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140139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82B2-75E1-4020-A0E2-AF5E8ACF3E1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223576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CA516-5135-43EB-8B57-4C0929CE0FE3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252931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6D9AA-0310-44E7-9869-A79E2785538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110513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E03A5-1A77-41E0-B93F-B14BF4E7C55E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="" xmlns:p14="http://schemas.microsoft.com/office/powerpoint/2010/main" val="170145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11000">
              <a:srgbClr val="D2DCE6"/>
            </a:gs>
            <a:gs pos="0">
              <a:srgbClr val="324E68"/>
            </a:gs>
            <a:gs pos="100000">
              <a:schemeClr val="bg1"/>
            </a:gs>
            <a:gs pos="83000">
              <a:srgbClr val="FFFFFF"/>
            </a:gs>
            <a:gs pos="23000">
              <a:schemeClr val="bg1">
                <a:gamma/>
                <a:tint val="0"/>
                <a:invGamma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 userDrawn="1"/>
        </p:nvPicPr>
        <p:blipFill rotWithShape="1">
          <a:blip r:embed="rId18" cstate="print"/>
          <a:srcRect l="8525" t="95359" r="8525" b="441"/>
          <a:stretch/>
        </p:blipFill>
        <p:spPr>
          <a:xfrm>
            <a:off x="0" y="6663786"/>
            <a:ext cx="9143704" cy="200865"/>
          </a:xfrm>
          <a:prstGeom prst="rect">
            <a:avLst/>
          </a:prstGeom>
        </p:spPr>
      </p:pic>
      <p:sp>
        <p:nvSpPr>
          <p:cNvPr id="1092" name="Rectangle 68"/>
          <p:cNvSpPr>
            <a:spLocks noGrp="1" noChangeArrowheads="1"/>
          </p:cNvSpPr>
          <p:nvPr>
            <p:ph type="body" idx="1"/>
          </p:nvPr>
        </p:nvSpPr>
        <p:spPr bwMode="gray">
          <a:xfrm>
            <a:off x="251520" y="951564"/>
            <a:ext cx="8640960" cy="550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dirty="0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 dirty="0" smtClean="0"/>
              <a:t>ระดับที่สอง</a:t>
            </a:r>
          </a:p>
          <a:p>
            <a:pPr lvl="2"/>
            <a:r>
              <a:rPr lang="th-TH" altLang="th-TH" dirty="0" smtClean="0"/>
              <a:t>ระดับที่สาม</a:t>
            </a:r>
          </a:p>
          <a:p>
            <a:pPr lvl="3"/>
            <a:r>
              <a:rPr lang="th-TH" altLang="th-TH" dirty="0" smtClean="0"/>
              <a:t>ระดับที่สี่</a:t>
            </a:r>
          </a:p>
          <a:p>
            <a:pPr lvl="4"/>
            <a:r>
              <a:rPr lang="th-TH" altLang="th-TH" dirty="0" smtClean="0"/>
              <a:t>ระดับที่ห้า</a:t>
            </a:r>
            <a:endParaRPr lang="en-US" altLang="th-TH" dirty="0" smtClean="0"/>
          </a:p>
        </p:txBody>
      </p:sp>
      <p:sp>
        <p:nvSpPr>
          <p:cNvPr id="1095" name="Rectangle 7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532440" y="6634716"/>
            <a:ext cx="648072" cy="26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E7A24DC-CE9C-4C97-949C-B16A93C8C514}" type="slidenum">
              <a:rPr lang="en-US" altLang="th-TH" smtClean="0"/>
              <a:pPr/>
              <a:t>‹#›</a:t>
            </a:fld>
            <a:endParaRPr lang="en-US" altLang="th-TH" dirty="0"/>
          </a:p>
        </p:txBody>
      </p:sp>
      <p:sp>
        <p:nvSpPr>
          <p:cNvPr id="1097" name="Freeform 73"/>
          <p:cNvSpPr>
            <a:spLocks/>
          </p:cNvSpPr>
          <p:nvPr userDrawn="1"/>
        </p:nvSpPr>
        <p:spPr bwMode="gray">
          <a:xfrm>
            <a:off x="3174" y="561800"/>
            <a:ext cx="9177338" cy="165927"/>
          </a:xfrm>
          <a:custGeom>
            <a:avLst/>
            <a:gdLst>
              <a:gd name="T0" fmla="*/ 5745 w 5752"/>
              <a:gd name="T1" fmla="*/ 9 h 444"/>
              <a:gd name="T2" fmla="*/ 2449 w 5752"/>
              <a:gd name="T3" fmla="*/ 8 h 444"/>
              <a:gd name="T4" fmla="*/ 2347 w 5752"/>
              <a:gd name="T5" fmla="*/ 14 h 444"/>
              <a:gd name="T6" fmla="*/ 2174 w 5752"/>
              <a:gd name="T7" fmla="*/ 93 h 444"/>
              <a:gd name="T8" fmla="*/ 2046 w 5752"/>
              <a:gd name="T9" fmla="*/ 127 h 444"/>
              <a:gd name="T10" fmla="*/ 0 w 5752"/>
              <a:gd name="T11" fmla="*/ 119 h 444"/>
              <a:gd name="T12" fmla="*/ 0 w 5752"/>
              <a:gd name="T13" fmla="*/ 444 h 444"/>
              <a:gd name="T14" fmla="*/ 3601 w 5752"/>
              <a:gd name="T15" fmla="*/ 444 h 444"/>
              <a:gd name="T16" fmla="*/ 3672 w 5752"/>
              <a:gd name="T17" fmla="*/ 424 h 444"/>
              <a:gd name="T18" fmla="*/ 3883 w 5752"/>
              <a:gd name="T19" fmla="*/ 331 h 444"/>
              <a:gd name="T20" fmla="*/ 3985 w 5752"/>
              <a:gd name="T21" fmla="*/ 325 h 444"/>
              <a:gd name="T22" fmla="*/ 5752 w 5752"/>
              <a:gd name="T23" fmla="*/ 325 h 444"/>
              <a:gd name="T24" fmla="*/ 5745 w 5752"/>
              <a:gd name="T25" fmla="*/ 9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52" h="444">
                <a:moveTo>
                  <a:pt x="5745" y="9"/>
                </a:moveTo>
                <a:lnTo>
                  <a:pt x="2449" y="8"/>
                </a:lnTo>
                <a:cubicBezTo>
                  <a:pt x="2309" y="8"/>
                  <a:pt x="2404" y="0"/>
                  <a:pt x="2347" y="14"/>
                </a:cubicBezTo>
                <a:lnTo>
                  <a:pt x="2174" y="93"/>
                </a:lnTo>
                <a:cubicBezTo>
                  <a:pt x="2124" y="112"/>
                  <a:pt x="2142" y="120"/>
                  <a:pt x="2046" y="127"/>
                </a:cubicBezTo>
                <a:cubicBezTo>
                  <a:pt x="1076" y="125"/>
                  <a:pt x="0" y="119"/>
                  <a:pt x="0" y="119"/>
                </a:cubicBezTo>
                <a:lnTo>
                  <a:pt x="0" y="444"/>
                </a:lnTo>
                <a:lnTo>
                  <a:pt x="3601" y="444"/>
                </a:lnTo>
                <a:lnTo>
                  <a:pt x="3672" y="424"/>
                </a:lnTo>
                <a:lnTo>
                  <a:pt x="3883" y="331"/>
                </a:lnTo>
                <a:lnTo>
                  <a:pt x="3985" y="325"/>
                </a:lnTo>
                <a:lnTo>
                  <a:pt x="5752" y="325"/>
                </a:lnTo>
                <a:lnTo>
                  <a:pt x="5745" y="9"/>
                </a:lnTo>
                <a:close/>
              </a:path>
            </a:pathLst>
          </a:custGeom>
          <a:solidFill>
            <a:srgbClr val="115679"/>
          </a:solidFill>
          <a:ln>
            <a:noFill/>
          </a:ln>
          <a:effectLst/>
          <a:extLst/>
        </p:spPr>
        <p:txBody>
          <a:bodyPr/>
          <a:lstStyle/>
          <a:p>
            <a:endParaRPr lang="th-TH"/>
          </a:p>
        </p:txBody>
      </p:sp>
      <p:sp>
        <p:nvSpPr>
          <p:cNvPr id="1091" name="Rectangle 67"/>
          <p:cNvSpPr>
            <a:spLocks noGrp="1" noChangeArrowheads="1"/>
          </p:cNvSpPr>
          <p:nvPr>
            <p:ph type="title"/>
          </p:nvPr>
        </p:nvSpPr>
        <p:spPr bwMode="gray">
          <a:xfrm>
            <a:off x="401134" y="74630"/>
            <a:ext cx="8014289" cy="4020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dirty="0" smtClean="0"/>
              <a:t>คลิกเพื่อแก้ไขสไตล์ชื่อเรื่องต้นแบบ</a:t>
            </a:r>
            <a:endParaRPr lang="en-US" altLang="th-TH" dirty="0" smtClean="0"/>
          </a:p>
        </p:txBody>
      </p:sp>
      <p:sp>
        <p:nvSpPr>
          <p:cNvPr id="17" name="Freeform 82"/>
          <p:cNvSpPr>
            <a:spLocks/>
          </p:cNvSpPr>
          <p:nvPr userDrawn="1"/>
        </p:nvSpPr>
        <p:spPr bwMode="auto">
          <a:xfrm>
            <a:off x="-15247" y="6454623"/>
            <a:ext cx="9051743" cy="254449"/>
          </a:xfrm>
          <a:custGeom>
            <a:avLst/>
            <a:gdLst>
              <a:gd name="T0" fmla="*/ 0 w 3938"/>
              <a:gd name="T1" fmla="*/ 64 h 78"/>
              <a:gd name="T2" fmla="*/ 3836 w 3938"/>
              <a:gd name="T3" fmla="*/ 64 h 78"/>
              <a:gd name="T4" fmla="*/ 3894 w 3938"/>
              <a:gd name="T5" fmla="*/ 12 h 78"/>
              <a:gd name="T6" fmla="*/ 3884 w 3938"/>
              <a:gd name="T7" fmla="*/ 0 h 78"/>
              <a:gd name="T8" fmla="*/ 3938 w 3938"/>
              <a:gd name="T9" fmla="*/ 2 h 78"/>
              <a:gd name="T10" fmla="*/ 3936 w 3938"/>
              <a:gd name="T11" fmla="*/ 58 h 78"/>
              <a:gd name="T12" fmla="*/ 3922 w 3938"/>
              <a:gd name="T13" fmla="*/ 44 h 78"/>
              <a:gd name="T14" fmla="*/ 3924 w 3938"/>
              <a:gd name="T15" fmla="*/ 44 h 78"/>
              <a:gd name="T16" fmla="*/ 3836 w 3938"/>
              <a:gd name="T17" fmla="*/ 78 h 78"/>
              <a:gd name="T18" fmla="*/ 0 w 3938"/>
              <a:gd name="T19" fmla="*/ 78 h 78"/>
              <a:gd name="T20" fmla="*/ 0 w 3938"/>
              <a:gd name="T21" fmla="*/ 64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38" h="78">
                <a:moveTo>
                  <a:pt x="0" y="64"/>
                </a:moveTo>
                <a:lnTo>
                  <a:pt x="3836" y="64"/>
                </a:lnTo>
                <a:lnTo>
                  <a:pt x="3894" y="12"/>
                </a:lnTo>
                <a:lnTo>
                  <a:pt x="3884" y="0"/>
                </a:lnTo>
                <a:lnTo>
                  <a:pt x="3938" y="2"/>
                </a:lnTo>
                <a:lnTo>
                  <a:pt x="3936" y="58"/>
                </a:lnTo>
                <a:lnTo>
                  <a:pt x="3922" y="44"/>
                </a:lnTo>
                <a:lnTo>
                  <a:pt x="3924" y="44"/>
                </a:lnTo>
                <a:lnTo>
                  <a:pt x="3836" y="78"/>
                </a:lnTo>
                <a:lnTo>
                  <a:pt x="0" y="78"/>
                </a:lnTo>
                <a:lnTo>
                  <a:pt x="0" y="64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</p:spPr>
        <p:txBody>
          <a:bodyPr/>
          <a:lstStyle/>
          <a:p>
            <a:endParaRPr lang="th-TH"/>
          </a:p>
        </p:txBody>
      </p:sp>
      <p:grpSp>
        <p:nvGrpSpPr>
          <p:cNvPr id="14" name="Group 55"/>
          <p:cNvGrpSpPr>
            <a:grpSpLocks/>
          </p:cNvGrpSpPr>
          <p:nvPr userDrawn="1"/>
        </p:nvGrpSpPr>
        <p:grpSpPr bwMode="auto">
          <a:xfrm>
            <a:off x="8426759" y="73200"/>
            <a:ext cx="717242" cy="415925"/>
            <a:chOff x="3346" y="306"/>
            <a:chExt cx="2414" cy="262"/>
          </a:xfrm>
        </p:grpSpPr>
        <p:sp>
          <p:nvSpPr>
            <p:cNvPr id="15" name="Rectangle 47"/>
            <p:cNvSpPr>
              <a:spLocks noChangeArrowheads="1"/>
            </p:cNvSpPr>
            <p:nvPr userDrawn="1"/>
          </p:nvSpPr>
          <p:spPr bwMode="gray">
            <a:xfrm>
              <a:off x="3422" y="488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16" name="Rectangle 48"/>
            <p:cNvSpPr>
              <a:spLocks noChangeArrowheads="1"/>
            </p:cNvSpPr>
            <p:nvPr userDrawn="1"/>
          </p:nvSpPr>
          <p:spPr bwMode="gray">
            <a:xfrm>
              <a:off x="3422" y="435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18" name="Rectangle 49"/>
            <p:cNvSpPr>
              <a:spLocks noChangeArrowheads="1"/>
            </p:cNvSpPr>
            <p:nvPr userDrawn="1"/>
          </p:nvSpPr>
          <p:spPr bwMode="gray">
            <a:xfrm>
              <a:off x="3421" y="382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19" name="Rectangle 50"/>
            <p:cNvSpPr>
              <a:spLocks noChangeArrowheads="1"/>
            </p:cNvSpPr>
            <p:nvPr userDrawn="1"/>
          </p:nvSpPr>
          <p:spPr bwMode="gray">
            <a:xfrm>
              <a:off x="3421" y="329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20" name="Freeform 54"/>
            <p:cNvSpPr>
              <a:spLocks/>
            </p:cNvSpPr>
            <p:nvPr userDrawn="1"/>
          </p:nvSpPr>
          <p:spPr bwMode="gray">
            <a:xfrm flipH="1">
              <a:off x="3346" y="306"/>
              <a:ext cx="48" cy="262"/>
            </a:xfrm>
            <a:custGeom>
              <a:avLst/>
              <a:gdLst>
                <a:gd name="T0" fmla="*/ 96 w 96"/>
                <a:gd name="T1" fmla="*/ 0 h 288"/>
                <a:gd name="T2" fmla="*/ 0 w 96"/>
                <a:gd name="T3" fmla="*/ 0 h 288"/>
                <a:gd name="T4" fmla="*/ 0 w 96"/>
                <a:gd name="T5" fmla="*/ 288 h 288"/>
                <a:gd name="T6" fmla="*/ 96 w 96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288">
                  <a:moveTo>
                    <a:pt x="96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96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</p:grpSp>
      <p:pic>
        <p:nvPicPr>
          <p:cNvPr id="2" name="รูปภาพ 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83" y="-5585"/>
            <a:ext cx="567385" cy="567385"/>
          </a:xfrm>
          <a:prstGeom prst="rect">
            <a:avLst/>
          </a:prstGeom>
        </p:spPr>
      </p:pic>
      <p:grpSp>
        <p:nvGrpSpPr>
          <p:cNvPr id="27" name="Group 55"/>
          <p:cNvGrpSpPr>
            <a:grpSpLocks/>
          </p:cNvGrpSpPr>
          <p:nvPr userDrawn="1"/>
        </p:nvGrpSpPr>
        <p:grpSpPr bwMode="auto">
          <a:xfrm flipH="1">
            <a:off x="3175" y="64191"/>
            <a:ext cx="360040" cy="377825"/>
            <a:chOff x="3346" y="313"/>
            <a:chExt cx="2414" cy="238"/>
          </a:xfrm>
        </p:grpSpPr>
        <p:sp>
          <p:nvSpPr>
            <p:cNvPr id="28" name="Rectangle 47"/>
            <p:cNvSpPr>
              <a:spLocks noChangeArrowheads="1"/>
            </p:cNvSpPr>
            <p:nvPr userDrawn="1"/>
          </p:nvSpPr>
          <p:spPr bwMode="gray">
            <a:xfrm>
              <a:off x="3422" y="493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 userDrawn="1"/>
          </p:nvSpPr>
          <p:spPr bwMode="gray">
            <a:xfrm>
              <a:off x="3422" y="440"/>
              <a:ext cx="2338" cy="48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 userDrawn="1"/>
          </p:nvSpPr>
          <p:spPr bwMode="gray">
            <a:xfrm>
              <a:off x="3421" y="391"/>
              <a:ext cx="2338" cy="44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31" name="Rectangle 50"/>
            <p:cNvSpPr>
              <a:spLocks noChangeArrowheads="1"/>
            </p:cNvSpPr>
            <p:nvPr userDrawn="1"/>
          </p:nvSpPr>
          <p:spPr bwMode="gray">
            <a:xfrm>
              <a:off x="3421" y="345"/>
              <a:ext cx="2338" cy="44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2117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  <p:sp>
          <p:nvSpPr>
            <p:cNvPr id="32" name="Freeform 54"/>
            <p:cNvSpPr>
              <a:spLocks/>
            </p:cNvSpPr>
            <p:nvPr userDrawn="1"/>
          </p:nvSpPr>
          <p:spPr bwMode="gray">
            <a:xfrm flipH="1">
              <a:off x="3346" y="313"/>
              <a:ext cx="48" cy="238"/>
            </a:xfrm>
            <a:custGeom>
              <a:avLst/>
              <a:gdLst>
                <a:gd name="T0" fmla="*/ 96 w 96"/>
                <a:gd name="T1" fmla="*/ 0 h 288"/>
                <a:gd name="T2" fmla="*/ 0 w 96"/>
                <a:gd name="T3" fmla="*/ 0 h 288"/>
                <a:gd name="T4" fmla="*/ 0 w 96"/>
                <a:gd name="T5" fmla="*/ 288 h 288"/>
                <a:gd name="T6" fmla="*/ 96 w 96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288">
                  <a:moveTo>
                    <a:pt x="96" y="0"/>
                  </a:moveTo>
                  <a:lnTo>
                    <a:pt x="0" y="0"/>
                  </a:lnTo>
                  <a:lnTo>
                    <a:pt x="0" y="288"/>
                  </a:lnTo>
                  <a:lnTo>
                    <a:pt x="96" y="28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 smtClean="0">
                <a:solidFill>
                  <a:srgbClr val="0E3558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03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kern="1200">
          <a:solidFill>
            <a:srgbClr val="FFFFF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8305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dirty="0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 dirty="0" smtClean="0"/>
              <a:t>ระดับที่สอง</a:t>
            </a:r>
          </a:p>
          <a:p>
            <a:pPr lvl="2"/>
            <a:r>
              <a:rPr lang="th-TH" altLang="th-TH" dirty="0" smtClean="0"/>
              <a:t>ระดับที่สาม</a:t>
            </a:r>
          </a:p>
          <a:p>
            <a:pPr lvl="3"/>
            <a:r>
              <a:rPr lang="th-TH" altLang="th-TH" dirty="0" smtClean="0"/>
              <a:t>ระดับที่สี่</a:t>
            </a:r>
          </a:p>
          <a:p>
            <a:pPr lvl="4"/>
            <a:r>
              <a:rPr lang="th-TH" altLang="th-TH" dirty="0" smtClean="0"/>
              <a:t>ระดับที่ห้า</a:t>
            </a:r>
            <a:endParaRPr lang="en-US" altLang="th-TH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828800" y="457200"/>
            <a:ext cx="6934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คลิกเพื่อแก้ไขสไตล์ชื่อเรื่องต้นแบบ</a:t>
            </a:r>
            <a:endParaRPr lang="en-US" altLang="th-TH" smtClean="0"/>
          </a:p>
        </p:txBody>
      </p:sp>
    </p:spTree>
    <p:extLst>
      <p:ext uri="{BB962C8B-B14F-4D97-AF65-F5344CB8AC3E}">
        <p14:creationId xmlns="" xmlns:p14="http://schemas.microsoft.com/office/powerpoint/2010/main" val="15238047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th-TH" smtClean="0">
              <a:solidFill>
                <a:srgbClr val="B1E2F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th-TH" smtClean="0">
              <a:solidFill>
                <a:srgbClr val="B1E2F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D33CFF-63B4-458D-BF79-2718A7F03284}" type="slidenum">
              <a:rPr lang="en-US" altLang="th-TH" smtClean="0">
                <a:solidFill>
                  <a:srgbClr val="B1E2FB"/>
                </a:solidFill>
              </a:rPr>
              <a:pPr/>
              <a:t>‹#›</a:t>
            </a:fld>
            <a:endParaRPr lang="en-US" altLang="th-TH" smtClean="0">
              <a:solidFill>
                <a:srgbClr val="B1E2FB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คลิกเพื่อแก้ไขสไตล์ชื่อเรื่องต้นแบบ</a:t>
            </a:r>
            <a:endParaRPr lang="en-US" altLang="th-TH" smtClean="0"/>
          </a:p>
        </p:txBody>
      </p:sp>
    </p:spTree>
    <p:extLst>
      <p:ext uri="{BB962C8B-B14F-4D97-AF65-F5344CB8AC3E}">
        <p14:creationId xmlns="" xmlns:p14="http://schemas.microsoft.com/office/powerpoint/2010/main" val="1344443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68.jpe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12" Type="http://schemas.openxmlformats.org/officeDocument/2006/relationships/image" Target="../media/image6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66.jpeg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image" Target="../media/image61.pn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jpeg"/><Relationship Id="rId7" Type="http://schemas.openxmlformats.org/officeDocument/2006/relationships/image" Target="../media/image2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microsoft.com/office/2007/relationships/hdphoto" Target="../media/hdphoto2.wdp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 rot="19330153">
            <a:off x="4875466" y="4999050"/>
            <a:ext cx="323261" cy="284079"/>
          </a:xfrm>
          <a:prstGeom prst="rect">
            <a:avLst/>
          </a:prstGeom>
          <a:noFill/>
          <a:ln w="38100" cap="flat" cmpd="sng" algn="ctr">
            <a:solidFill>
              <a:srgbClr val="7030A0">
                <a:alpha val="50196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5640114" y="5028507"/>
            <a:ext cx="221561" cy="194706"/>
          </a:xfrm>
          <a:prstGeom prst="rect">
            <a:avLst/>
          </a:prstGeom>
          <a:solidFill>
            <a:schemeClr val="tx2">
              <a:lumMod val="85000"/>
              <a:alpha val="6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สี่เหลี่ยมผืนผ้า 69"/>
          <p:cNvSpPr/>
          <p:nvPr/>
        </p:nvSpPr>
        <p:spPr>
          <a:xfrm>
            <a:off x="6647628" y="2691640"/>
            <a:ext cx="221561" cy="194706"/>
          </a:xfrm>
          <a:prstGeom prst="rect">
            <a:avLst/>
          </a:prstGeom>
          <a:solidFill>
            <a:schemeClr val="accent4">
              <a:lumMod val="50000"/>
              <a:alpha val="6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สี่เหลี่ยมผืนผ้า 68"/>
          <p:cNvSpPr/>
          <p:nvPr/>
        </p:nvSpPr>
        <p:spPr>
          <a:xfrm rot="19330153">
            <a:off x="4129750" y="800746"/>
            <a:ext cx="323261" cy="284079"/>
          </a:xfrm>
          <a:prstGeom prst="rect">
            <a:avLst/>
          </a:prstGeom>
          <a:noFill/>
          <a:ln w="38100" cap="flat" cmpd="sng" algn="ctr">
            <a:solidFill>
              <a:srgbClr val="C5884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8" name="รูปภาพ 67"/>
          <p:cNvPicPr>
            <a:picLocks noChangeAspect="1"/>
          </p:cNvPicPr>
          <p:nvPr/>
        </p:nvPicPr>
        <p:blipFill rotWithShape="1">
          <a:blip r:embed="rId2" cstate="print"/>
          <a:srcRect l="30575" t="69096" r="19551" b="23344"/>
          <a:stretch/>
        </p:blipFill>
        <p:spPr>
          <a:xfrm>
            <a:off x="0" y="6357564"/>
            <a:ext cx="9144000" cy="45934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0" name="สี่เหลี่ยมผืนผ้า 39"/>
          <p:cNvSpPr/>
          <p:nvPr/>
        </p:nvSpPr>
        <p:spPr>
          <a:xfrm rot="20933122">
            <a:off x="1065482" y="3504713"/>
            <a:ext cx="689087" cy="604372"/>
          </a:xfrm>
          <a:prstGeom prst="rect">
            <a:avLst/>
          </a:prstGeom>
          <a:solidFill>
            <a:srgbClr val="195A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28507"/>
            <a:ext cx="1208805" cy="1208805"/>
          </a:xfrm>
          <a:prstGeom prst="rect">
            <a:avLst/>
          </a:prstGeom>
        </p:spPr>
      </p:pic>
      <p:sp>
        <p:nvSpPr>
          <p:cNvPr id="41" name="สี่เหลี่ยมผืนผ้า 40"/>
          <p:cNvSpPr/>
          <p:nvPr/>
        </p:nvSpPr>
        <p:spPr>
          <a:xfrm rot="983153">
            <a:off x="1563826" y="2979493"/>
            <a:ext cx="504679" cy="433257"/>
          </a:xfrm>
          <a:prstGeom prst="rect">
            <a:avLst/>
          </a:prstGeom>
          <a:solidFill>
            <a:srgbClr val="8887AA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717750" y="4451302"/>
            <a:ext cx="437013" cy="384043"/>
          </a:xfrm>
          <a:prstGeom prst="rect">
            <a:avLst/>
          </a:prstGeom>
          <a:solidFill>
            <a:srgbClr val="3B9BCC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1689605" y="5331552"/>
            <a:ext cx="221561" cy="194706"/>
          </a:xfrm>
          <a:prstGeom prst="rect">
            <a:avLst/>
          </a:prstGeom>
          <a:solidFill>
            <a:srgbClr val="B1D2F7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 rot="19834677">
            <a:off x="987613" y="4039128"/>
            <a:ext cx="1847107" cy="99575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th-TH" sz="1600" b="1" spc="1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ภาครัฐมีความโปร่งใส </a:t>
            </a:r>
          </a:p>
          <a:p>
            <a:pPr algn="ctr"/>
            <a:r>
              <a:rPr lang="th-TH" sz="1600" b="1" spc="1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ปลอดการทุจริต</a:t>
            </a:r>
          </a:p>
          <a:p>
            <a:pPr algn="ctr"/>
            <a:r>
              <a:rPr lang="th-TH" sz="1600" b="1" spc="1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และประพฤติมิชอบ</a:t>
            </a:r>
          </a:p>
        </p:txBody>
      </p:sp>
      <p:grpSp>
        <p:nvGrpSpPr>
          <p:cNvPr id="49" name="กลุ่ม 48"/>
          <p:cNvGrpSpPr/>
          <p:nvPr/>
        </p:nvGrpSpPr>
        <p:grpSpPr>
          <a:xfrm rot="913701">
            <a:off x="8299875" y="4031078"/>
            <a:ext cx="626165" cy="461665"/>
            <a:chOff x="2174116" y="5300813"/>
            <a:chExt cx="626165" cy="461665"/>
          </a:xfrm>
        </p:grpSpPr>
        <p:sp>
          <p:nvSpPr>
            <p:cNvPr id="45" name="สี่เหลี่ยมผืนผ้า 44"/>
            <p:cNvSpPr/>
            <p:nvPr/>
          </p:nvSpPr>
          <p:spPr>
            <a:xfrm>
              <a:off x="2234860" y="5315018"/>
              <a:ext cx="504679" cy="433257"/>
            </a:xfrm>
            <a:prstGeom prst="rect">
              <a:avLst/>
            </a:prstGeom>
            <a:noFill/>
            <a:ln w="76200" cap="flat" cmpd="sng" algn="ctr">
              <a:solidFill>
                <a:srgbClr val="C9B3FF">
                  <a:alpha val="69804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สี่เหลี่ยมผืนผ้า 47"/>
            <p:cNvSpPr/>
            <p:nvPr/>
          </p:nvSpPr>
          <p:spPr>
            <a:xfrm rot="20843620">
              <a:off x="2174116" y="5300813"/>
              <a:ext cx="62616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th-TH" sz="2400" b="1" dirty="0" smtClean="0">
                  <a:solidFill>
                    <a:srgbClr val="FFFFFF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CPI</a:t>
              </a:r>
              <a:endParaRPr lang="en-US" altLang="th-TH" sz="2400" b="1" dirty="0">
                <a:solidFill>
                  <a:srgbClr val="FFFFFF"/>
                </a:solidFill>
                <a:latin typeface="TH SarabunIT๙" panose="020B0500040200020003" pitchFamily="34" charset="-34"/>
                <a:ea typeface="Tahoma" panose="020B0604030504040204" pitchFamily="34" charset="0"/>
                <a:cs typeface="TH SarabunIT๙" panose="020B0500040200020003" pitchFamily="34" charset="-34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 rot="1147326">
            <a:off x="2430034" y="1235479"/>
            <a:ext cx="1372254" cy="821625"/>
            <a:chOff x="2165122" y="5064614"/>
            <a:chExt cx="1372254" cy="821625"/>
          </a:xfrm>
        </p:grpSpPr>
        <p:sp>
          <p:nvSpPr>
            <p:cNvPr id="52" name="สี่เหลี่ยมผืนผ้า 51"/>
            <p:cNvSpPr/>
            <p:nvPr/>
          </p:nvSpPr>
          <p:spPr>
            <a:xfrm>
              <a:off x="2234860" y="5064614"/>
              <a:ext cx="1289227" cy="821625"/>
            </a:xfrm>
            <a:prstGeom prst="rect">
              <a:avLst/>
            </a:prstGeom>
            <a:noFill/>
            <a:ln w="76200" cap="flat" cmpd="sng" algn="ctr">
              <a:solidFill>
                <a:srgbClr val="195A7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สี่เหลี่ยมผืนผ้า 52"/>
            <p:cNvSpPr/>
            <p:nvPr/>
          </p:nvSpPr>
          <p:spPr>
            <a:xfrm rot="544652">
              <a:off x="2165122" y="5127063"/>
              <a:ext cx="137225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NEW Smart Governance</a:t>
              </a:r>
              <a:endParaRPr lang="th-TH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  <p:grpSp>
        <p:nvGrpSpPr>
          <p:cNvPr id="54" name="กลุ่ม 53"/>
          <p:cNvGrpSpPr/>
          <p:nvPr/>
        </p:nvGrpSpPr>
        <p:grpSpPr>
          <a:xfrm rot="20932801">
            <a:off x="6598227" y="1717409"/>
            <a:ext cx="688782" cy="533944"/>
            <a:chOff x="2217518" y="5262873"/>
            <a:chExt cx="626165" cy="485403"/>
          </a:xfrm>
        </p:grpSpPr>
        <p:sp>
          <p:nvSpPr>
            <p:cNvPr id="55" name="สี่เหลี่ยมผืนผ้า 54"/>
            <p:cNvSpPr/>
            <p:nvPr/>
          </p:nvSpPr>
          <p:spPr>
            <a:xfrm>
              <a:off x="2234860" y="5262873"/>
              <a:ext cx="565421" cy="485403"/>
            </a:xfrm>
            <a:prstGeom prst="rect">
              <a:avLst/>
            </a:prstGeom>
            <a:noFill/>
            <a:ln w="76200" cap="flat" cmpd="sng" algn="ctr">
              <a:solidFill>
                <a:srgbClr val="B1D2F7">
                  <a:alpha val="69804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kern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สี่เหลี่ยมผืนผ้า 55"/>
            <p:cNvSpPr/>
            <p:nvPr/>
          </p:nvSpPr>
          <p:spPr>
            <a:xfrm>
              <a:off x="2217518" y="5288771"/>
              <a:ext cx="626165" cy="363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th-TH" altLang="th-TH" sz="2000" b="1" dirty="0" err="1" smtClean="0">
                  <a:solidFill>
                    <a:srgbClr val="FFFFFF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ศปท</a:t>
              </a:r>
              <a:r>
                <a:rPr lang="th-TH" altLang="th-TH" sz="2000" b="1" dirty="0" smtClean="0">
                  <a:solidFill>
                    <a:srgbClr val="FFFFFF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.</a:t>
              </a:r>
              <a:endParaRPr lang="en-US" altLang="th-TH" sz="2000" b="1" dirty="0">
                <a:solidFill>
                  <a:srgbClr val="FFFFFF"/>
                </a:solidFill>
                <a:latin typeface="TH SarabunIT๙" panose="020B0500040200020003" pitchFamily="34" charset="-34"/>
                <a:ea typeface="Tahoma" panose="020B0604030504040204" pitchFamily="34" charset="0"/>
                <a:cs typeface="TH SarabunIT๙" panose="020B0500040200020003" pitchFamily="34" charset="-34"/>
              </a:endParaRPr>
            </a:p>
          </p:txBody>
        </p:sp>
      </p:grpSp>
      <p:pic>
        <p:nvPicPr>
          <p:cNvPr id="58" name="Picture 4" descr="7gf656bad88aa9cdjkhdj"/>
          <p:cNvPicPr>
            <a:picLocks noChangeAspect="1" noChangeArrowheads="1"/>
          </p:cNvPicPr>
          <p:nvPr/>
        </p:nvPicPr>
        <p:blipFill>
          <a:blip r:embed="rId4" cstate="print"/>
          <a:srcRect t="11823" b="11823"/>
          <a:stretch>
            <a:fillRect/>
          </a:stretch>
        </p:blipFill>
        <p:spPr bwMode="auto">
          <a:xfrm rot="681799">
            <a:off x="6952501" y="4620662"/>
            <a:ext cx="1754857" cy="997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9" name="Picture 61" descr="D:\ช่วงท่านกรทิพย์\4 เมษา 8\3 mou กับ กอ. รมน. 4 เม.ย\691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2808" y="4476913"/>
            <a:ext cx="1126283" cy="90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" name="สี่เหลี่ยมผืนผ้า 60"/>
          <p:cNvSpPr/>
          <p:nvPr/>
        </p:nvSpPr>
        <p:spPr>
          <a:xfrm>
            <a:off x="1705386" y="3904642"/>
            <a:ext cx="221561" cy="194706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สี่เหลี่ยมผืนผ้า 61"/>
          <p:cNvSpPr/>
          <p:nvPr/>
        </p:nvSpPr>
        <p:spPr>
          <a:xfrm>
            <a:off x="2402261" y="5078789"/>
            <a:ext cx="221561" cy="194706"/>
          </a:xfrm>
          <a:prstGeom prst="rect">
            <a:avLst/>
          </a:prstGeom>
          <a:solidFill>
            <a:srgbClr val="A02C20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3957460" y="4304726"/>
            <a:ext cx="323261" cy="284079"/>
          </a:xfrm>
          <a:prstGeom prst="rect">
            <a:avLst/>
          </a:prstGeom>
          <a:noFill/>
          <a:ln w="38100" cap="flat" cmpd="sng" algn="ctr">
            <a:solidFill>
              <a:srgbClr val="752F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4" name="Picture 17" descr="IMG_77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4438" y="920091"/>
            <a:ext cx="1641006" cy="105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" name="สี่เหลี่ยมผืนผ้า 70"/>
          <p:cNvSpPr/>
          <p:nvPr/>
        </p:nvSpPr>
        <p:spPr>
          <a:xfrm>
            <a:off x="7814631" y="920091"/>
            <a:ext cx="221561" cy="194706"/>
          </a:xfrm>
          <a:prstGeom prst="rect">
            <a:avLst/>
          </a:prstGeom>
          <a:noFill/>
          <a:ln w="38100" cap="flat" cmpd="sng" algn="ctr">
            <a:solidFill>
              <a:srgbClr val="A1A0F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2" name="Picture 62" descr="D:\ช่วงท่านกรทิพย์\4 เมษา 8\3 mou กับ กอ. รมน. 4 เม.ย\6915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9692" y="290309"/>
            <a:ext cx="1305854" cy="1160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68569" t="51503" r="22086" b="36892"/>
          <a:stretch/>
        </p:blipFill>
        <p:spPr bwMode="auto">
          <a:xfrm rot="289598">
            <a:off x="7947527" y="1431406"/>
            <a:ext cx="818741" cy="560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74" name="สี่เหลี่ยมผืนผ้า 73"/>
          <p:cNvSpPr/>
          <p:nvPr/>
        </p:nvSpPr>
        <p:spPr>
          <a:xfrm rot="20253031">
            <a:off x="1587536" y="2167365"/>
            <a:ext cx="323261" cy="283133"/>
          </a:xfrm>
          <a:prstGeom prst="rect">
            <a:avLst/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Picture 5" descr="E:\รูปอบรม od 2561\IMG_885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26955">
            <a:off x="1851177" y="2430842"/>
            <a:ext cx="978811" cy="672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7" name="Picture 13" descr="IMG_295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51605">
            <a:off x="5894000" y="4261687"/>
            <a:ext cx="1171365" cy="994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6" name="สี่เหลี่ยมผืนผ้า 95"/>
          <p:cNvSpPr/>
          <p:nvPr/>
        </p:nvSpPr>
        <p:spPr>
          <a:xfrm>
            <a:off x="1" y="6447616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h-TH" altLang="th-TH" sz="2000" b="1" cap="all" dirty="0">
                <a:ln/>
                <a:solidFill>
                  <a:srgbClr val="00040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สำนักงานคณะกรรมการป้องกันและปราบปรามการทุจริตในภาครัฐ </a:t>
            </a:r>
            <a:r>
              <a:rPr lang="th-TH" altLang="th-TH" sz="2000" b="1" cap="all" dirty="0" smtClean="0">
                <a:ln/>
                <a:solidFill>
                  <a:srgbClr val="00040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(สำนักงาน </a:t>
            </a:r>
            <a:r>
              <a:rPr lang="th-TH" altLang="th-TH" sz="2000" b="1" cap="all" dirty="0" err="1" smtClean="0">
                <a:ln/>
                <a:solidFill>
                  <a:srgbClr val="00040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ป.ป.ท.</a:t>
            </a:r>
            <a:r>
              <a:rPr lang="th-TH" altLang="th-TH" sz="2000" b="1" cap="all" dirty="0">
                <a:ln/>
                <a:solidFill>
                  <a:srgbClr val="00040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)</a:t>
            </a:r>
            <a:endParaRPr lang="en-US" altLang="th-TH" sz="2000" b="1" cap="all" dirty="0">
              <a:ln/>
              <a:solidFill>
                <a:srgbClr val="00040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H SarabunIT๙" pitchFamily="34" charset="-34"/>
              <a:ea typeface="Tahoma" panose="020B0604030504040204" pitchFamily="34" charset="0"/>
              <a:cs typeface="TH SarabunIT๙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983117" y="2534269"/>
            <a:ext cx="5725670" cy="11695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altLang="th-TH" sz="3500" b="1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บทบาท</a:t>
            </a:r>
            <a:r>
              <a:rPr lang="th-TH" altLang="th-TH" sz="3500" b="1" spc="-4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ภารกิจและผลการดำเนินงานที่</a:t>
            </a:r>
            <a:r>
              <a:rPr lang="th-TH" altLang="th-TH" sz="3500" b="1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สำคัญ </a:t>
            </a:r>
          </a:p>
          <a:p>
            <a:pPr algn="ctr"/>
            <a:r>
              <a:rPr lang="th-TH" altLang="th-TH" sz="3500" b="1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ระหว่าง</a:t>
            </a:r>
            <a:r>
              <a:rPr lang="th-TH" altLang="th-TH" sz="3500" b="1" spc="-4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ahoma" panose="020B0604030504040204" pitchFamily="34" charset="0"/>
                <a:cs typeface="TH SarabunIT๙" pitchFamily="34" charset="-34"/>
              </a:rPr>
              <a:t>ปีงบประมาณ พ.ศ. 2557 – 2562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3224888" y="925084"/>
            <a:ext cx="221561" cy="194706"/>
          </a:xfrm>
          <a:prstGeom prst="rect">
            <a:avLst/>
          </a:prstGeom>
          <a:solidFill>
            <a:srgbClr val="A02C20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 rot="20253031">
            <a:off x="2256150" y="1170783"/>
            <a:ext cx="323261" cy="283133"/>
          </a:xfrm>
          <a:prstGeom prst="rect">
            <a:avLst/>
          </a:prstGeom>
          <a:noFill/>
          <a:ln w="38100" cap="flat" cmpd="sng" algn="ctr">
            <a:solidFill>
              <a:srgbClr val="ECD1A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สี่เหลี่ยมผืนผ้า 37"/>
          <p:cNvSpPr/>
          <p:nvPr/>
        </p:nvSpPr>
        <p:spPr>
          <a:xfrm rot="19330153">
            <a:off x="2851616" y="-52617"/>
            <a:ext cx="323261" cy="284079"/>
          </a:xfrm>
          <a:prstGeom prst="rect">
            <a:avLst/>
          </a:prstGeom>
          <a:noFill/>
          <a:ln w="38100" cap="flat" cmpd="sng" algn="ctr">
            <a:solidFill>
              <a:srgbClr val="7030A0">
                <a:alpha val="50196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4" name="Picture 5" descr="D:\ช่วงท่านกรทิพย์\8 สิงหาคม\1 mou ณ อิมแพ็ค 5 ส.ค\0003.jpg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4299863" y="3957902"/>
            <a:ext cx="1440160" cy="936104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435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43783997"/>
              </p:ext>
            </p:extLst>
          </p:nvPr>
        </p:nvGraphicFramePr>
        <p:xfrm>
          <a:off x="1722530" y="2568837"/>
          <a:ext cx="5985823" cy="43891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658722"/>
                <a:gridCol w="1658722"/>
                <a:gridCol w="1516252"/>
                <a:gridCol w="1152127"/>
              </a:tblGrid>
              <a:tr h="745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ปีงบประมาณ/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งบรายจ่าย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ได้รับจัดสรร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เบิกจ่าย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ร้อยละ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2557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271,954,500.00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212,477,950.00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78.13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2558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280,750,600.00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259,369,185.00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92.38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2559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288,569,400.00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295,493,035.00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102.40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2560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394,241,700.00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415,934,933.64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105.50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2561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  485,665,286.51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467,591,095.57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96.28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2562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   496,005,500.00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อยู่ระหว่างดำเนินการ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633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ณ 31 ธันวาคม 2561</a:t>
                      </a:r>
                      <a:endParaRPr lang="en-US" sz="2400" b="1" dirty="0" smtClean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Freeform 62"/>
          <p:cNvSpPr>
            <a:spLocks noEditPoints="1"/>
          </p:cNvSpPr>
          <p:nvPr/>
        </p:nvSpPr>
        <p:spPr bwMode="gray">
          <a:xfrm rot="5625294" flipV="1">
            <a:off x="1067509" y="961119"/>
            <a:ext cx="1578358" cy="193774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1240B29-F687-4F45-9708-019B960494DF}">
              <a14:hiddenLine xmlns="" xmlns:a14="http://schemas.microsoft.com/office/drawing/2010/main" w="0">
                <a:noFill/>
                <a:prstDash val="solid"/>
                <a:round/>
                <a:headEnd/>
                <a:tailEnd/>
              </a14:hiddenLine>
            </a:ext>
          </a:extLst>
        </p:spPr>
        <p:txBody>
          <a:bodyPr>
            <a:flatTx/>
          </a:bodyPr>
          <a:lstStyle/>
          <a:p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01135" y="74630"/>
            <a:ext cx="7987290" cy="402042"/>
          </a:xfrm>
        </p:spPr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ใช้จ่ายงบประมาณกับแผนยุทธศาสตร์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ชาติ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10</a:t>
            </a:fld>
            <a:endParaRPr lang="en-US" alt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3" y="5877272"/>
            <a:ext cx="576064" cy="576064"/>
          </a:xfrm>
          <a:prstGeom prst="rect">
            <a:avLst/>
          </a:prstGeom>
        </p:spPr>
      </p:pic>
      <p:sp>
        <p:nvSpPr>
          <p:cNvPr id="7" name="Rectangle 45"/>
          <p:cNvSpPr>
            <a:spLocks noChangeArrowheads="1"/>
          </p:cNvSpPr>
          <p:nvPr/>
        </p:nvSpPr>
        <p:spPr bwMode="gray">
          <a:xfrm>
            <a:off x="323764" y="2017939"/>
            <a:ext cx="965511" cy="51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altLang="th-TH" sz="1200" b="1" dirty="0" smtClean="0">
                <a:solidFill>
                  <a:srgbClr val="304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สำนักงาน </a:t>
            </a:r>
            <a:r>
              <a:rPr lang="th-TH" altLang="th-TH" sz="1200" b="1" dirty="0" err="1" smtClean="0">
                <a:solidFill>
                  <a:srgbClr val="304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ป.ป.ท</a:t>
            </a:r>
            <a:r>
              <a:rPr lang="th-TH" altLang="th-TH" sz="1200" b="1" dirty="0" smtClean="0">
                <a:solidFill>
                  <a:srgbClr val="304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2" y="921133"/>
            <a:ext cx="1098914" cy="10989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สี่เหลี่ยมผืนผ้า 8"/>
          <p:cNvSpPr/>
          <p:nvPr/>
        </p:nvSpPr>
        <p:spPr>
          <a:xfrm>
            <a:off x="1691679" y="959215"/>
            <a:ext cx="6624737" cy="400110"/>
          </a:xfrm>
          <a:prstGeom prst="rect">
            <a:avLst/>
          </a:prstGeom>
          <a:solidFill>
            <a:srgbClr val="7C5E28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0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งบ</a:t>
            </a:r>
            <a:r>
              <a:rPr lang="th-TH" sz="20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ประมาณที่ สำนักงาน </a:t>
            </a:r>
            <a:r>
              <a:rPr lang="th-TH" sz="2000" b="1" dirty="0" err="1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</a:t>
            </a:r>
            <a:r>
              <a:rPr lang="th-TH" sz="20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 </a:t>
            </a:r>
            <a:r>
              <a:rPr lang="th-TH" sz="20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ใช้ใน</a:t>
            </a:r>
            <a:r>
              <a:rPr lang="th-TH" sz="20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การขับเคลื่อน </a:t>
            </a:r>
            <a:r>
              <a:rPr lang="th-TH" sz="20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ตามแผน</a:t>
            </a:r>
            <a:r>
              <a:rPr lang="th-TH" sz="20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ยุทธศาสตร์</a:t>
            </a:r>
            <a:r>
              <a:rPr lang="th-TH" sz="20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ชาติ</a:t>
            </a:r>
            <a:endParaRPr lang="th-TH" sz="2000" b="1" dirty="0">
              <a:solidFill>
                <a:srgbClr val="FFFFFF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9" y="5576440"/>
            <a:ext cx="455282" cy="455282"/>
          </a:xfrm>
          <a:prstGeom prst="rect">
            <a:avLst/>
          </a:prstGeom>
        </p:spPr>
      </p:pic>
      <p:sp>
        <p:nvSpPr>
          <p:cNvPr id="13" name="ลูกศรขวา 12"/>
          <p:cNvSpPr/>
          <p:nvPr/>
        </p:nvSpPr>
        <p:spPr>
          <a:xfrm>
            <a:off x="7956376" y="6093296"/>
            <a:ext cx="576064" cy="43204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5169504" y="-2557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517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งบ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ประมาณรายปี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11</a:t>
            </a:fld>
            <a:endParaRPr lang="en-US" alt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88524041"/>
              </p:ext>
            </p:extLst>
          </p:nvPr>
        </p:nvGraphicFramePr>
        <p:xfrm>
          <a:off x="75231" y="785389"/>
          <a:ext cx="4064723" cy="563270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40975"/>
                <a:gridCol w="1069664"/>
                <a:gridCol w="1212286"/>
                <a:gridCol w="641798"/>
              </a:tblGrid>
              <a:tr h="4163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ปีงบประมาณ</a:t>
                      </a: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/</a:t>
                      </a:r>
                      <a:endParaRPr lang="en-US" sz="1400" b="1" dirty="0" smtClean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</a:t>
                      </a: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รายจ่าย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ได้รับจัดสรร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เบิกจ่าย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ร้อยละ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2557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271,954,500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212,477,950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78.13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งบบุคลากร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97,131,800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95,640,010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98.46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งบดำเนินงาน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148,842,700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115,594,830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77.66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งบลงทุน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4,470,000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1,232,175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27.57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งบรายจ่ายอื่น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21,510,000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10,935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0.05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2558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280,750,600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259,369,185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92.38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งบบุคลากร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101,661,400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103,905,229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102.21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งบดำเนินงาน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153,672,400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134,589,472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87.58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งบลงทุน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10,556,800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9,300,513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88.10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753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งบรายจ่ายอื่น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14,860,000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11,573,971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77.89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2559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288,569,400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295,493,035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102.40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งบบุคลากร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106,343,500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119,979,071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112.82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งบดำเนินงาน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153,288,900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148,926,022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97.15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งบลงทุน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14,657,000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12,982,384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88.57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งบรายจ่ายอื่น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14,280,000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13,605,558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95.28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2560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394,241,700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415,934,933.64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105.50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งบบุคลากร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186,862,700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223,935,839.93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119.84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งบดำเนินงาน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188,643,000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174,501,562.18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92.51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งบลงทุน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8,955,000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8,517,053.51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</a:t>
                      </a: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95.11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5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งบรายจ่ายอื่น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9,781,000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8,980,478.02 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91.82</a:t>
                      </a: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6636401"/>
              </p:ext>
            </p:extLst>
          </p:nvPr>
        </p:nvGraphicFramePr>
        <p:xfrm>
          <a:off x="4351344" y="764704"/>
          <a:ext cx="4731012" cy="520455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53467"/>
                <a:gridCol w="1271018"/>
                <a:gridCol w="1271018"/>
                <a:gridCol w="635509"/>
              </a:tblGrid>
              <a:tr h="43252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ปีงบประมาณ</a:t>
                      </a: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/</a:t>
                      </a:r>
                      <a:endParaRPr lang="en-US" sz="1400" b="1" dirty="0" smtClean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</a:t>
                      </a: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รายจ่าย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ได้รับจัดสรร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เบิกจ่าย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ร้อยละ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2561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485,638,399.45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467,585,367.16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96.28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งบบุคลากร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254,241,999.45 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254,241,999.45 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100.00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งบดำเนินงาน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176,602,400.00 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175,696,333.09 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99.49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งบลงทุน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44,513,000.00 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28,243,510.85 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63.47 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184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งบรายจ่ายอื่น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   </a:t>
                      </a:r>
                      <a:r>
                        <a:rPr lang="en-US" sz="1400" b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10,281,000.00 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  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9,403,523.77 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91.47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4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2562</a:t>
                      </a: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</a:t>
                      </a:r>
                      <a:endParaRPr lang="en-US" sz="1400" b="1" dirty="0" smtClean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496,005,500.00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อยู่ระหว่างดำเนินการ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538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งบบุคลากร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256,089,800.00 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538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งบดำเนินงาน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186,119,300.00 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538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งบลงทุน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47,617,600.00 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538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งบรายจ่ายอื่น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  6,178,800.00 </a:t>
                      </a: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728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รวม </a:t>
                      </a:r>
                      <a:endParaRPr lang="en-US" sz="1400" b="1" dirty="0" smtClean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(ไม่รวมปี</a:t>
                      </a:r>
                      <a:r>
                        <a:rPr lang="th-TH" sz="1400" b="1" baseline="0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2562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1" baseline="0" dirty="0" smtClean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เนื่องจากอยู่ระหว่างดำเนินงาน)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1,721,181,486.51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1,650,866,199.21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   </a:t>
                      </a: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95.91 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งบบุคลากร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746,268,286.51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A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797,702,149.38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A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106.89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AEC"/>
                    </a:solidFill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งบดำเนินงาน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826,414,912.08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749,313,947.68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90.67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งบลงทุน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78,151,287.92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A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60,275,636.36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A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77.13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AEC"/>
                    </a:solidFill>
                  </a:tcPr>
                </a:tc>
              </a:tr>
              <a:tr h="2162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FFFFFF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งบรายจ่ายอื่น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46894" marR="46894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70,347,000.00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 43,574,465.79 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2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61.94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21288"/>
            <a:ext cx="864096" cy="64807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54390"/>
            <a:ext cx="476641" cy="450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2487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56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772816"/>
            <a:ext cx="8305800" cy="172819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th-TH" sz="36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การขับเคลื่อน</a:t>
            </a:r>
            <a:r>
              <a:rPr lang="th-TH" sz="3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ภาครัฐให้มี</a:t>
            </a:r>
            <a:r>
              <a:rPr lang="th-TH" sz="36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ความโปร่งใส </a:t>
            </a:r>
            <a:r>
              <a:rPr lang="th-TH" sz="3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3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ปลอด</a:t>
            </a:r>
            <a:r>
              <a:rPr lang="th-TH" sz="36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การทุจริตและประพฤติมิ</a:t>
            </a:r>
            <a:r>
              <a:rPr lang="th-TH" sz="3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ชอบ</a:t>
            </a:r>
          </a:p>
          <a:p>
            <a:pPr marL="0" indent="0" algn="ctr">
              <a:lnSpc>
                <a:spcPct val="150000"/>
              </a:lnSpc>
              <a:buNone/>
            </a:pPr>
            <a:endParaRPr lang="th-TH" sz="600" b="1" dirty="0">
              <a:solidFill>
                <a:srgbClr val="FFFFFF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NEW</a:t>
            </a:r>
            <a:r>
              <a:rPr lang="en-US" sz="3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Smart Governance </a:t>
            </a:r>
            <a:endParaRPr lang="en-US" sz="3600" b="1" dirty="0" smtClean="0">
              <a:solidFill>
                <a:srgbClr val="FFFF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600" b="1" dirty="0" smtClean="0">
              <a:solidFill>
                <a:srgbClr val="FFFF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th-TH" sz="32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 สำนักงานคณะกรรมการป้องกันและปราบปรามการทุจริตในภาครัฐ (สำนักงาน </a:t>
            </a:r>
            <a:r>
              <a:rPr lang="th-TH" sz="3200" b="1" dirty="0" err="1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ป.ป.ท.</a:t>
            </a:r>
            <a:r>
              <a:rPr lang="th-TH" sz="32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</a:t>
            </a:r>
            <a:endParaRPr lang="en-US" sz="3200" b="1" dirty="0" smtClean="0">
              <a:solidFill>
                <a:srgbClr val="FFFFFF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th-TH" sz="3600" b="1" dirty="0">
              <a:solidFill>
                <a:srgbClr val="FFFFFF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9" y="127211"/>
            <a:ext cx="1208805" cy="1208805"/>
          </a:xfrm>
          <a:prstGeom prst="rect">
            <a:avLst/>
          </a:prstGeom>
        </p:spPr>
      </p:pic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7001007" y="6597352"/>
            <a:ext cx="2133600" cy="228600"/>
          </a:xfrm>
        </p:spPr>
        <p:txBody>
          <a:bodyPr/>
          <a:lstStyle/>
          <a:p>
            <a:pPr algn="r"/>
            <a:fld id="{07F9B572-FBBB-45C8-83D0-DF21FBC07BCC}" type="slidenum">
              <a:rPr lang="en-US" altLang="th-TH" sz="1400" smtClean="0">
                <a:solidFill>
                  <a:srgbClr val="FFFFFF"/>
                </a:solidFill>
              </a:rPr>
              <a:pPr algn="r"/>
              <a:t>12</a:t>
            </a:fld>
            <a:endParaRPr lang="en-US" altLang="th-TH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2769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940" name="Group 108"/>
          <p:cNvGrpSpPr>
            <a:grpSpLocks/>
          </p:cNvGrpSpPr>
          <p:nvPr/>
        </p:nvGrpSpPr>
        <p:grpSpPr bwMode="auto">
          <a:xfrm>
            <a:off x="3546752" y="2559788"/>
            <a:ext cx="1952232" cy="1665459"/>
            <a:chOff x="4071" y="1584"/>
            <a:chExt cx="1092" cy="1097"/>
          </a:xfrm>
        </p:grpSpPr>
        <p:sp>
          <p:nvSpPr>
            <p:cNvPr id="504941" name="Oval 109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h-TH"/>
            </a:p>
          </p:txBody>
        </p:sp>
        <p:sp>
          <p:nvSpPr>
            <p:cNvPr id="504942" name="Oval 110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th-TH"/>
            </a:p>
          </p:txBody>
        </p:sp>
        <p:sp>
          <p:nvSpPr>
            <p:cNvPr id="504943" name="Oval 111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h-TH"/>
            </a:p>
          </p:txBody>
        </p:sp>
        <p:sp>
          <p:nvSpPr>
            <p:cNvPr id="504944" name="Oval 112"/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h-TH"/>
            </a:p>
          </p:txBody>
        </p:sp>
        <p:sp>
          <p:nvSpPr>
            <p:cNvPr id="504945" name="Oval 113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h-TH"/>
            </a:p>
          </p:txBody>
        </p:sp>
        <p:grpSp>
          <p:nvGrpSpPr>
            <p:cNvPr id="504946" name="Group 114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504947" name="Oval 11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/>
              </a:p>
            </p:txBody>
          </p:sp>
          <p:sp>
            <p:nvSpPr>
              <p:cNvPr id="504948" name="Oval 11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/>
              </a:p>
            </p:txBody>
          </p:sp>
          <p:sp>
            <p:nvSpPr>
              <p:cNvPr id="504949" name="Oval 117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/>
              </a:p>
            </p:txBody>
          </p:sp>
          <p:sp>
            <p:nvSpPr>
              <p:cNvPr id="504950" name="Oval 118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/>
              </a:p>
            </p:txBody>
          </p:sp>
        </p:grpSp>
      </p:grpSp>
      <p:sp>
        <p:nvSpPr>
          <p:cNvPr id="504849" name="Text Box 17"/>
          <p:cNvSpPr txBox="1">
            <a:spLocks noChangeArrowheads="1"/>
          </p:cNvSpPr>
          <p:nvPr/>
        </p:nvSpPr>
        <p:spPr bwMode="gray">
          <a:xfrm>
            <a:off x="3794575" y="3096660"/>
            <a:ext cx="14101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th-TH" sz="1400" b="1" dirty="0">
                <a:solidFill>
                  <a:srgbClr val="800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 Governance </a:t>
            </a:r>
          </a:p>
        </p:txBody>
      </p:sp>
      <p:sp>
        <p:nvSpPr>
          <p:cNvPr id="504951" name="AutoShape 119"/>
          <p:cNvSpPr>
            <a:spLocks noChangeArrowheads="1"/>
          </p:cNvSpPr>
          <p:nvPr/>
        </p:nvSpPr>
        <p:spPr bwMode="gray">
          <a:xfrm rot="9226345">
            <a:off x="5297873" y="266943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04952" name="AutoShape 120"/>
          <p:cNvSpPr>
            <a:spLocks noChangeArrowheads="1"/>
          </p:cNvSpPr>
          <p:nvPr/>
        </p:nvSpPr>
        <p:spPr bwMode="gray">
          <a:xfrm rot="19713841">
            <a:off x="3202331" y="38913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04953" name="AutoShape 121"/>
          <p:cNvSpPr>
            <a:spLocks noChangeArrowheads="1"/>
          </p:cNvSpPr>
          <p:nvPr/>
        </p:nvSpPr>
        <p:spPr bwMode="gray">
          <a:xfrm rot="1477332">
            <a:off x="3192306" y="263668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04954" name="AutoShape 122"/>
          <p:cNvSpPr>
            <a:spLocks noChangeArrowheads="1"/>
          </p:cNvSpPr>
          <p:nvPr/>
        </p:nvSpPr>
        <p:spPr bwMode="gray">
          <a:xfrm rot="13101858">
            <a:off x="5192396" y="389385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NEW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 Smart Governance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5629" y="806651"/>
            <a:ext cx="2974829" cy="247833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thaiDist"/>
            <a:endParaRPr lang="th-TH" sz="1600" b="1" dirty="0" smtClean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/>
            <a:endParaRPr lang="th-TH" sz="800" b="1" dirty="0" smtClean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/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กำหนดให้มีกลไก</a:t>
            </a:r>
            <a:r>
              <a:rPr lang="th-TH" sz="16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ขับเคลื่อนเพื่อเป็นการเสริมแรงในการป้องกันและแก้ไขปัญหาการทุจริตในภาครัฐ</a:t>
            </a: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โดยแบ่งเป็น 3 ระดับ</a:t>
            </a:r>
          </a:p>
          <a:p>
            <a:pPr marL="182563" indent="-182563" algn="thaiDist"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1. คณะกรรมการ</a:t>
            </a:r>
            <a:r>
              <a:rPr lang="th-TH" sz="16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ต่อต้านการทุจริตแห่งชาติ (</a:t>
            </a:r>
            <a:r>
              <a:rPr lang="th-TH" sz="1600" b="1" dirty="0" err="1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คตช.</a:t>
            </a: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</a:t>
            </a:r>
          </a:p>
          <a:p>
            <a:pPr marL="182563" indent="-182563" algn="thaiDist"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2. ศูนย์</a:t>
            </a:r>
            <a:r>
              <a:rPr lang="th-TH" sz="16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อำนวยการต่อต้านการทุจริตแห่งชาติ (</a:t>
            </a:r>
            <a:r>
              <a:rPr lang="th-TH" sz="1600" b="1" dirty="0" err="1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ศอตช.</a:t>
            </a: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</a:t>
            </a:r>
          </a:p>
          <a:p>
            <a:pPr marL="182563" indent="-182563" algn="thaiDist"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3. ศูนย์</a:t>
            </a:r>
            <a:r>
              <a:rPr lang="th-TH" sz="16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ปฏิบัติการต่อต้านการทุจริต (</a:t>
            </a:r>
            <a:r>
              <a:rPr lang="th-TH" sz="1600" b="1" dirty="0" err="1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ศปท.</a:t>
            </a:r>
            <a:r>
              <a:rPr lang="th-TH" sz="16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70" name="สี่เหลี่ยมผืนผ้า 69"/>
          <p:cNvSpPr/>
          <p:nvPr/>
        </p:nvSpPr>
        <p:spPr>
          <a:xfrm>
            <a:off x="5908855" y="806651"/>
            <a:ext cx="2974829" cy="2838373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thaiDist">
              <a:lnSpc>
                <a:spcPct val="120000"/>
              </a:lnSpc>
            </a:pPr>
            <a:endParaRPr lang="th-TH" sz="1400" b="1" dirty="0" smtClean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>
              <a:lnSpc>
                <a:spcPct val="120000"/>
              </a:lnSpc>
              <a:spcBef>
                <a:spcPts val="0"/>
              </a:spcBef>
            </a:pPr>
            <a:r>
              <a:rPr lang="th-TH" sz="1400" b="1" dirty="0" smtClean="0">
                <a:solidFill>
                  <a:srgbClr val="99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การสร้างและพัฒนาเครือข่าย </a:t>
            </a:r>
            <a:r>
              <a:rPr lang="en-US" sz="1400" b="1" dirty="0" smtClean="0">
                <a:solidFill>
                  <a:srgbClr val="99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400" b="1" dirty="0" smtClean="0">
                <a:solidFill>
                  <a:srgbClr val="99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ปลุกพลังการมีส่วนร่วมจากทุกภาคส่วน สร้างวัฒนธรรมสุจริต ต่อต้านการทุจริตทุกรูปแบบ</a:t>
            </a:r>
          </a:p>
          <a:p>
            <a:pPr marL="88900" indent="-88900" algn="thaiDist">
              <a:lnSpc>
                <a:spcPct val="120000"/>
              </a:lnSpc>
              <a:spcBef>
                <a:spcPts val="0"/>
              </a:spcBef>
              <a:buClr>
                <a:srgbClr val="800080"/>
              </a:buClr>
              <a:buFont typeface="Wingdings 3" panose="05040102010807070707" pitchFamily="18" charset="2"/>
              <a:buChar char="ê"/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ภาคประชาชน </a:t>
            </a:r>
            <a:r>
              <a:rPr lang="en-US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พัฒนาต่อยอดจากเครือข่าย/อาสาสมัคร/กลุ่ม ของหน่วยงาน</a:t>
            </a:r>
          </a:p>
          <a:p>
            <a:pPr marL="88900" indent="-88900" algn="thaiDist">
              <a:lnSpc>
                <a:spcPct val="120000"/>
              </a:lnSpc>
              <a:spcBef>
                <a:spcPts val="0"/>
              </a:spcBef>
              <a:buClr>
                <a:srgbClr val="800080"/>
              </a:buClr>
              <a:buFont typeface="Wingdings 3" panose="05040102010807070707" pitchFamily="18" charset="2"/>
              <a:buChar char="ê"/>
            </a:pPr>
            <a:r>
              <a:rPr lang="th-TH" sz="1400" b="1" spc="-20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ภาคเอกชน </a:t>
            </a:r>
            <a:r>
              <a:rPr lang="en-US" sz="1400" b="1" spc="-20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400" b="1" spc="-20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ประสานความร่วมมือ สร้างแรงจูงใจ ให้ทำกิจกรรม </a:t>
            </a:r>
            <a:r>
              <a:rPr lang="en-US" sz="1400" b="1" spc="-20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CSR</a:t>
            </a:r>
            <a:r>
              <a:rPr lang="th-TH" sz="1400" b="1" spc="-20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ที่เกี่ยวข้องกับความโปร่งใส ซื้อสัตย์สุจริต ต่อต้านการทุจริตทุกรูปแบบ</a:t>
            </a:r>
          </a:p>
          <a:p>
            <a:pPr marL="88900" indent="-88900" algn="thaiDist">
              <a:lnSpc>
                <a:spcPct val="120000"/>
              </a:lnSpc>
              <a:spcBef>
                <a:spcPts val="0"/>
              </a:spcBef>
              <a:buClr>
                <a:srgbClr val="800080"/>
              </a:buClr>
              <a:buFont typeface="Wingdings 3" panose="05040102010807070707" pitchFamily="18" charset="2"/>
              <a:buChar char="ê"/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ภาครัฐ </a:t>
            </a:r>
            <a:r>
              <a:rPr lang="en-US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ส่งเสริมการรวมกลุ่ม ชมรม เครือข่าย </a:t>
            </a:r>
            <a:b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อย่างจริงจัง ต่อเนื่อง</a:t>
            </a:r>
            <a:endParaRPr lang="th-TH" sz="1400" b="1" dirty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71" name="สี่เหลี่ยมผืนผ้า 70"/>
          <p:cNvSpPr/>
          <p:nvPr/>
        </p:nvSpPr>
        <p:spPr>
          <a:xfrm>
            <a:off x="165629" y="3758247"/>
            <a:ext cx="2974829" cy="2839105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thaiDist">
              <a:lnSpc>
                <a:spcPct val="120000"/>
              </a:lnSpc>
            </a:pPr>
            <a:endParaRPr lang="th-TH" sz="1400" b="1" dirty="0" smtClean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>
              <a:lnSpc>
                <a:spcPct val="120000"/>
              </a:lnSpc>
            </a:pPr>
            <a:r>
              <a:rPr lang="th-TH" sz="1400" b="1" dirty="0" smtClean="0">
                <a:solidFill>
                  <a:srgbClr val="9966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ระบบการแจ้งเตือน </a:t>
            </a:r>
            <a:r>
              <a:rPr lang="en-US" sz="1400" b="1" dirty="0" smtClean="0">
                <a:solidFill>
                  <a:srgbClr val="9966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400" b="1" dirty="0" smtClean="0">
                <a:solidFill>
                  <a:srgbClr val="9966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</a:p>
          <a:p>
            <a:pPr algn="thaiDist">
              <a:lnSpc>
                <a:spcPct val="120000"/>
              </a:lnSpc>
            </a:pPr>
            <a:r>
              <a:rPr lang="th-TH" sz="1400" b="1" u="sng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ประเมินความเสี่ยงการทุจริต</a:t>
            </a:r>
          </a:p>
          <a:p>
            <a:pPr marL="271463" indent="-80963" algn="thaiDi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การพิจารณาอนุมัติ อนุญาต</a:t>
            </a:r>
          </a:p>
          <a:p>
            <a:pPr marL="271463" indent="-80963" algn="thaiDi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การใช้ตำแหน่งหน้าที่</a:t>
            </a:r>
          </a:p>
          <a:p>
            <a:pPr marL="271463" indent="-80963" algn="thaiDi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การใช้จ่ายงบประมาณและทรัพยากรของรัฐ</a:t>
            </a:r>
            <a:endParaRPr lang="th-TH" sz="1400" b="1" dirty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>
              <a:lnSpc>
                <a:spcPct val="120000"/>
              </a:lnSpc>
            </a:pPr>
            <a:r>
              <a:rPr lang="th-TH" sz="1400" b="1" u="sng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กำหนดแนวปฏิบัติที่ดี</a:t>
            </a:r>
          </a:p>
          <a:p>
            <a:pPr marL="271463" indent="-80963" algn="thaiDi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มาตรการป้องกันการรับสินบน</a:t>
            </a:r>
          </a:p>
          <a:p>
            <a:pPr marL="271463" indent="-80963" algn="thaiDi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มาตรการป้องกันผลประโยชน์ทับซ้อน</a:t>
            </a:r>
          </a:p>
          <a:p>
            <a:pPr algn="thaiDist">
              <a:lnSpc>
                <a:spcPct val="120000"/>
              </a:lnSpc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(หน่วยงานที่มีการให้บริการชาวต่างชาติให้แปลมาตรการฯ เป็นภาษาอังกฤษด้วย)</a:t>
            </a:r>
          </a:p>
        </p:txBody>
      </p:sp>
      <p:sp>
        <p:nvSpPr>
          <p:cNvPr id="72" name="สี่เหลี่ยมผืนผ้า 71"/>
          <p:cNvSpPr/>
          <p:nvPr/>
        </p:nvSpPr>
        <p:spPr>
          <a:xfrm>
            <a:off x="5908855" y="3758248"/>
            <a:ext cx="2974829" cy="283910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thaiDist">
              <a:lnSpc>
                <a:spcPct val="120000"/>
              </a:lnSpc>
            </a:pPr>
            <a:endParaRPr lang="en-US" sz="1600" b="1" dirty="0" smtClean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>
              <a:lnSpc>
                <a:spcPct val="120000"/>
              </a:lnSpc>
            </a:pPr>
            <a:r>
              <a:rPr lang="th-TH" sz="1400" b="1" spc="-70" dirty="0" smtClean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การบังคับใช้กฎหมาย รวดเร็ว เด็ดขาด เป็นธรรม</a:t>
            </a:r>
            <a:br>
              <a:rPr lang="th-TH" sz="1400" b="1" spc="-70" dirty="0" smtClean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400" b="1" spc="-70" dirty="0" err="1" smtClean="0">
                <a:solidFill>
                  <a:schemeClr val="tx1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พรบ.</a:t>
            </a:r>
            <a:r>
              <a:rPr lang="th-TH" sz="1400" b="1" spc="-70" dirty="0" smtClean="0">
                <a:solidFill>
                  <a:schemeClr val="tx1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มาตรการของฝ่ายบริหารในการป้องกันและปราบปรามการทุจริต พ.ศ. 2551 และที่แก้ไขเพิ่มเติม </a:t>
            </a:r>
            <a:r>
              <a:rPr lang="en-US" sz="1400" b="1" spc="-70" dirty="0">
                <a:solidFill>
                  <a:schemeClr val="tx1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400" b="1" spc="-70" dirty="0">
                <a:solidFill>
                  <a:schemeClr val="tx1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กรณีมีเรื่องร้องเรียนการทุจริตประพฤติมิชอบ และกำกับขับเคลื่อนหรือ</a:t>
            </a:r>
            <a:b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พบเบาะแส ให้หัวหน้าส่วนราชการบังคับใช้ มติคณะรัฐมนตรี วันที่ 27 มีนาคม พ.ศ. 2561 เรื่องมาตรการป้องกันและปราบปรามการทุจริตและประพฤติมิชอบในระบบราชการอย่างเคร่งครัดและให้ดำเนินการทางปกครอง/วินัย/อาญา ตามกฎหมาย ด้วยความรวดเร็ว เด็ดขาด และเป็นธรรม</a:t>
            </a:r>
            <a:endParaRPr lang="th-TH" sz="1400" b="1" dirty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73" name="AutoShape 16"/>
          <p:cNvSpPr>
            <a:spLocks noChangeArrowheads="1"/>
          </p:cNvSpPr>
          <p:nvPr/>
        </p:nvSpPr>
        <p:spPr bwMode="auto">
          <a:xfrm>
            <a:off x="107504" y="3714686"/>
            <a:ext cx="1489847" cy="441273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th-TH" sz="1800" b="1" dirty="0" smtClean="0">
                <a:solidFill>
                  <a:srgbClr val="996633"/>
                </a:solidFill>
                <a:latin typeface="Verdana" panose="020B0604030504040204" pitchFamily="34" charset="0"/>
              </a:rPr>
              <a:t>Warning</a:t>
            </a:r>
            <a:endParaRPr lang="en-US" altLang="th-TH" sz="1800" b="1" dirty="0">
              <a:solidFill>
                <a:srgbClr val="996633"/>
              </a:solidFill>
              <a:latin typeface="Verdana" panose="020B0604030504040204" pitchFamily="34" charset="0"/>
            </a:endParaRPr>
          </a:p>
        </p:txBody>
      </p:sp>
      <p:sp>
        <p:nvSpPr>
          <p:cNvPr id="74" name="AutoShape 17"/>
          <p:cNvSpPr>
            <a:spLocks noChangeArrowheads="1"/>
          </p:cNvSpPr>
          <p:nvPr/>
        </p:nvSpPr>
        <p:spPr bwMode="auto">
          <a:xfrm>
            <a:off x="5863226" y="764704"/>
            <a:ext cx="1479021" cy="441273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th-TH" sz="1800" b="1" dirty="0" smtClean="0">
                <a:solidFill>
                  <a:srgbClr val="800080"/>
                </a:solidFill>
                <a:latin typeface="Verdana" panose="020B0604030504040204" pitchFamily="34" charset="0"/>
              </a:rPr>
              <a:t>Net working</a:t>
            </a:r>
            <a:endParaRPr lang="en-US" altLang="th-TH" sz="1800" b="1" dirty="0">
              <a:solidFill>
                <a:srgbClr val="800080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AutoShape 18"/>
          <p:cNvSpPr>
            <a:spLocks noChangeArrowheads="1"/>
          </p:cNvSpPr>
          <p:nvPr/>
        </p:nvSpPr>
        <p:spPr bwMode="auto">
          <a:xfrm>
            <a:off x="5843706" y="3716757"/>
            <a:ext cx="1872013" cy="441273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th-TH" sz="1800" b="1" dirty="0">
                <a:solidFill>
                  <a:srgbClr val="0000CC"/>
                </a:solidFill>
                <a:latin typeface="Verdana" panose="020B0604030504040204" pitchFamily="34" charset="0"/>
              </a:rPr>
              <a:t>Enforcement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16936" y="765733"/>
            <a:ext cx="1893467" cy="369332"/>
          </a:xfrm>
          <a:prstGeom prst="rect">
            <a:avLst/>
          </a:prstGeom>
          <a:noFill/>
          <a:ln w="38100" algn="ctr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>
                <a:solidFill>
                  <a:srgbClr val="008000"/>
                </a:solidFill>
                <a:latin typeface="Verdana" panose="020B0604030504040204" pitchFamily="34" charset="0"/>
              </a:rPr>
              <a:t>Policy-driven</a:t>
            </a:r>
            <a:endParaRPr lang="th-TH" b="1" dirty="0">
              <a:solidFill>
                <a:srgbClr val="008000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3678357"/>
            <a:ext cx="473458" cy="47345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5024"/>
            <a:ext cx="467065" cy="465459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92696"/>
            <a:ext cx="460643" cy="46288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692696"/>
            <a:ext cx="449280" cy="451472"/>
          </a:xfrm>
          <a:prstGeom prst="rect">
            <a:avLst/>
          </a:prstGeom>
        </p:spPr>
      </p:pic>
      <p:sp>
        <p:nvSpPr>
          <p:cNvPr id="13" name="ตัวแทนหมายเลขสไลด์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13</a:t>
            </a:fld>
            <a:endParaRPr lang="en-US" altLang="th-TH"/>
          </a:p>
        </p:txBody>
      </p:sp>
      <p:sp>
        <p:nvSpPr>
          <p:cNvPr id="32" name="TextBox 31"/>
          <p:cNvSpPr txBox="1"/>
          <p:nvPr/>
        </p:nvSpPr>
        <p:spPr>
          <a:xfrm>
            <a:off x="5148064" y="2487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34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เครือข่ายภาคประชาชน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14</a:t>
            </a:fld>
            <a:endParaRPr lang="en-US" alt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79512" y="681261"/>
            <a:ext cx="8712968" cy="15841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การขับเคลื่อนการรณรงค์ต่อต้านการ</a:t>
            </a: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ทุจริต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ดำเนินการ</a:t>
            </a: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จัดโครงการขับเคลื่อนการรณรงค์ต่อต้านการ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ทุจริต</a:t>
            </a:r>
          </a:p>
          <a:p>
            <a:pPr algn="thaiDist">
              <a:lnSpc>
                <a:spcPct val="130000"/>
              </a:lnSpc>
              <a:spcBef>
                <a:spcPts val="600"/>
              </a:spcBef>
            </a:pP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กลุ่มเป้าหมาย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</a:p>
          <a:p>
            <a:pPr algn="thaiDist">
              <a:lnSpc>
                <a:spcPct val="130000"/>
              </a:lnSpc>
              <a:spcBef>
                <a:spcPts val="0"/>
              </a:spcBef>
            </a:pP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เจ้าหน้าที่</a:t>
            </a: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ของรัฐ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ที่ หน่วยงาน</a:t>
            </a: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มีภารกิจหลักเกี่ยวข้องกับการให้บริการประชาชน หรือหน่วยงานที่สร้างการมีส่วนร่วมจากภาคประชาชน เครือข่ายภาคประชาชนจากกรมคุ้มครองสิทธิ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เสรีภาพ กรม</a:t>
            </a: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พัฒนาสังคมและสวัสดิการ กรมส่งเสริมคุณภาพสิ่งแวดล้อม และเครือข่ายภาคประชาชนเขตตลิ่งชัน และเจ้าหน้าที่สำนักงาน </a:t>
            </a:r>
            <a:r>
              <a:rPr lang="th-TH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</a:t>
            </a: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 ทั้งจากส่วนกลางและส่วน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ภูมิภาค</a:t>
            </a:r>
            <a:endParaRPr lang="th-TH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 cstate="print"/>
          <a:srcRect l="11150" t="20601" r="49476" b="44120"/>
          <a:stretch/>
        </p:blipFill>
        <p:spPr>
          <a:xfrm>
            <a:off x="4131234" y="2564904"/>
            <a:ext cx="4978450" cy="278793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 cstate="print"/>
          <a:srcRect l="11152" t="34480" r="42124" b="17241"/>
          <a:stretch/>
        </p:blipFill>
        <p:spPr>
          <a:xfrm>
            <a:off x="16381" y="2636912"/>
            <a:ext cx="4205524" cy="271592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/>
          <a:srcRect l="12673" t="28242" r="40965" b="23961"/>
          <a:stretch/>
        </p:blipFill>
        <p:spPr>
          <a:xfrm>
            <a:off x="1979712" y="4005064"/>
            <a:ext cx="3877527" cy="249857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TextBox 8"/>
          <p:cNvSpPr txBox="1"/>
          <p:nvPr/>
        </p:nvSpPr>
        <p:spPr>
          <a:xfrm>
            <a:off x="5148064" y="2487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2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014289" cy="402042"/>
          </a:xfrm>
        </p:spPr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จัดตั้งศูนย์ประสานงานเครือข่ายภาคประชาสังคมในการต่อต้านการทุจริต ส่วนกลาง/เขตพื้นที่ รวม ๑๐  ศูนย์  (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0B3-F1AC-4B8A-978F-DBB1A68674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ชื่อเรื่อง 1"/>
          <p:cNvSpPr txBox="1">
            <a:spLocks/>
          </p:cNvSpPr>
          <p:nvPr/>
        </p:nvSpPr>
        <p:spPr bwMode="gray">
          <a:xfrm>
            <a:off x="401134" y="968321"/>
            <a:ext cx="7195202" cy="402042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265113"/>
            <a:r>
              <a:rPr lang="th-TH" sz="1400" spc="-20" dirty="0" smtClean="0">
                <a:solidFill>
                  <a:srgbClr val="000000"/>
                </a:solidFill>
              </a:rPr>
              <a:t> ประชาชนและภาคีต่าง ๆ ในสังคมร่วมมือกันในการป้องกันการทุจริตและประพฤติมิชอบ</a:t>
            </a:r>
            <a:endParaRPr lang="th-TH" sz="1400" spc="-20" dirty="0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16</a:t>
            </a:fld>
            <a:endParaRPr lang="en-US" alt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2098298"/>
            <a:ext cx="4455411" cy="3597908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โครงการพัฒนาประสิทธิภาพการบริหารจัดการศูนย์ประสานงานเครือข่ายภาคประชาสังคมส่งเสริม</a:t>
            </a:r>
            <a:r>
              <a:rPr lang="th-TH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ธรรมาภิ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บาลและต่อต้านการ</a:t>
            </a: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ทุจริต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โครงการขับเคลื่อนการรณรงค์ต่อต้านการทุจริตตามมาตรา 63 ของรัฐธรรมนูญแห่งราชอาณาจักรไทย พ.ศ. 2560 ด้านการเสริมสร้างความรู้ ประจำปีงบประมาณ พ.ศ. 2561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โครงการเสริมสร้างแกนนำเครือข่ายภาคประชาสังคมในการต่อต้านการทุจริต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งานการดำเนินการประสานความร่วมมือกับหน่วยงานด้านการปราบปรามการทุจริต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การประเมินคุณธรรม ความโปร่งใสในการดำเนินงานของหน่วยงานของรัฐ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(Integrity and Transparency Assessment: ITA)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ด่วน </a:t>
            </a:r>
            <a:r>
              <a:rPr lang="th-TH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ป.ป.ท</a:t>
            </a: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1206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364088" y="2098299"/>
            <a:ext cx="3500609" cy="3058894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 anchor="t">
            <a:noAutofit/>
          </a:bodyPr>
          <a:lstStyle/>
          <a:p>
            <a:pPr algn="thaiDist">
              <a:lnSpc>
                <a:spcPct val="130000"/>
              </a:lnSpc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ประชาชนตระหนักถึงอันตรายที่เกิดจากการ ทุจริตและประพฤติมิชอบทั้งในภาครัฐและภาคเอกชน มีมาตรการและกลไกที่มีประสิทธิภาพ เพื่อป้องกันและขจัดการทุจริตและประพฤติมิชอบ รวมทั้ง ส่งเสริม และเสริมสร้าง การมีส่วนร่วมของประชาชนโดยเฉพาะการเข้าถึงข้อมูลข่าวสาร การรณรงค์ให้ความรู้ต่อต้าน หรือชี้เบาะแสการทุจริต โดยได้รับความคุ้มครองจากรัฐตามที่กฎหมายบัญญัติพร้อมทั้ง มีระบบการรับเรื่อง ร้องเรียนการทุจริตและประพฤติมิชอบที่มีประสิทธิภาพ</a:t>
            </a:r>
          </a:p>
        </p:txBody>
      </p:sp>
      <p:sp>
        <p:nvSpPr>
          <p:cNvPr id="14" name="สามเหลี่ยมหน้าจั่ว 13"/>
          <p:cNvSpPr/>
          <p:nvPr/>
        </p:nvSpPr>
        <p:spPr>
          <a:xfrm rot="5400000">
            <a:off x="4458455" y="2480212"/>
            <a:ext cx="1082102" cy="297115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4437112"/>
            <a:ext cx="1944216" cy="594716"/>
          </a:xfrm>
          <a:prstGeom prst="rect">
            <a:avLst/>
          </a:prstGeom>
        </p:spPr>
      </p:pic>
      <p:sp>
        <p:nvSpPr>
          <p:cNvPr id="17" name="Rectangle 45"/>
          <p:cNvSpPr>
            <a:spLocks noChangeArrowheads="1"/>
          </p:cNvSpPr>
          <p:nvPr/>
        </p:nvSpPr>
        <p:spPr bwMode="gray">
          <a:xfrm>
            <a:off x="323529" y="1702274"/>
            <a:ext cx="1944215" cy="350865"/>
          </a:xfrm>
          <a:prstGeom prst="rect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altLang="th-TH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กิจกรรมที่ดำเนินการ</a:t>
            </a:r>
          </a:p>
        </p:txBody>
      </p:sp>
      <p:sp>
        <p:nvSpPr>
          <p:cNvPr id="18" name="Rectangle 45"/>
          <p:cNvSpPr>
            <a:spLocks noChangeArrowheads="1"/>
          </p:cNvSpPr>
          <p:nvPr/>
        </p:nvSpPr>
        <p:spPr bwMode="gray">
          <a:xfrm>
            <a:off x="5364088" y="1700808"/>
            <a:ext cx="1944215" cy="350865"/>
          </a:xfrm>
          <a:prstGeom prst="rect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altLang="th-TH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ผลลัพธ์ที่คาดหวัง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กิจกรรม</a:t>
            </a:r>
            <a:endParaRPr lang="en-US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9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h-TH" sz="2400" dirty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</a:rPr>
              <a:t>N</a:t>
            </a:r>
            <a:r>
              <a:rPr lang="en-US" altLang="th-TH" sz="2000" dirty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</a:rPr>
              <a:t>et </a:t>
            </a:r>
            <a:r>
              <a:rPr lang="en-US" altLang="th-TH" sz="20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</a:rPr>
              <a:t>working</a:t>
            </a:r>
            <a:endParaRPr lang="th-TH" sz="2000" dirty="0">
              <a:ln>
                <a:solidFill>
                  <a:srgbClr val="FFFFFF"/>
                </a:solidFill>
              </a:ln>
              <a:solidFill>
                <a:srgbClr val="CC00CC"/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17</a:t>
            </a:fld>
            <a:endParaRPr lang="en-US" altLang="th-TH"/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ltGray">
          <a:xfrm>
            <a:off x="132455" y="836712"/>
            <a:ext cx="8861317" cy="1152128"/>
          </a:xfrm>
          <a:prstGeom prst="roundRect">
            <a:avLst>
              <a:gd name="adj" fmla="val 16667"/>
            </a:avLst>
          </a:prstGeom>
          <a:solidFill>
            <a:srgbClr val="F4E7F5"/>
          </a:solidFill>
          <a:ln w="12700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lvl="0">
              <a:lnSpc>
                <a:spcPct val="130000"/>
              </a:lnSpc>
            </a:pP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 </a:t>
            </a:r>
            <a:r>
              <a:rPr lang="th-TH" b="1" dirty="0" err="1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ป.ป.ท.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ร่วมกับหน่วยงานภาครัฐ หน่วยงานรัฐวิสาหกิจ ที่เกี่ยวข้องกับการค้าการลงทุน 46 หน่วยงาน ลงนาท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MOU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เป็นแนวร่วมปฏิบัติของภาครัฐยกระดับการให้บริการ อำนวยความสะดวกในการอนุมัติ อนุญาต และต่อต้านการรับสินบนทุกรูปแบบ (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Thailand’s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Public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Sector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Collective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Action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Coalition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Against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Corruption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PCAC)</a:t>
            </a:r>
            <a:endParaRPr lang="th-TH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07504" y="5661248"/>
            <a:ext cx="8975033" cy="46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30000"/>
              </a:lnSpc>
              <a:buClr>
                <a:srgbClr val="D7181F"/>
              </a:buClr>
              <a:buFont typeface="Wingdings" panose="05000000000000000000" pitchFamily="2" charset="2"/>
              <a:buNone/>
            </a:pPr>
            <a:r>
              <a:rPr lang="th-TH" b="1" dirty="0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เมื่อวันที่ 20 ธันวาคม 2560 ณ ห้อง</a:t>
            </a:r>
            <a:r>
              <a:rPr lang="th-TH" b="1" dirty="0" err="1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จูปิเตอร์</a:t>
            </a:r>
            <a:r>
              <a:rPr lang="th-TH" b="1" dirty="0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000" b="1" dirty="0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4-6</a:t>
            </a:r>
            <a:r>
              <a:rPr lang="th-TH" b="1" dirty="0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อาคาร </a:t>
            </a:r>
            <a:r>
              <a:rPr lang="th-TH" b="1" dirty="0" err="1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อิมแพ็ค</a:t>
            </a:r>
            <a:r>
              <a:rPr lang="th-TH" b="1" dirty="0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ชาเลน</a:t>
            </a:r>
            <a:r>
              <a:rPr lang="th-TH" b="1" dirty="0" err="1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เจอร์</a:t>
            </a:r>
            <a:r>
              <a:rPr lang="th-TH" b="1" dirty="0" smtClean="0">
                <a:solidFill>
                  <a:srgbClr val="80008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เมืองทองธานี จังหวัดนนทบุรี </a:t>
            </a:r>
            <a:endParaRPr lang="en-US" altLang="th-TH" b="1" dirty="0">
              <a:solidFill>
                <a:srgbClr val="80008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pic>
        <p:nvPicPr>
          <p:cNvPr id="7" name="Picture 4" descr="C:\Users\HP\Desktop\ศปท 46 หน่วยงาน\รูป mou\IMG_0483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1431" y="2968007"/>
            <a:ext cx="2565381" cy="14690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3" descr="C:\Users\HP\Desktop\ศปท 46 หน่วยงาน\รูป mou\IMG_0450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27983"/>
            <a:ext cx="2565381" cy="147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5" descr="C:\Users\HP\Desktop\ศปท 46 หน่วยงาน\รูป mou\NKN_097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186" y="3868723"/>
            <a:ext cx="2537861" cy="14765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10" name="กลุ่ม 9"/>
          <p:cNvGrpSpPr/>
          <p:nvPr/>
        </p:nvGrpSpPr>
        <p:grpSpPr>
          <a:xfrm>
            <a:off x="700523" y="2376740"/>
            <a:ext cx="1773518" cy="2912154"/>
            <a:chOff x="141424" y="2228704"/>
            <a:chExt cx="1773518" cy="2912154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70" y="2636402"/>
              <a:ext cx="1584656" cy="1854618"/>
            </a:xfrm>
            <a:prstGeom prst="rect">
              <a:avLst/>
            </a:prstGeom>
          </p:spPr>
        </p:pic>
        <p:sp>
          <p:nvSpPr>
            <p:cNvPr id="12" name="Rectangle 45"/>
            <p:cNvSpPr>
              <a:spLocks noChangeArrowheads="1"/>
            </p:cNvSpPr>
            <p:nvPr/>
          </p:nvSpPr>
          <p:spPr bwMode="gray">
            <a:xfrm>
              <a:off x="141424" y="4475483"/>
              <a:ext cx="807553" cy="66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</a:pPr>
              <a:r>
                <a:rPr lang="th-TH" altLang="th-TH" sz="1600" b="1" dirty="0" smtClean="0">
                  <a:solidFill>
                    <a:srgbClr val="30429B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สำนักงาน </a:t>
              </a:r>
              <a:r>
                <a:rPr lang="th-TH" altLang="th-TH" sz="1600" b="1" dirty="0" err="1" smtClean="0">
                  <a:solidFill>
                    <a:srgbClr val="30429B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ป.ป.ท</a:t>
              </a:r>
              <a:r>
                <a:rPr lang="th-TH" altLang="th-TH" sz="1600" b="1" dirty="0" smtClean="0">
                  <a:solidFill>
                    <a:srgbClr val="30429B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. </a:t>
              </a:r>
            </a:p>
          </p:txBody>
        </p:sp>
        <p:sp>
          <p:nvSpPr>
            <p:cNvPr id="13" name="Rectangle 45"/>
            <p:cNvSpPr>
              <a:spLocks noChangeArrowheads="1"/>
            </p:cNvSpPr>
            <p:nvPr/>
          </p:nvSpPr>
          <p:spPr bwMode="gray">
            <a:xfrm>
              <a:off x="1019982" y="4463874"/>
              <a:ext cx="894960" cy="66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</a:pPr>
              <a:r>
                <a:rPr lang="th-TH" altLang="th-TH" sz="1600" b="1" dirty="0" smtClean="0">
                  <a:solidFill>
                    <a:srgbClr val="008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46 หน่วยงาน</a:t>
              </a: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gray">
            <a:xfrm>
              <a:off x="515926" y="2228704"/>
              <a:ext cx="1008112" cy="293846"/>
            </a:xfrm>
            <a:prstGeom prst="ribbon2">
              <a:avLst>
                <a:gd name="adj1" fmla="val 16667"/>
                <a:gd name="adj2" fmla="val 67927"/>
              </a:avLst>
            </a:prstGeom>
            <a:solidFill>
              <a:srgbClr val="EAD2EB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  <a:flatTx/>
            </a:bodyPr>
            <a:lstStyle/>
            <a:p>
              <a:pPr algn="ctr"/>
              <a:r>
                <a:rPr lang="en-US" altLang="th-TH" sz="1000" b="1" dirty="0" smtClean="0">
                  <a:solidFill>
                    <a:srgbClr val="800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MOU</a:t>
              </a:r>
              <a:endParaRPr lang="en-US" altLang="th-TH" sz="1000" b="1" dirty="0">
                <a:solidFill>
                  <a:srgbClr val="800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7195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68760"/>
            <a:ext cx="8014289" cy="402042"/>
          </a:xfrm>
        </p:spPr>
        <p:txBody>
          <a:bodyPr>
            <a:noAutofit/>
          </a:bodyPr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ป.ป.ท.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MOU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กรมการขนส่งทางบกประสานความร่วมมือในการปฏิบัติงาน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เพิ่มอาวุธการตรวจสอบคดีทุจริตในภาครัฐ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en-US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0B3-F1AC-4B8A-978F-DBB1A68674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23" descr="D:\ช่วงท่านกรทิพย์\4 เมษา 8\1 mou กับนิด้า 2 เม.ษ\IMG_465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7072"/>
            <a:ext cx="223224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D:\ช่วงท่านกรทิพย์\4 เมษา 8\13 mou กรมการขนส่ง 23 เม.ย\IMG_585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266429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8" name="Picture 64" descr="D:\ช่วงท่านกรทิพย์\4 เมษา 8\13 mou กรมการขนส่ง 23 เม.ย\IMG_5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2016224" cy="1788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467544" y="188640"/>
            <a:ext cx="1552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th-TH" sz="20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Net working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14289" cy="402042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ป.ป.ท. ร่วมลงนาม </a:t>
            </a:r>
            <a:r>
              <a:rPr lang="en-US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MOU </a:t>
            </a: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พัฒนาระบบฐานข้อมูลด้านการดำเนินคดี และการช่วยเหลือผู้เสียหายจากการค้ามนุษย์ พ.ศ. ๒๕๖๑</a:t>
            </a:r>
            <a:endParaRPr lang="en-US" sz="3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0B3-F1AC-4B8A-978F-DBB1A68674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D:\ช่วงท่านกรทิพย์\8 สิงหาคม\1 mou ณ อิมแพ็ค 5 ส.ค\00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02433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:\ช่วงท่านกรทิพย์\8 สิงหาคม\1 mou ณ อิมแพ็ค 5 ส.ค\000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244827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67544" y="116632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th-TH" sz="24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altLang="th-TH" sz="20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 working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3296"/>
            <a:ext cx="1944216" cy="594716"/>
          </a:xfrm>
          <a:prstGeom prst="rect">
            <a:avLst/>
          </a:prstGeom>
        </p:spPr>
      </p:pic>
      <p:sp>
        <p:nvSpPr>
          <p:cNvPr id="10" name="ลูกศรซ้าย-ขวา 9"/>
          <p:cNvSpPr/>
          <p:nvPr/>
        </p:nvSpPr>
        <p:spPr>
          <a:xfrm>
            <a:off x="3707904" y="3645024"/>
            <a:ext cx="1008112" cy="432048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วิสัยทัศน์ / พันธกิจ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DDBD-A453-43A0-AD91-5305FEB0525D}" type="slidenum">
              <a:rPr lang="th-TH" smtClean="0"/>
              <a:pPr/>
              <a:t>2</a:t>
            </a:fld>
            <a:endParaRPr lang="th-TH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gray">
          <a:xfrm>
            <a:off x="683568" y="1412776"/>
            <a:ext cx="7992888" cy="1368152"/>
          </a:xfrm>
          <a:prstGeom prst="roundRect">
            <a:avLst>
              <a:gd name="adj" fmla="val 10347"/>
            </a:avLst>
          </a:prstGeom>
          <a:gradFill flip="none" rotWithShape="1">
            <a:gsLst>
              <a:gs pos="0">
                <a:srgbClr val="D8F4BE">
                  <a:gamma/>
                  <a:tint val="0"/>
                  <a:invGamma/>
                </a:srgbClr>
              </a:gs>
              <a:gs pos="100000">
                <a:srgbClr val="D8F4BE"/>
              </a:gs>
            </a:gsLst>
            <a:lin ang="8100000" scaled="1"/>
            <a:tileRect/>
          </a:gradFill>
          <a:ln w="50800">
            <a:solidFill>
              <a:srgbClr val="336600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 </a:t>
            </a:r>
            <a:r>
              <a:rPr lang="th-TH" sz="28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องค์กรที่เป็นเลิศในการขับเคลื่อนและ</a:t>
            </a:r>
            <a:r>
              <a:rPr lang="th-TH" sz="2800" dirty="0" err="1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บูรณา</a:t>
            </a:r>
            <a:r>
              <a:rPr lang="th-TH" sz="28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การต่อต้านการทุจริตในภาครัฐ </a:t>
            </a:r>
            <a:br>
              <a:rPr lang="th-TH" sz="28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28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เพื่อยกระดับคะแนนดัชนีการรับรู้การทุจริต</a:t>
            </a:r>
            <a:endParaRPr lang="th-TH" sz="2800" dirty="0" smtClean="0">
              <a:solidFill>
                <a:srgbClr val="FFFFFF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683568" y="3429000"/>
            <a:ext cx="8208912" cy="3024336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50800">
            <a:solidFill>
              <a:srgbClr val="0070C0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           </a:t>
            </a: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1. ปลูกฝัง และสร้างการรับรู้การต่อต้านการทุจริตในทุกภาคส่วนให้เกิดจิตสำนึกสาธารณะ ไม่ยอมรับระบบอุปถัมภ์ </a:t>
            </a:r>
            <a:b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ผลประโยชน์ทับซ้อน และรับผิดชอบต่อส่วนรวม   </a:t>
            </a:r>
            <a:b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         2. ขับเคลื่อน</a:t>
            </a:r>
            <a:r>
              <a:rPr lang="th-TH" sz="2000" dirty="0" err="1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ธรรมาภิ</a:t>
            </a: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บาลในการปฏิบัติงานของหน่วยงานภาครัฐอย่างจริงจัง    </a:t>
            </a:r>
            <a:b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         3. สร้างมาตรการและ</a:t>
            </a:r>
            <a:r>
              <a:rPr lang="th-TH" sz="2000" dirty="0" err="1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บูรณา</a:t>
            </a: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การการป้องกันการทุจริตโดยกระบวนการมีส่วนร่วมทุกภาคส่วน</a:t>
            </a:r>
          </a:p>
          <a:p>
            <a:pPr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FFFF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    </a:t>
            </a: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4. พัฒนาระบบการคุ้มครองพยานและผู้แจ้งเบาะแสทีมีมาตรฐานและเชื่อถือได้</a:t>
            </a:r>
          </a:p>
          <a:p>
            <a:pPr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    5. บูรณาการบริหารจัดการคดีทุจริตโดยการเชื่อมโยงฐานข้อมูลในระบบดิจิทัลกับองค์กรตรวจสอบอื่น</a:t>
            </a:r>
          </a:p>
          <a:p>
            <a:pPr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    6. เสริมสร้างและพัฒนาสมรรถนะผู้</a:t>
            </a:r>
            <a:r>
              <a:rPr lang="th-TH" sz="2000" dirty="0" err="1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ปฏิบัต</a:t>
            </a:r>
            <a:r>
              <a:rPr lang="th-TH" sz="200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ติงานให้มีความเป็นมืออาชีพ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3528" y="1196754"/>
            <a:ext cx="934871" cy="461665"/>
          </a:xfrm>
          <a:prstGeom prst="rect">
            <a:avLst/>
          </a:prstGeom>
          <a:solidFill>
            <a:srgbClr val="336600"/>
          </a:solidFill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FF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วิสัยทัศน์</a:t>
            </a:r>
            <a:endParaRPr lang="th-TH" sz="2400" b="1" dirty="0">
              <a:solidFill>
                <a:srgbClr val="FFFFFF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23530" y="3140970"/>
            <a:ext cx="817853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FF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พันธกิจ</a:t>
            </a:r>
            <a:endParaRPr lang="th-TH" sz="2400" b="1" dirty="0">
              <a:solidFill>
                <a:srgbClr val="FFFFFF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9979" y="-1605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014289" cy="720080"/>
          </a:xfrm>
        </p:spPr>
        <p:txBody>
          <a:bodyPr/>
          <a:lstStyle/>
          <a:p>
            <a:pPr algn="ctr"/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ป.ป.ท.ร่วมกับหน่วยงานภาครัฐสร้างเครือข่ายภาครัฐต่อต้านการทุจริต </a:t>
            </a:r>
            <a:b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๒๕๐ หน่วยงานภายใต้โครงการข้าราชการไทยไร้ทุจริต</a:t>
            </a:r>
            <a:endParaRPr lang="en-US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0B3-F1AC-4B8A-978F-DBB1A68674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 descr="2015-02-20-IMG_89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824" y="2780928"/>
            <a:ext cx="2749675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7gf656bad88aa9cdjkhdj"/>
          <p:cNvPicPr>
            <a:picLocks noChangeAspect="1" noChangeArrowheads="1"/>
          </p:cNvPicPr>
          <p:nvPr/>
        </p:nvPicPr>
        <p:blipFill>
          <a:blip r:embed="rId3" cstate="print"/>
          <a:srcRect t="11823" b="11823"/>
          <a:stretch>
            <a:fillRect/>
          </a:stretch>
        </p:blipFill>
        <p:spPr bwMode="auto">
          <a:xfrm>
            <a:off x="4545335" y="2780928"/>
            <a:ext cx="380202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67544" y="116632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th-TH" sz="24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altLang="th-TH" sz="20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 working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pic>
        <p:nvPicPr>
          <p:cNvPr id="10" name="Picture 6" descr="D:\Template\icon\Icon mix\group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717032"/>
            <a:ext cx="618631" cy="618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0B3-F1AC-4B8A-978F-DBB1A68674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59632" y="1988840"/>
            <a:ext cx="4407694" cy="1924050"/>
            <a:chOff x="1380" y="7774"/>
            <a:chExt cx="9255" cy="3030"/>
          </a:xfrm>
        </p:grpSpPr>
        <p:pic>
          <p:nvPicPr>
            <p:cNvPr id="6147" name="Picture 61" descr="D:\ช่วงท่านกรทิพย์\4 เมษา 8\3 mou กับ กอ. รมน. 4 เม.ย\6916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0" y="7774"/>
              <a:ext cx="4515" cy="30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48" name="Picture 62" descr="D:\ช่วงท่านกรทิพย์\4 เมษา 8\3 mou กับ กอ. รมน. 4 เม.ย\69159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0" y="7774"/>
              <a:ext cx="4545" cy="30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149" name="Picture 2" descr="Image-1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149080"/>
            <a:ext cx="2500313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836712"/>
            <a:ext cx="1872208" cy="499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sp>
        <p:nvSpPr>
          <p:cNvPr id="12" name="Rectangle 7"/>
          <p:cNvSpPr>
            <a:spLocks noGrp="1"/>
          </p:cNvSpPr>
          <p:nvPr>
            <p:ph type="title"/>
          </p:nvPr>
        </p:nvSpPr>
        <p:spPr>
          <a:xfrm>
            <a:off x="401134" y="75596"/>
            <a:ext cx="1632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th-TH" sz="20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</a:rPr>
              <a:t>N</a:t>
            </a:r>
            <a:r>
              <a:rPr lang="en-US" altLang="th-TH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</a:rPr>
              <a:t>et working</a:t>
            </a:r>
            <a:endParaRPr lang="en-US" dirty="0"/>
          </a:p>
        </p:txBody>
      </p:sp>
      <p:sp>
        <p:nvSpPr>
          <p:cNvPr id="13" name="Freeform 62"/>
          <p:cNvSpPr>
            <a:spLocks noEditPoints="1"/>
          </p:cNvSpPr>
          <p:nvPr/>
        </p:nvSpPr>
        <p:spPr bwMode="gray">
          <a:xfrm rot="6218713">
            <a:off x="5057256" y="564050"/>
            <a:ext cx="1224114" cy="151660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1240B29-F687-4F45-9708-019B960494DF}">
              <a14:hiddenLine xmlns="" xmlns:a14="http://schemas.microsoft.com/office/drawing/2010/main" w="0">
                <a:noFill/>
                <a:prstDash val="solid"/>
                <a:round/>
                <a:headEnd/>
                <a:tailEnd/>
              </a14:hiddenLine>
            </a:ext>
          </a:extLst>
        </p:spPr>
        <p:txBody>
          <a:bodyPr>
            <a:flatTx/>
          </a:bodyPr>
          <a:lstStyle/>
          <a:p>
            <a:endParaRPr lang="th-TH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886700" cy="50502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สำนักงาน </a:t>
            </a:r>
            <a:r>
              <a:rPr lang="th-TH" sz="31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ป.ป.ท.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จับมือ อบต. บางแก้ว อำเภอบางพลี </a:t>
            </a:r>
            <a:r>
              <a:rPr lang="th-TH" sz="3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จังหวัดสมุทรปราการ</a:t>
            </a: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ลงนามประกาศเจตนารมณ์ว่าด้วยการเป็นแนวร่วมปฏิบัติของภาครัฐ</a:t>
            </a:r>
            <a:r>
              <a:rPr lang="en-US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” </a:t>
            </a: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1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ลดความเสี่ยงการทุจริตในองค์กร พร้อมต่อต้านการรับสินบนทุกรูปแบบ</a:t>
            </a:r>
            <a:r>
              <a:rPr lang="en-US" sz="3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100" b="1" dirty="0" smtClean="0">
                <a:latin typeface="TH SarabunPSK" pitchFamily="34" charset="-34"/>
                <a:cs typeface="TH SarabunPSK" pitchFamily="34" charset="-34"/>
              </a:rPr>
              <a:t> </a:t>
            </a:r>
            <a:r>
              <a:rPr lang="en-US" sz="31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3100" b="1" dirty="0" smtClean="0">
                <a:latin typeface="TH SarabunPSK" pitchFamily="34" charset="-34"/>
                <a:cs typeface="TH SarabunPSK" pitchFamily="34" charset="-34"/>
              </a:rPr>
              <a:t> </a:t>
            </a:r>
            <a:r>
              <a:rPr lang="en-US" sz="31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3100" b="1" dirty="0" smtClean="0">
                <a:latin typeface="TH SarabunPSK" pitchFamily="34" charset="-34"/>
                <a:cs typeface="TH SarabunPSK" pitchFamily="34" charset="-34"/>
              </a:rPr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0B3-F1AC-4B8A-978F-DBB1A68674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D:\ช่วงท่านกรทิพย์\7 กรกฎาคม\13 อบต.บางแก้ว 23 ก.ค\IMG_477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2412769" cy="214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:\รูปอบรม od 2561\IMG_88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437112"/>
            <a:ext cx="2016224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E:\รูปอบรม od 2561\IMG_87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509120"/>
            <a:ext cx="1946439" cy="181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7"/>
          <p:cNvSpPr/>
          <p:nvPr/>
        </p:nvSpPr>
        <p:spPr>
          <a:xfrm>
            <a:off x="467544" y="116632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th-TH" sz="24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altLang="th-TH" sz="2000" dirty="0" smtClean="0">
                <a:ln>
                  <a:solidFill>
                    <a:srgbClr val="FFFFFF"/>
                  </a:solidFill>
                </a:ln>
                <a:solidFill>
                  <a:srgbClr val="CC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 working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sp>
        <p:nvSpPr>
          <p:cNvPr id="12" name="ลูกศรซ้าย-ขวา-ขึ้น 11"/>
          <p:cNvSpPr/>
          <p:nvPr/>
        </p:nvSpPr>
        <p:spPr>
          <a:xfrm>
            <a:off x="3491880" y="4725144"/>
            <a:ext cx="1872208" cy="100811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การบูร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การร่วมกับภาคส่วนต่าง ๆ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23</a:t>
            </a:fld>
            <a:endParaRPr lang="en-US" altLang="th-TH"/>
          </a:p>
        </p:txBody>
      </p:sp>
      <p:sp>
        <p:nvSpPr>
          <p:cNvPr id="5" name="คำบรรยายภาพแบบสี่เหลี่ยม 4"/>
          <p:cNvSpPr/>
          <p:nvPr/>
        </p:nvSpPr>
        <p:spPr>
          <a:xfrm>
            <a:off x="2555776" y="3717032"/>
            <a:ext cx="6200526" cy="1560109"/>
          </a:xfrm>
          <a:prstGeom prst="wedgeRectCallout">
            <a:avLst>
              <a:gd name="adj1" fmla="val -58655"/>
              <a:gd name="adj2" fmla="val -23004"/>
            </a:avLst>
          </a:prstGeom>
          <a:ln>
            <a:solidFill>
              <a:srgbClr val="C47500"/>
            </a:solidFill>
          </a:ln>
        </p:spPr>
        <p:txBody>
          <a:bodyPr wrap="square">
            <a:noAutofit/>
          </a:bodyPr>
          <a:lstStyle/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การประสานความร่วมมือกับหน่วยงานด้านการปราบปรามการทุจริต </a:t>
            </a:r>
            <a:r>
              <a:rPr lang="en-US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500" b="1" dirty="0">
                <a:solidFill>
                  <a:srgbClr val="00206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สานความร่วมมือกับหน่วยงานที่เกี่ยวข้องเพื่อดำเนินการกรณีทุจริตเงินอุดหนุนงบประมาณบูรณะและปฏิสังขรณ์วัด โดยมีการประชุมหารือแนวทางการสนับสนุนด้านป้องกันและปราบปรามการทุจริตเงินอุดหนุนงบประมาณบูรณะและปฏิสังขรณ์วัดร่วมกับหน่วยงานที่เกี่ยวข้อง ซึ่งหน่วยงานที่เกี่ยวข้องได้ร่วมกันหารือเพื่อรวบรวมปัญหาและรูปแบบของพฤติการณ์การทุจริตเงินทอนวัด สำหรับวางแนวทางการป้องกันและแก้ไขปัญหา</a:t>
            </a:r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-2124744" y="764704"/>
            <a:ext cx="4678363" cy="4430713"/>
            <a:chOff x="-1344" y="912"/>
            <a:chExt cx="2947" cy="2791"/>
          </a:xfrm>
        </p:grpSpPr>
        <p:sp>
          <p:nvSpPr>
            <p:cNvPr id="7" name="AutoShape 2"/>
            <p:cNvSpPr>
              <a:spLocks noChangeArrowheads="1"/>
            </p:cNvSpPr>
            <p:nvPr/>
          </p:nvSpPr>
          <p:spPr bwMode="gray">
            <a:xfrm rot="5400000">
              <a:off x="-1344" y="912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>
                    <a:gamma/>
                    <a:tint val="0"/>
                    <a:invGamma/>
                  </a:srgbClr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AutoShape 3"/>
            <p:cNvSpPr>
              <a:spLocks noChangeArrowheads="1"/>
            </p:cNvSpPr>
            <p:nvPr/>
          </p:nvSpPr>
          <p:spPr bwMode="gray">
            <a:xfrm rot="5400000">
              <a:off x="-1185" y="1118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38"/>
                    <a:pt x="0" y="10877"/>
                    <a:pt x="0" y="10916"/>
                  </a:cubicBezTo>
                  <a:close/>
                </a:path>
              </a:pathLst>
            </a:custGeom>
            <a:solidFill>
              <a:srgbClr val="E8D9B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16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gray">
            <a:xfrm>
              <a:off x="1" y="2016"/>
              <a:ext cx="116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th-TH" altLang="th-TH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การบูร</a:t>
              </a:r>
              <a:r>
                <a:rPr lang="th-TH" altLang="th-TH" b="1" dirty="0" err="1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ณา</a:t>
              </a:r>
              <a:r>
                <a:rPr lang="th-TH" altLang="th-TH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การ</a:t>
              </a:r>
              <a:r>
                <a:rPr lang="th-TH" altLang="th-TH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ร่วมกับ</a:t>
              </a:r>
              <a:br>
                <a:rPr lang="th-TH" altLang="th-TH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</a:br>
              <a:r>
                <a:rPr lang="th-TH" altLang="th-TH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ภาค</a:t>
              </a:r>
              <a:r>
                <a:rPr lang="th-TH" altLang="th-TH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ส่วนต่าง ๆ</a:t>
              </a:r>
              <a:endParaRPr lang="en-US" altLang="th-TH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980" y="1268"/>
              <a:ext cx="316" cy="316"/>
              <a:chOff x="980" y="1268"/>
              <a:chExt cx="316" cy="316"/>
            </a:xfrm>
          </p:grpSpPr>
          <p:grpSp>
            <p:nvGrpSpPr>
              <p:cNvPr id="40" name="Group 6"/>
              <p:cNvGrpSpPr>
                <a:grpSpLocks/>
              </p:cNvGrpSpPr>
              <p:nvPr/>
            </p:nvGrpSpPr>
            <p:grpSpPr bwMode="auto">
              <a:xfrm>
                <a:off x="980" y="1268"/>
                <a:ext cx="316" cy="316"/>
                <a:chOff x="980" y="1412"/>
                <a:chExt cx="316" cy="316"/>
              </a:xfrm>
            </p:grpSpPr>
            <p:sp>
              <p:nvSpPr>
                <p:cNvPr id="43" name="Oval 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FF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" name="Oval 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1" name="Text Box 10"/>
              <p:cNvSpPr txBox="1">
                <a:spLocks noChangeArrowheads="1"/>
              </p:cNvSpPr>
              <p:nvPr/>
            </p:nvSpPr>
            <p:spPr bwMode="gray">
              <a:xfrm>
                <a:off x="1035" y="1317"/>
                <a:ext cx="20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th-TH" altLang="th-TH" sz="16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๑</a:t>
                </a:r>
                <a:endParaRPr lang="en-US" altLang="th-TH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1287" y="2001"/>
              <a:ext cx="316" cy="316"/>
              <a:chOff x="1287" y="2001"/>
              <a:chExt cx="316" cy="316"/>
            </a:xfrm>
          </p:grpSpPr>
          <p:grpSp>
            <p:nvGrpSpPr>
              <p:cNvPr id="28" name="Group 19"/>
              <p:cNvGrpSpPr>
                <a:grpSpLocks/>
              </p:cNvGrpSpPr>
              <p:nvPr/>
            </p:nvGrpSpPr>
            <p:grpSpPr bwMode="auto">
              <a:xfrm>
                <a:off x="1287" y="2001"/>
                <a:ext cx="316" cy="316"/>
                <a:chOff x="978" y="1230"/>
                <a:chExt cx="316" cy="316"/>
              </a:xfrm>
            </p:grpSpPr>
            <p:sp>
              <p:nvSpPr>
                <p:cNvPr id="31" name="Oval 20"/>
                <p:cNvSpPr>
                  <a:spLocks noChangeArrowheads="1"/>
                </p:cNvSpPr>
                <p:nvPr/>
              </p:nvSpPr>
              <p:spPr bwMode="gray">
                <a:xfrm>
                  <a:off x="978" y="1230"/>
                  <a:ext cx="316" cy="316"/>
                </a:xfrm>
                <a:prstGeom prst="ellipse">
                  <a:avLst/>
                </a:prstGeom>
                <a:solidFill>
                  <a:srgbClr val="FF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2" name="Oval 21"/>
                <p:cNvSpPr>
                  <a:spLocks noChangeArrowheads="1"/>
                </p:cNvSpPr>
                <p:nvPr/>
              </p:nvSpPr>
              <p:spPr bwMode="gray">
                <a:xfrm>
                  <a:off x="1023" y="1275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gray">
              <a:xfrm>
                <a:off x="1332" y="2046"/>
                <a:ext cx="21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th-TH" altLang="th-TH" sz="16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๒</a:t>
                </a:r>
                <a:endParaRPr lang="en-US" altLang="th-TH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" name="Group 45"/>
            <p:cNvGrpSpPr>
              <a:grpSpLocks/>
            </p:cNvGrpSpPr>
            <p:nvPr/>
          </p:nvGrpSpPr>
          <p:grpSpPr bwMode="auto">
            <a:xfrm>
              <a:off x="969" y="2908"/>
              <a:ext cx="316" cy="318"/>
              <a:chOff x="969" y="2908"/>
              <a:chExt cx="316" cy="318"/>
            </a:xfrm>
          </p:grpSpPr>
          <p:grpSp>
            <p:nvGrpSpPr>
              <p:cNvPr id="16" name="Group 31"/>
              <p:cNvGrpSpPr>
                <a:grpSpLocks/>
              </p:cNvGrpSpPr>
              <p:nvPr/>
            </p:nvGrpSpPr>
            <p:grpSpPr bwMode="auto">
              <a:xfrm>
                <a:off x="969" y="2908"/>
                <a:ext cx="316" cy="318"/>
                <a:chOff x="1028" y="1177"/>
                <a:chExt cx="316" cy="318"/>
              </a:xfrm>
            </p:grpSpPr>
            <p:sp>
              <p:nvSpPr>
                <p:cNvPr id="19" name="Oval 32"/>
                <p:cNvSpPr>
                  <a:spLocks noChangeArrowheads="1"/>
                </p:cNvSpPr>
                <p:nvPr/>
              </p:nvSpPr>
              <p:spPr bwMode="gray">
                <a:xfrm>
                  <a:off x="1028" y="1177"/>
                  <a:ext cx="316" cy="318"/>
                </a:xfrm>
                <a:prstGeom prst="ellipse">
                  <a:avLst/>
                </a:prstGeom>
                <a:solidFill>
                  <a:srgbClr val="FF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Oval 33"/>
                <p:cNvSpPr>
                  <a:spLocks noChangeArrowheads="1"/>
                </p:cNvSpPr>
                <p:nvPr/>
              </p:nvSpPr>
              <p:spPr bwMode="gray">
                <a:xfrm>
                  <a:off x="1074" y="1222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7" name="Text Box 34"/>
              <p:cNvSpPr txBox="1">
                <a:spLocks noChangeArrowheads="1"/>
              </p:cNvSpPr>
              <p:nvPr/>
            </p:nvSpPr>
            <p:spPr bwMode="gray">
              <a:xfrm>
                <a:off x="1015" y="2940"/>
                <a:ext cx="20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th-TH" altLang="th-TH" sz="1600" b="1" dirty="0" smtClea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๓</a:t>
                </a:r>
                <a:endParaRPr lang="en-US" altLang="th-TH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45" name="คำบรรยายภาพแบบสี่เหลี่ยม 44"/>
          <p:cNvSpPr/>
          <p:nvPr/>
        </p:nvSpPr>
        <p:spPr>
          <a:xfrm>
            <a:off x="2411760" y="760512"/>
            <a:ext cx="6276726" cy="1224136"/>
          </a:xfrm>
          <a:prstGeom prst="wedgeRectCallout">
            <a:avLst>
              <a:gd name="adj1" fmla="val -55703"/>
              <a:gd name="adj2" fmla="val 22398"/>
            </a:avLst>
          </a:prstGeom>
          <a:ln>
            <a:solidFill>
              <a:srgbClr val="C47500"/>
            </a:solidFill>
          </a:ln>
        </p:spPr>
        <p:txBody>
          <a:bodyPr wrap="square">
            <a:noAutofit/>
          </a:bodyPr>
          <a:lstStyle/>
          <a:p>
            <a:pPr algn="thaiDist">
              <a:lnSpc>
                <a:spcPct val="130000"/>
              </a:lnSpc>
              <a:spcBef>
                <a:spcPts val="0"/>
              </a:spcBef>
            </a:pPr>
            <a:r>
              <a:rPr lang="th-TH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การเสริมสร้างแกนนำเครือข่ายภาคประชาสังคมในการต่อต้านการทุจริต </a:t>
            </a:r>
            <a:r>
              <a:rPr lang="en-US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</a:t>
            </a:r>
            <a:r>
              <a:rPr lang="th-TH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โดยการทำงานแบบ</a:t>
            </a:r>
            <a:r>
              <a:rPr lang="th-TH" sz="15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บูรณา</a:t>
            </a: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การร่วมกันทั้งภาครัฐและภาคประชาสังคมถือเป็นแรงกระตุ้นที่สำคัญที่จะเข้ามามีบทบาทในการเฝ้าระวัง ตรวจสอบ และแจ้งเบาะแสการทุจริตของหน่วยงานภาครัฐในเขตพื้นที่ของตนเอง มีการดำเนินการจัดทั้งใน</a:t>
            </a:r>
            <a:r>
              <a:rPr lang="th-TH" sz="15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กรุงเทพฯ</a:t>
            </a:r>
            <a:br>
              <a:rPr lang="th-TH" sz="15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5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และเขตพื้นที่ 1 – 9</a:t>
            </a:r>
          </a:p>
        </p:txBody>
      </p:sp>
      <p:sp>
        <p:nvSpPr>
          <p:cNvPr id="46" name="คำบรรยายภาพแบบสี่เหลี่ยม 45"/>
          <p:cNvSpPr/>
          <p:nvPr/>
        </p:nvSpPr>
        <p:spPr>
          <a:xfrm>
            <a:off x="2699792" y="2045990"/>
            <a:ext cx="6002611" cy="1554921"/>
          </a:xfrm>
          <a:prstGeom prst="wedgeRectCallout">
            <a:avLst>
              <a:gd name="adj1" fmla="val -52554"/>
              <a:gd name="adj2" fmla="val 5077"/>
            </a:avLst>
          </a:prstGeom>
          <a:ln>
            <a:solidFill>
              <a:srgbClr val="C47500"/>
            </a:solidFill>
          </a:ln>
        </p:spPr>
        <p:txBody>
          <a:bodyPr wrap="square">
            <a:noAutofit/>
          </a:bodyPr>
          <a:lstStyle/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การพัฒนาประสิทธิภาพการบริหารจัดการศูนย์ประสานงานเครือข่ายภาคประชาสังคมส่งเสริม</a:t>
            </a:r>
            <a:r>
              <a:rPr lang="th-TH" sz="1500" b="1" dirty="0" err="1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ธรรมาภิ</a:t>
            </a:r>
            <a:r>
              <a:rPr lang="th-TH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บาลและต่อต้านการทุจริต </a:t>
            </a:r>
            <a:r>
              <a:rPr lang="en-US" sz="1500" b="1" dirty="0">
                <a:solidFill>
                  <a:srgbClr val="C475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 </a:t>
            </a: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ัดตั้งศูนย์ประสานงานเครือข่ายภาคประชาสังคมในการต่อต้านการทุจริตในพื้นที่สำนักงานป้องกันและปราบปรามการทุจริตเขตพื้นที่ 1-9 และศูนย์ประสานงานเครือข่ายภาคประชาสังคมส่งเสริม</a:t>
            </a:r>
            <a:r>
              <a:rPr lang="th-TH" sz="15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ธรรมาภิ</a:t>
            </a: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บาลต่อต้านการทุจริต (</a:t>
            </a:r>
            <a:r>
              <a:rPr lang="th-TH" sz="15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ศปสธ</a:t>
            </a: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.) เขตพื้นที่กรุงเทพมหานคร รวมเป็น 10 ศูนย์ เพื่อเป็นศูนย์กลางในการขับเคลื่อนและประสานความร่วมมือกับภาคประชาสังคมในการแจ้งเบาะแสและฝ้าระวังการทุจริตในภาครัฐ </a:t>
            </a:r>
          </a:p>
        </p:txBody>
      </p:sp>
      <p:pic>
        <p:nvPicPr>
          <p:cNvPr id="48" name="รูปภาพ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01" r="19760" b="2750"/>
          <a:stretch/>
        </p:blipFill>
        <p:spPr>
          <a:xfrm>
            <a:off x="0" y="4333832"/>
            <a:ext cx="1361552" cy="1381449"/>
          </a:xfrm>
          <a:prstGeom prst="ellipse">
            <a:avLst/>
          </a:prstGeom>
        </p:spPr>
      </p:pic>
      <p:grpSp>
        <p:nvGrpSpPr>
          <p:cNvPr id="24577" name="Group 1"/>
          <p:cNvGrpSpPr>
            <a:grpSpLocks/>
          </p:cNvGrpSpPr>
          <p:nvPr/>
        </p:nvGrpSpPr>
        <p:grpSpPr bwMode="auto">
          <a:xfrm>
            <a:off x="2922760" y="5342304"/>
            <a:ext cx="4770686" cy="1184802"/>
            <a:chOff x="1363" y="4867"/>
            <a:chExt cx="7852" cy="2548"/>
          </a:xfrm>
        </p:grpSpPr>
        <p:pic>
          <p:nvPicPr>
            <p:cNvPr id="24578" name="Picture 7" descr="D:\Work 2560\03 รายงานประจำปี 2559 ป.ป.ท\02- 2 งานโครงการ\โครงการพัฒนาศักยภาพเครือข่ายฯ\20160512_1035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3" y="4867"/>
              <a:ext cx="3968" cy="2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79" name="Picture 8" descr="D:\Work 2560\03 รายงานประจำปี 2559 ป.ป.ท\02- 2 งานโครงการ\โครงการพัฒนาศักยภาพเครือข่ายฯ\20160513_15590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2" y="4867"/>
              <a:ext cx="3543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4938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DDBD-A453-43A0-AD91-5305FEB0525D}" type="slidenum">
              <a:rPr lang="th-TH" smtClean="0"/>
              <a:pPr/>
              <a:t>24</a:t>
            </a:fld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0" y="692696"/>
            <a:ext cx="9144000" cy="5976664"/>
            <a:chOff x="1348657" y="1412776"/>
            <a:chExt cx="6117238" cy="4760103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8647" t="12225" r="18892" b="13801"/>
            <a:stretch>
              <a:fillRect/>
            </a:stretch>
          </p:blipFill>
          <p:spPr bwMode="auto">
            <a:xfrm>
              <a:off x="1348657" y="1412776"/>
              <a:ext cx="6117238" cy="4752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62422" r="72050" b="14260"/>
            <a:stretch>
              <a:fillRect/>
            </a:stretch>
          </p:blipFill>
          <p:spPr bwMode="auto">
            <a:xfrm>
              <a:off x="2195736" y="4966279"/>
              <a:ext cx="1368152" cy="12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66537" t="85740" r="3538" b="-1694"/>
            <a:stretch>
              <a:fillRect/>
            </a:stretch>
          </p:blipFill>
          <p:spPr bwMode="auto">
            <a:xfrm>
              <a:off x="2205058" y="4581128"/>
              <a:ext cx="1366786" cy="484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2" name="Picture 4" descr="à¸à¸¥à¸à¸²à¸£à¸à¹à¸à¸«à¸²à¸£à¸¹à¸à¸ à¸²à¸à¸ªà¸³à¸«à¸£à¸±à¸ à¸£à¸¹à¸à¸à¸²à¸£à¹à¸à¸¹à¸à¸à¸²à¸à¸±à¹à¸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32805" y="3740189"/>
              <a:ext cx="792088" cy="648363"/>
            </a:xfrm>
            <a:prstGeom prst="rect">
              <a:avLst/>
            </a:prstGeom>
            <a:noFill/>
          </p:spPr>
        </p:pic>
      </p:grpSp>
      <p:sp>
        <p:nvSpPr>
          <p:cNvPr id="11" name="TextBox 10"/>
          <p:cNvSpPr txBox="1"/>
          <p:nvPr/>
        </p:nvSpPr>
        <p:spPr>
          <a:xfrm>
            <a:off x="358342" y="92353"/>
            <a:ext cx="803008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8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eaLnBrk="1" hangingPunct="1">
              <a:defRPr sz="4000" b="1">
                <a:solidFill>
                  <a:schemeClr val="tx2"/>
                </a:solidFill>
              </a:defRPr>
            </a:lvl2pPr>
            <a:lvl3pPr eaLnBrk="1" hangingPunct="1">
              <a:defRPr sz="4000" b="1">
                <a:solidFill>
                  <a:schemeClr val="tx2"/>
                </a:solidFill>
              </a:defRPr>
            </a:lvl3pPr>
            <a:lvl4pPr eaLnBrk="1" hangingPunct="1">
              <a:defRPr sz="4000" b="1">
                <a:solidFill>
                  <a:schemeClr val="tx2"/>
                </a:solidFill>
              </a:defRPr>
            </a:lvl4pPr>
            <a:lvl5pPr eaLnBrk="1" hangingPunct="1">
              <a:defRPr sz="40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</a:defRPr>
            </a:lvl9pPr>
          </a:lstStyle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ช่องทาง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ติดต่อสำหรับเครือข่ายและประชาชน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0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n>
                  <a:solidFill>
                    <a:srgbClr val="FFFFFF"/>
                  </a:solidFill>
                </a:ln>
                <a:solidFill>
                  <a:srgbClr val="3399FF"/>
                </a:solidFill>
              </a:rPr>
              <a:t>E</a:t>
            </a:r>
            <a:r>
              <a:rPr lang="en-US" sz="2000" dirty="0" smtClean="0">
                <a:ln>
                  <a:solidFill>
                    <a:srgbClr val="FFFFFF"/>
                  </a:solidFill>
                </a:ln>
                <a:solidFill>
                  <a:srgbClr val="3399FF"/>
                </a:solidFill>
              </a:rPr>
              <a:t>nforcement</a:t>
            </a:r>
            <a:endParaRPr lang="th-TH" sz="2000" dirty="0">
              <a:ln>
                <a:solidFill>
                  <a:srgbClr val="FFFFFF"/>
                </a:solidFill>
              </a:ln>
              <a:solidFill>
                <a:srgbClr val="3399FF"/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25</a:t>
            </a:fld>
            <a:endParaRPr lang="en-US" alt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653891" cy="81736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149080"/>
            <a:ext cx="782216" cy="782216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482402" y="727745"/>
            <a:ext cx="8424936" cy="289310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marL="182563" indent="-182563">
              <a:lnSpc>
                <a:spcPct val="130000"/>
              </a:lnSpc>
              <a:spcBef>
                <a:spcPts val="12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sz="1400" b="1" u="sng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การปราบปรามคดีที่สำคัญ เช่น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การตรวจสอบคดีทุจริตการจัดซื้อที่ดินและโครงการบ่อบำบัดน้ำเสีย สมุทรปราการ (คลองด่าน)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ทุจริตเงินอุดหนุนบูรณะและปฏิสังขรณ์วัดของสำนักงานพระพุทธศาสนาแห่งชาติ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spc="-3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การตรวจสอบโครงการก่อสร้างสนามกีฬาระดับอำเภอ ซึ่งดำเนินการ โดยกรมพลศึกษา กระทรวงการท่องเที่ยวและกีฬา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การตรวจสอบความไม่โปร่งใสในสำนักงานคณะกรรมการส่งเสริมสวัสดิการและ</a:t>
            </a:r>
            <a:r>
              <a:rPr lang="th-TH" sz="14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สวัสดิ</a:t>
            </a: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ภาพครูและบุคลากรทางการศึกษา (</a:t>
            </a:r>
            <a:r>
              <a:rPr lang="th-TH" sz="14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สกสค</a:t>
            </a: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.) องค์การค้าของ </a:t>
            </a:r>
            <a:r>
              <a:rPr lang="th-TH" sz="14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สกสค</a:t>
            </a: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 และคุรุสภา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การตรวจสอบกรณีการจัดซื้อเครื่องออกกำลังกายของกรมพลศึกษาและกรมการท่องเที่ยว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การตรวจสอบคดีทุจริตการเก็บรักษาข้าวในคลังสินค้า ภายใต้โครงการรับจำนำ</a:t>
            </a:r>
            <a:r>
              <a:rPr lang="th-TH" sz="14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ข้าว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การตรวจสอบคดีทุจริตศูนย์คุ้มครองคนไร้ที่พึ่ง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การตรวจสอบคดีทุจริตการจ้างงานตาม </a:t>
            </a:r>
            <a:r>
              <a:rPr lang="th-TH" sz="1400" b="1" dirty="0" err="1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พรบ.</a:t>
            </a:r>
            <a:r>
              <a:rPr lang="th-TH" sz="14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ส่งเสริมและพัฒนาคุณภาพชีวิตคนพิการ</a:t>
            </a:r>
          </a:p>
          <a:p>
            <a:pPr marL="268288" indent="-8572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80000"/>
              <a:buFont typeface="Arial" panose="020B0604020202020204" pitchFamily="34" charset="0"/>
              <a:buChar char="•"/>
            </a:pPr>
            <a:r>
              <a:rPr lang="th-TH" sz="14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การตรวจสอบคดีทุจริตการจ่ายเงินอุดหนุนของโรงเรียนในสังกัด </a:t>
            </a:r>
            <a:r>
              <a:rPr lang="th-TH" sz="1400" b="1" dirty="0" err="1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สพฐ.</a:t>
            </a:r>
            <a:endParaRPr lang="th-TH" sz="1400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4876800" y="3717032"/>
            <a:ext cx="3062232" cy="1296143"/>
            <a:chOff x="1007" y="12757"/>
            <a:chExt cx="10424" cy="3372"/>
          </a:xfrm>
        </p:grpSpPr>
        <p:pic>
          <p:nvPicPr>
            <p:cNvPr id="10" name="Picture 3" descr="D:\desktop\รายงานผลการปฏิบัติงานของส่วนราชการฯ ทุกวัน\ฟุตซอล ชาวนา โซล่าเซลล์\ฟุตซอล\13.ภาพโรงเรียนชุมชนบ้านเพชร\130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7" y="12769"/>
              <a:ext cx="5158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 descr="D:\desktop\รายงานผลการปฏิบัติงานของส่วนราชการฯ ทุกวัน\ฟุตซอล ชาวนา โซล่าเซลล์\ฟุตซอล\7.ภาพโรงเรียนบ้านดอนผวา\70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60" y="12757"/>
              <a:ext cx="5171" cy="3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3" descr="IMG_29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157192"/>
            <a:ext cx="1584176" cy="134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2699792" y="5157192"/>
            <a:ext cx="4968552" cy="1368152"/>
            <a:chOff x="1560" y="1497"/>
            <a:chExt cx="9465" cy="2925"/>
          </a:xfrm>
        </p:grpSpPr>
        <p:pic>
          <p:nvPicPr>
            <p:cNvPr id="14" name="Picture 16" descr="IMG_77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60" y="1497"/>
              <a:ext cx="4635" cy="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7" descr="IMG_774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90" y="1497"/>
              <a:ext cx="4635" cy="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1958380" y="3717032"/>
            <a:ext cx="2736304" cy="1368152"/>
            <a:chOff x="1302" y="2949"/>
            <a:chExt cx="9753" cy="6462"/>
          </a:xfrm>
        </p:grpSpPr>
        <p:pic>
          <p:nvPicPr>
            <p:cNvPr id="22530" name="Picture 24" descr="D:\Work 2560\03 รายงานประจำปี 2559 ป.ป.ท\03 - 2 รูปคดี\2 คดีข้าว\2862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02" y="2991"/>
              <a:ext cx="4602" cy="3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1" name="Picture 27" descr="D:\Work 2560\03 รายงานประจำปี 2559 ป.ป.ท\รูปคดี รวม\2 คดีจำนำข้าว\S__1168186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72" y="2949"/>
              <a:ext cx="4983" cy="3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2" name="Picture 25" descr="D:\Work 2560\03 รายงานประจำปี 2559 ป.ป.ท\รูปคดี รวม\2 คดีจำนำข้าว\S__11681857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02" y="6094"/>
              <a:ext cx="4602" cy="3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26" descr="D:\Work 2560\03 รายงานประจำปี 2559 ป.ป.ท\รูปคดี รวม\2 คดีจำนำข้าว\S__11681858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072" y="6096"/>
              <a:ext cx="4983" cy="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08060" y="5455408"/>
            <a:ext cx="14051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1" descr="D:\ช่วงท่านกรทิพย์\5 พฤษภาคม 6\16 ลงพท.สิงห์บุรี 22 พ.ค\pic\1526978024270.jpg"/>
          <p:cNvPicPr>
            <a:picLocks noChangeAspect="1" noChangeArrowheads="1"/>
          </p:cNvPicPr>
          <p:nvPr/>
        </p:nvPicPr>
        <p:blipFill>
          <a:blip r:embed="rId14" cstate="print"/>
          <a:srcRect r="16949"/>
          <a:stretch>
            <a:fillRect/>
          </a:stretch>
        </p:blipFill>
        <p:spPr bwMode="auto">
          <a:xfrm>
            <a:off x="194245" y="3782803"/>
            <a:ext cx="1591519" cy="11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67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1419" y="74630"/>
            <a:ext cx="8044004" cy="402042"/>
          </a:xfr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th-TH" spc="-20" dirty="0" smtClean="0">
                <a:latin typeface="TH SarabunPSK" pitchFamily="34" charset="-34"/>
                <a:cs typeface="TH SarabunPSK" pitchFamily="34" charset="-34"/>
              </a:rPr>
              <a:t>ผลการดำเนินการ</a:t>
            </a:r>
            <a:endParaRPr lang="th-TH" spc="-2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26</a:t>
            </a:fld>
            <a:endParaRPr lang="en-US" alt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27552036"/>
              </p:ext>
            </p:extLst>
          </p:nvPr>
        </p:nvGraphicFramePr>
        <p:xfrm>
          <a:off x="1907704" y="1412776"/>
          <a:ext cx="4824536" cy="243840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696771"/>
                <a:gridCol w="3127765"/>
              </a:tblGrid>
              <a:tr h="17545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spc="0" dirty="0" smtClean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ปีงบประมาณ</a:t>
                      </a:r>
                      <a:endParaRPr lang="en-US" sz="2000" b="1" spc="-20" dirty="0"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เรื่องร้องเรียนที่ได้รับการตรวจสอบข้อเท็จจริง</a:t>
                      </a:r>
                      <a:endParaRPr lang="en-US" sz="2000" b="1" spc="-20" dirty="0"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</a:tr>
              <a:tr h="102889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-2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2557</a:t>
                      </a:r>
                      <a:endParaRPr lang="en-US" sz="2000" b="1" kern="1200" spc="-2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3,452</a:t>
                      </a:r>
                      <a:endParaRPr lang="en-US" sz="2000" b="1" spc="-20" dirty="0"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2889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-2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2558</a:t>
                      </a:r>
                      <a:endParaRPr lang="en-US" sz="2000" b="1" kern="1200" spc="-2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4,048</a:t>
                      </a:r>
                      <a:endParaRPr lang="en-US" sz="2000" b="1" kern="1200" spc="0" dirty="0">
                        <a:solidFill>
                          <a:schemeClr val="dk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580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-2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2559</a:t>
                      </a:r>
                      <a:endParaRPr lang="en-US" sz="2000" b="1" kern="1200" spc="-2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5,082</a:t>
                      </a:r>
                      <a:endParaRPr lang="en-US" sz="2000" b="1" kern="1200" spc="0" dirty="0">
                        <a:solidFill>
                          <a:schemeClr val="dk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969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-2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2560</a:t>
                      </a:r>
                      <a:endParaRPr lang="en-US" sz="2000" b="1" kern="1200" spc="-2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4,919</a:t>
                      </a:r>
                      <a:endParaRPr lang="en-US" sz="2000" b="1" kern="1200" spc="0" dirty="0">
                        <a:solidFill>
                          <a:schemeClr val="dk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9309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-2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2561</a:t>
                      </a:r>
                      <a:endParaRPr lang="en-US" sz="2000" b="1" kern="1200" spc="-2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5,061</a:t>
                      </a:r>
                      <a:endParaRPr lang="en-US" sz="2000" b="1" kern="1200" spc="0" dirty="0">
                        <a:solidFill>
                          <a:schemeClr val="dk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969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-2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รวม</a:t>
                      </a:r>
                      <a:endParaRPr lang="en-US" sz="2000" b="1" kern="1200" spc="-2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22,562</a:t>
                      </a:r>
                      <a:endParaRPr lang="en-US" sz="2000" b="1" kern="1200" spc="0" dirty="0">
                        <a:solidFill>
                          <a:schemeClr val="dk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29045407"/>
              </p:ext>
            </p:extLst>
          </p:nvPr>
        </p:nvGraphicFramePr>
        <p:xfrm>
          <a:off x="1835696" y="4365104"/>
          <a:ext cx="4896544" cy="213360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224136"/>
                <a:gridCol w="2389980"/>
                <a:gridCol w="1282428"/>
              </a:tblGrid>
              <a:tr h="8360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 smtClean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ปีงบประมาณ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คณะกรรมการ </a:t>
                      </a:r>
                      <a:r>
                        <a:rPr lang="th-TH" sz="2000" b="1" kern="1200" spc="0" dirty="0" err="1" smtClean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ป.ป.ท</a:t>
                      </a:r>
                      <a:r>
                        <a:rPr lang="th-TH" sz="2000" b="1" kern="1200" spc="0" dirty="0" smtClean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. พิจารณา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ชี้</a:t>
                      </a:r>
                      <a:r>
                        <a:rPr lang="th-TH" sz="2000" b="1" kern="1200" spc="0" dirty="0" smtClean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มูลความผิด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</a:tr>
              <a:tr h="15239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2557</a:t>
                      </a:r>
                      <a:endParaRPr lang="en-US" sz="2000" b="1" kern="1200" spc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50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3,356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91</a:t>
                      </a:r>
                      <a:endParaRPr lang="en-US" sz="2000" b="1" kern="1200" spc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15239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2558</a:t>
                      </a:r>
                      <a:endParaRPr lang="en-US" sz="2000" b="1" kern="1200" spc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50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3,781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271</a:t>
                      </a:r>
                      <a:endParaRPr lang="en-US" sz="2000" b="1" kern="1200" spc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15239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2559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850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4,010</a:t>
                      </a:r>
                      <a:endParaRPr lang="en-US" sz="2000" b="1" kern="1200" spc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181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191586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2560</a:t>
                      </a:r>
                      <a:endParaRPr lang="en-US" sz="2000" b="1" kern="1200" spc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3,671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84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191586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kern="1200" spc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2561</a:t>
                      </a:r>
                      <a:endParaRPr lang="en-US" sz="2000" b="1" kern="1200" spc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2,388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167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22816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รวมทั้งสิ้น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176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17,206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" indent="0" algn="ctr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000" b="1" kern="1200" spc="0" dirty="0">
                          <a:effectLst/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794</a:t>
                      </a:r>
                      <a:endParaRPr lang="en-US" sz="2000" b="1" kern="1200" spc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085184"/>
            <a:ext cx="1349860" cy="13737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547664" y="764704"/>
            <a:ext cx="5760640" cy="583264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anchor="t">
            <a:noAutofit/>
          </a:bodyPr>
          <a:lstStyle/>
          <a:p>
            <a:pPr algn="thaiDist">
              <a:lnSpc>
                <a:spcPct val="130000"/>
              </a:lnSpc>
            </a:pPr>
            <a:endParaRPr lang="th-TH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195736" y="908720"/>
            <a:ext cx="4608512" cy="342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จำนวนเรื่องร้องเรียนการทุจริตที่ได้รับการตรวจสอบข้อเท็จจริง</a:t>
            </a: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</a:pPr>
            <a:endParaRPr lang="th-TH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endParaRPr lang="th-TH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</a:pPr>
            <a:endParaRPr lang="th-TH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</a:pPr>
            <a:endParaRPr lang="th-TH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</a:pPr>
            <a:endParaRPr lang="th-TH" sz="500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</a:pPr>
            <a:endParaRPr lang="th-TH" sz="500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</a:pPr>
            <a:endParaRPr lang="th-TH" sz="500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600"/>
              </a:spcBef>
              <a:buClr>
                <a:srgbClr val="CC00CC"/>
              </a:buClr>
              <a:buSzPct val="80000"/>
            </a:pPr>
            <a:endParaRPr lang="th-TH" sz="500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82563" indent="-182563">
              <a:lnSpc>
                <a:spcPct val="130000"/>
              </a:lnSpc>
              <a:spcBef>
                <a:spcPts val="1200"/>
              </a:spcBef>
              <a:buClr>
                <a:srgbClr val="CC00CC"/>
              </a:buClr>
              <a:buSzPct val="80000"/>
              <a:buFont typeface="Wingdings" panose="05000000000000000000" pitchFamily="2" charset="2"/>
              <a:buChar char="Ø"/>
            </a:pP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ผลการพิจารณาเรื่องร้องเรียนกล่าวหาของคณะกรรมการ </a:t>
            </a:r>
            <a:r>
              <a:rPr lang="th-TH" b="1" dirty="0" err="1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ป.ป.ท.</a:t>
            </a:r>
            <a:endParaRPr lang="th-TH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9" name="ดาว 5 แฉก 18"/>
          <p:cNvSpPr/>
          <p:nvPr/>
        </p:nvSpPr>
        <p:spPr>
          <a:xfrm>
            <a:off x="6228184" y="3284984"/>
            <a:ext cx="893543" cy="815009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ดาว 5 แฉก 19"/>
          <p:cNvSpPr/>
          <p:nvPr/>
        </p:nvSpPr>
        <p:spPr>
          <a:xfrm>
            <a:off x="6516216" y="3429000"/>
            <a:ext cx="893543" cy="815009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gray">
          <a:xfrm rot="-1020000">
            <a:off x="25268" y="785788"/>
            <a:ext cx="1685440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altLang="th-TH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ผลการดำเนินการ</a:t>
            </a:r>
            <a:endParaRPr lang="th-TH" altLang="th-TH" b="1" dirty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5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2544940" y="4149080"/>
            <a:ext cx="6110057" cy="2256708"/>
          </a:xfrm>
          <a:prstGeom prst="rect">
            <a:avLst/>
          </a:prstGeom>
          <a:ln w="19050">
            <a:solidFill>
              <a:srgbClr val="84DBFF"/>
            </a:solidFill>
          </a:ln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</a:pPr>
            <a:endParaRPr lang="th-TH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20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เป็น</a:t>
            </a:r>
            <a:r>
              <a:rPr lang="th-TH" sz="20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หน่วยงานดำเนินการ </a:t>
            </a:r>
            <a:r>
              <a:rPr lang="th-TH" sz="2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ตาม</a:t>
            </a:r>
            <a:r>
              <a:rPr lang="th-TH" sz="20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ข้อเสนอของคณะกรรมการปฏิรูปประเทศด้านการป้องกันและปราบปรามการทุจริตและประพฤติมิชอบ ตามหนังสือที่ </a:t>
            </a:r>
            <a:r>
              <a:rPr lang="th-TH" sz="20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นร</a:t>
            </a:r>
            <a:r>
              <a:rPr lang="th-TH" sz="20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๐๔๐๔/๔๙๘๔ ลงวันที่ ๒๓ พฤษภาคม ๒๕๖๑ เรื่องการป้องกันและแก้ไขปัญหาการทุจริตและประพฤติมิชอบในระยะเร่งด่วน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72810" y="1599606"/>
            <a:ext cx="7982188" cy="1366528"/>
          </a:xfrm>
          <a:prstGeom prst="rect">
            <a:avLst/>
          </a:prstGeom>
          <a:ln w="19050">
            <a:solidFill>
              <a:srgbClr val="84DBFF"/>
            </a:solidFill>
          </a:ln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</a:pPr>
            <a:endParaRPr lang="th-TH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20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เรื่อง</a:t>
            </a:r>
            <a:r>
              <a:rPr lang="th-TH" sz="20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มาตรการป้องกันเคลื่อนมาตรการป้องกันและปราบปรามการทุจริตและประพฤติมิชอบในระบบราชการ ตามที่ คณะรักษาความสงบแห่งชาติ (</a:t>
            </a:r>
            <a:r>
              <a:rPr lang="th-TH" sz="20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คสช.</a:t>
            </a:r>
            <a:r>
              <a:rPr lang="th-TH" sz="20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เป็นผู้เสนอ ให้นำมาตรการทางวินัย ปกครอง มาใช้</a:t>
            </a:r>
            <a:r>
              <a:rPr lang="th-TH" sz="20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อย่างเคร่งครัด</a:t>
            </a:r>
            <a:endParaRPr lang="th-TH" sz="20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มติคณะรัฐมนตรี 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๒๗ มีนาคม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๒๕๖๑)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27</a:t>
            </a:fld>
            <a:endParaRPr lang="en-US" alt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7" y="3737956"/>
            <a:ext cx="822248" cy="82224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899592" y="1628800"/>
            <a:ext cx="2664296" cy="461665"/>
          </a:xfrm>
          <a:prstGeom prst="rect">
            <a:avLst/>
          </a:prstGeom>
          <a:solidFill>
            <a:srgbClr val="84DB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มติ </a:t>
            </a:r>
            <a:r>
              <a:rPr lang="th-TH" sz="24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ครม. ๒๗ </a:t>
            </a:r>
            <a:r>
              <a:rPr lang="th-TH" sz="2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มีนาคม ๒๕๖๑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1043608" y="3645024"/>
            <a:ext cx="1703289" cy="1040681"/>
          </a:xfrm>
          <a:prstGeom prst="rightArrow">
            <a:avLst>
              <a:gd name="adj1" fmla="val 58304"/>
              <a:gd name="adj2" fmla="val 59304"/>
            </a:avLst>
          </a:prstGeom>
          <a:ln>
            <a:solidFill>
              <a:srgbClr val="84DBFF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นายกรัฐมนตรี </a:t>
            </a:r>
          </a:p>
          <a:p>
            <a:pPr algn="ctr"/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มอบหมาย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82" y="3790813"/>
            <a:ext cx="866690" cy="86669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6" y="1212911"/>
            <a:ext cx="721571" cy="721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129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n>
                  <a:solidFill>
                    <a:srgbClr val="FFFFFF"/>
                  </a:solidFill>
                </a:ln>
                <a:solidFill>
                  <a:srgbClr val="CC9900"/>
                </a:solidFill>
              </a:rPr>
              <a:t>W</a:t>
            </a:r>
            <a:r>
              <a:rPr lang="en-US" dirty="0">
                <a:ln>
                  <a:solidFill>
                    <a:srgbClr val="FFFFFF"/>
                  </a:solidFill>
                </a:ln>
                <a:solidFill>
                  <a:srgbClr val="CC9900"/>
                </a:solidFill>
              </a:rPr>
              <a:t>arning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28</a:t>
            </a:fld>
            <a:endParaRPr lang="en-US" alt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79512" y="908720"/>
            <a:ext cx="335540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การวางระบบการประเมินความเสี่ยงการทุจริต</a:t>
            </a:r>
          </a:p>
        </p:txBody>
      </p:sp>
      <p:pic>
        <p:nvPicPr>
          <p:cNvPr id="6" name="Picture 2" descr="D:\Template\icon\audit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316416" y="1268760"/>
            <a:ext cx="490006" cy="57803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673"/>
          <a:stretch/>
        </p:blipFill>
        <p:spPr bwMode="auto">
          <a:xfrm>
            <a:off x="637021" y="2087595"/>
            <a:ext cx="1913658" cy="121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11402" b="23983"/>
          <a:stretch/>
        </p:blipFill>
        <p:spPr bwMode="auto">
          <a:xfrm>
            <a:off x="637021" y="3590441"/>
            <a:ext cx="2026226" cy="130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020188" y="1733702"/>
            <a:ext cx="5395235" cy="1822615"/>
          </a:xfrm>
          <a:prstGeom prst="rect">
            <a:avLst/>
          </a:prstGeom>
          <a:solidFill>
            <a:srgbClr val="F8EFE8"/>
          </a:solidFill>
          <a:ln w="19050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แผนปฏิรูปประเทศด้านการป้องกันและปราบปรามการทุจริตและประพฤติมิชอบ </a:t>
            </a:r>
          </a:p>
          <a:p>
            <a:pPr algn="ctr">
              <a:lnSpc>
                <a:spcPct val="130000"/>
              </a:lnSpc>
            </a:pPr>
            <a:r>
              <a:rPr lang="th-TH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 พ.ศ. 2561-2565) ประเด็นปฏิรูปที่ 2 ด้านการป้องปราม </a:t>
            </a:r>
            <a:endParaRPr lang="th-TH" sz="1600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th-TH" sz="160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ได้กำหนดให้ศูนย์</a:t>
            </a:r>
            <a:r>
              <a:rPr lang="th-TH" sz="16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ปฏิบัติการต่อต้านการทุจริต (</a:t>
            </a:r>
            <a:r>
              <a:rPr lang="th-TH" sz="1600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ศปท</a:t>
            </a:r>
            <a:r>
              <a:rPr lang="th-TH" sz="16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</a:t>
            </a:r>
            <a:r>
              <a:rPr lang="th-TH" sz="160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ดำเนินการ</a:t>
            </a:r>
            <a:r>
              <a:rPr lang="th-TH" sz="16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วางระบบการประเมินความเสี่ยงต่อการทุจริตประพฤติมิ</a:t>
            </a:r>
            <a:r>
              <a:rPr lang="th-TH" sz="160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ชอบใน</a:t>
            </a:r>
            <a:r>
              <a:rPr lang="th-TH" sz="16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ส่วนราชการเป็นประจำทุกปี</a:t>
            </a:r>
          </a:p>
          <a:p>
            <a:pPr algn="ctr">
              <a:lnSpc>
                <a:spcPct val="130000"/>
              </a:lnSpc>
            </a:pPr>
            <a:r>
              <a:rPr lang="th-TH" sz="1600" dirty="0">
                <a:solidFill>
                  <a:srgbClr val="C00000"/>
                </a:solidFill>
                <a:uFill>
                  <a:solidFill>
                    <a:srgbClr val="FF0000"/>
                  </a:solidFill>
                </a:u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และรายงานผลการปฏิบัติต่อผู้บังคับบัญชา หรือตามระยะเวลาที่กำหนด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987824" y="3766536"/>
            <a:ext cx="5394226" cy="1299458"/>
          </a:xfrm>
          <a:prstGeom prst="rect">
            <a:avLst/>
          </a:prstGeom>
          <a:solidFill>
            <a:srgbClr val="F8EFE8"/>
          </a:solidFill>
          <a:ln w="19050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ดัชนีที่ 10 การป้องกันการทุจริต 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th-TH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การประเมินความเสี่ยงของการดำเนินงานที่อาจก่อให้เกิดการทุจริตและ</a:t>
            </a:r>
          </a:p>
          <a:p>
            <a:pPr algn="ctr">
              <a:lnSpc>
                <a:spcPct val="130000"/>
              </a:lnSpc>
            </a:pPr>
            <a:r>
              <a:rPr lang="th-TH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การดำเนินการเพื่อจัดการความเสี่ยงการทุจริต</a:t>
            </a:r>
          </a:p>
        </p:txBody>
      </p:sp>
      <p:sp>
        <p:nvSpPr>
          <p:cNvPr id="11" name="Rectangle 6"/>
          <p:cNvSpPr/>
          <p:nvPr/>
        </p:nvSpPr>
        <p:spPr>
          <a:xfrm>
            <a:off x="3059832" y="5517232"/>
            <a:ext cx="5424419" cy="864096"/>
          </a:xfrm>
          <a:prstGeom prst="rect">
            <a:avLst/>
          </a:prstGeom>
          <a:solidFill>
            <a:srgbClr val="F8EFE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ตัวชี้วัด  ร้อยละของหน่วยงานที่ผ่านเกณฑ์การประเมิน </a:t>
            </a:r>
            <a:r>
              <a:rPr 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 </a:t>
            </a:r>
            <a:r>
              <a:rPr lang="th-TH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4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th-TH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</a:t>
            </a:r>
            <a:r>
              <a:rPr lang="th-TH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ละ </a:t>
            </a:r>
            <a:r>
              <a:rPr lang="th-TH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( </a:t>
            </a:r>
            <a:r>
              <a:rPr lang="th-TH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 คะแนน ขึ้นไป )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5" cstate="print"/>
          <a:srcRect l="9051" t="20601" r="63125" b="17240"/>
          <a:stretch/>
        </p:blipFill>
        <p:spPr>
          <a:xfrm>
            <a:off x="1000808" y="5077087"/>
            <a:ext cx="1186084" cy="14054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250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59532" y="2687588"/>
            <a:ext cx="2844316" cy="388843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th-TH" sz="2800" b="1" dirty="0" smtClean="0">
                <a:latin typeface="TH SarabunIT๙" pitchFamily="34" charset="-34"/>
                <a:cs typeface="TH SarabunIT๙" pitchFamily="34" charset="-34"/>
              </a:rPr>
              <a:t>การทุจริตที่เกี่ยวข้อง</a:t>
            </a:r>
          </a:p>
          <a:p>
            <a:pPr algn="ctr">
              <a:buNone/>
            </a:pPr>
            <a:r>
              <a:rPr lang="th-TH" sz="2800" b="1" dirty="0" smtClean="0">
                <a:latin typeface="TH SarabunIT๙" pitchFamily="34" charset="-34"/>
                <a:cs typeface="TH SarabunIT๙" pitchFamily="34" charset="-34"/>
              </a:rPr>
              <a:t>การพิจารณาอนุมัติ อนุญาตของทางราชการ</a:t>
            </a:r>
          </a:p>
          <a:p>
            <a:pPr algn="ctr">
              <a:buNone/>
            </a:pPr>
            <a:endParaRPr lang="en-US" sz="800" dirty="0">
              <a:latin typeface="TH SarabunIT๙" pitchFamily="34" charset="-34"/>
              <a:cs typeface="TH SarabunIT๙" pitchFamily="34" charset="-34"/>
            </a:endParaRPr>
          </a:p>
          <a:p>
            <a:pPr lvl="0">
              <a:buNone/>
            </a:pP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- การรับสินบนจากการให้บริการ</a:t>
            </a:r>
          </a:p>
          <a:p>
            <a:pPr lvl="0">
              <a:buNone/>
            </a:pP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- การ</a:t>
            </a:r>
            <a:r>
              <a:rPr lang="th-TH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เอื้อประโยชน์แก่ญาติ/พรรค</a:t>
            </a: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พวก</a:t>
            </a:r>
          </a:p>
          <a:p>
            <a:pPr lvl="0">
              <a:buNone/>
            </a:pP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-ใช้</a:t>
            </a:r>
            <a:r>
              <a:rPr lang="th-TH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ช่องโหว่ทางกฎหมายเพื่อแสวงหาประโยชน์ส่วนตัว </a:t>
            </a:r>
            <a:endParaRPr lang="th-TH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lvl="0">
              <a:buNone/>
            </a:pPr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- การ</a:t>
            </a:r>
            <a:r>
              <a:rPr lang="th-TH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ให้สินบน ของกำนัล หรือรางวัลต่างๆ</a:t>
            </a:r>
            <a:endParaRPr lang="th-TH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idx="2"/>
          </p:nvPr>
        </p:nvSpPr>
        <p:spPr>
          <a:xfrm>
            <a:off x="3337705" y="2710924"/>
            <a:ext cx="2597400" cy="3884146"/>
          </a:xfrm>
          <a:solidFill>
            <a:srgbClr val="FAFAA8"/>
          </a:solidFill>
        </p:spPr>
        <p:txBody>
          <a:bodyPr/>
          <a:lstStyle/>
          <a:p>
            <a:pPr algn="ctr">
              <a:buNone/>
            </a:pPr>
            <a:r>
              <a:rPr lang="th-TH" sz="2800" b="1" dirty="0" smtClean="0">
                <a:latin typeface="TH SarabunIT๙" pitchFamily="34" charset="-34"/>
                <a:cs typeface="TH SarabunIT๙" pitchFamily="34" charset="-34"/>
              </a:rPr>
              <a:t>การทุจริตในความ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โปร่งใสของการใช้อำนาจและตำแหน่ง</a:t>
            </a:r>
            <a:r>
              <a:rPr lang="th-TH" sz="2800" b="1" dirty="0" smtClean="0">
                <a:latin typeface="TH SarabunIT๙" pitchFamily="34" charset="-34"/>
                <a:cs typeface="TH SarabunIT๙" pitchFamily="34" charset="-34"/>
              </a:rPr>
              <a:t>หน้าที่</a:t>
            </a:r>
          </a:p>
          <a:p>
            <a:pPr algn="ctr">
              <a:buNone/>
            </a:pPr>
            <a:endParaRPr lang="th-TH" sz="800" b="1" dirty="0" smtClean="0">
              <a:latin typeface="TH SarabunIT๙" pitchFamily="34" charset="-34"/>
              <a:cs typeface="TH SarabunIT๙" pitchFamily="34" charset="-34"/>
            </a:endParaRPr>
          </a:p>
          <a:p>
            <a:pPr lvl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การแสวงหาผลประโยชน์จากการการแต่งตั้ง โยกย้าย</a:t>
            </a:r>
            <a:endParaRPr lang="en-US" dirty="0">
              <a:latin typeface="TH SarabunIT๙" pitchFamily="34" charset="-34"/>
              <a:cs typeface="TH SarabunIT๙" pitchFamily="34" charset="-34"/>
            </a:endParaRPr>
          </a:p>
          <a:p>
            <a:pPr lvl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การปฏิบัติ/ละเว้นการปฏิบัติ เพื่อประโยชน์ของตนเอง หรือพวกพ้อง </a:t>
            </a:r>
          </a:p>
          <a:p>
            <a:pPr lvl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การใช้ดุลยพินิจที่เอื้อประโยชน์</a:t>
            </a:r>
            <a:endParaRPr lang="en-US" dirty="0">
              <a:latin typeface="TH SarabunIT๙" pitchFamily="34" charset="-34"/>
              <a:cs typeface="TH SarabunIT๙" pitchFamily="34" charset="-34"/>
            </a:endParaRPr>
          </a:p>
          <a:p>
            <a:pPr algn="ctr">
              <a:buNone/>
            </a:pPr>
            <a:endParaRPr lang="th-TH" sz="2400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>
              <a:buNone/>
            </a:pPr>
            <a:endParaRPr lang="en-US" sz="2400" dirty="0">
              <a:latin typeface="TH SarabunIT๙" pitchFamily="34" charset="-34"/>
              <a:cs typeface="TH SarabunIT๙" pitchFamily="34" charset="-34"/>
            </a:endParaRPr>
          </a:p>
          <a:p>
            <a:pPr>
              <a:buNone/>
            </a:pPr>
            <a:endParaRPr lang="th-TH" dirty="0"/>
          </a:p>
        </p:txBody>
      </p:sp>
      <p:sp>
        <p:nvSpPr>
          <p:cNvPr id="5" name="ตัวแทนข้อความ 3"/>
          <p:cNvSpPr txBox="1">
            <a:spLocks/>
          </p:cNvSpPr>
          <p:nvPr/>
        </p:nvSpPr>
        <p:spPr>
          <a:xfrm>
            <a:off x="6216943" y="2682349"/>
            <a:ext cx="2597400" cy="38841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□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■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▣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●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○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■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●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○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■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algn="ctr">
              <a:buNone/>
            </a:pP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การทุจริตในความ</a:t>
            </a:r>
            <a:r>
              <a:rPr lang="th-TH" sz="2400" b="1" dirty="0">
                <a:latin typeface="TH SarabunIT๙" pitchFamily="34" charset="-34"/>
                <a:cs typeface="TH SarabunIT๙" pitchFamily="34" charset="-34"/>
              </a:rPr>
              <a:t>โปร่งใสของการใช้จ่ายงบประมาณและการบริหารจัดการทรัพยากร</a:t>
            </a: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ภาครัฐ</a:t>
            </a:r>
          </a:p>
          <a:p>
            <a:pPr algn="ctr">
              <a:buNone/>
            </a:pPr>
            <a:endParaRPr lang="th-TH" sz="800" b="1" dirty="0" smtClean="0">
              <a:latin typeface="TH SarabunIT๙" pitchFamily="34" charset="-34"/>
              <a:cs typeface="TH SarabunIT๙" pitchFamily="34" charset="-34"/>
            </a:endParaRPr>
          </a:p>
          <a:p>
            <a:pPr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การทุจริตในการจัดซื้อ จัดจ้าง</a:t>
            </a:r>
          </a:p>
          <a:p>
            <a:pPr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ใช้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งบประมาณไม่มีประสิทธิภาพ เหมาะสม คุ้มค่า</a:t>
            </a:r>
            <a:endParaRPr lang="en-US" dirty="0">
              <a:latin typeface="TH SarabunIT๙" pitchFamily="34" charset="-34"/>
              <a:cs typeface="TH SarabunIT๙" pitchFamily="34" charset="-34"/>
            </a:endParaRPr>
          </a:p>
          <a:p>
            <a:pPr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ผลประโยชน์ทับซ้อนระหว่างผลประโยชน์ส่วนตนกับผลประโยชน์สาธารณะ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  <a:p>
            <a:pPr algn="ctr">
              <a:buFont typeface="Georgia"/>
              <a:buNone/>
            </a:pPr>
            <a:endParaRPr lang="th-TH" sz="2400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>
              <a:buFont typeface="Georgia"/>
              <a:buNone/>
            </a:pPr>
            <a:endParaRPr lang="en-US" sz="2400" dirty="0" smtClean="0">
              <a:latin typeface="TH SarabunIT๙" pitchFamily="34" charset="-34"/>
              <a:cs typeface="TH SarabunIT๙" pitchFamily="34" charset="-34"/>
            </a:endParaRPr>
          </a:p>
          <a:p>
            <a:pPr>
              <a:buFont typeface="Georgia"/>
              <a:buNone/>
            </a:pPr>
            <a:endParaRPr lang="th-TH" dirty="0"/>
          </a:p>
        </p:txBody>
      </p:sp>
      <p:sp>
        <p:nvSpPr>
          <p:cNvPr id="8" name="วงเล็บปีกกาซ้าย 7"/>
          <p:cNvSpPr/>
          <p:nvPr/>
        </p:nvSpPr>
        <p:spPr>
          <a:xfrm rot="5400000">
            <a:off x="4459489" y="-1465755"/>
            <a:ext cx="504057" cy="60576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7" name="Picture 3" descr="C:\Users\tao\Desktop\1258351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848890" cy="848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o\Desktop\Corruption_7-512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41" y="1750915"/>
            <a:ext cx="950484" cy="950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ao\Desktop\ดาวน์โหลด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52" y="1887540"/>
            <a:ext cx="741600" cy="623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500034" y="728640"/>
            <a:ext cx="8229600" cy="571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25" tIns="91425" rIns="91425" bIns="91425" rtlCol="0" anchor="t" anchorCtr="0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noProof="0" dirty="0" smtClean="0">
                <a:solidFill>
                  <a:schemeClr val="bg1"/>
                </a:solidFill>
                <a:latin typeface="TH SarabunIT๙" pitchFamily="34" charset="-34"/>
                <a:ea typeface="+mj-ea"/>
                <a:cs typeface="TH SarabunIT๙" pitchFamily="34" charset="-34"/>
              </a:rPr>
              <a:t>วางระบบการประเมินความเสี่ยงการทุจริต 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sp>
        <p:nvSpPr>
          <p:cNvPr id="12" name="ชื่อเรื่อง 1"/>
          <p:cNvSpPr>
            <a:spLocks noGrp="1"/>
          </p:cNvSpPr>
          <p:nvPr>
            <p:ph type="title"/>
          </p:nvPr>
        </p:nvSpPr>
        <p:spPr>
          <a:xfrm>
            <a:off x="401134" y="74630"/>
            <a:ext cx="8014289" cy="402042"/>
          </a:xfrm>
        </p:spPr>
        <p:txBody>
          <a:bodyPr/>
          <a:lstStyle/>
          <a:p>
            <a:r>
              <a:rPr lang="th-TH" sz="2000" dirty="0" smtClean="0">
                <a:ln>
                  <a:solidFill>
                    <a:srgbClr val="FFFFFF"/>
                  </a:solidFill>
                </a:ln>
                <a:latin typeface="TH SarabunIT๙" pitchFamily="34" charset="-34"/>
                <a:cs typeface="TH SarabunIT๙" pitchFamily="34" charset="-34"/>
              </a:rPr>
              <a:t>วางระบบ</a:t>
            </a:r>
            <a:endParaRPr lang="en-US" dirty="0">
              <a:ln>
                <a:solidFill>
                  <a:srgbClr val="FFFFFF"/>
                </a:solidFill>
              </a:ln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63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ลูกศรลง 45"/>
          <p:cNvSpPr/>
          <p:nvPr/>
        </p:nvSpPr>
        <p:spPr>
          <a:xfrm>
            <a:off x="179512" y="1052736"/>
            <a:ext cx="8640960" cy="3528392"/>
          </a:xfrm>
          <a:prstGeom prst="downArrow">
            <a:avLst>
              <a:gd name="adj1" fmla="val 84330"/>
              <a:gd name="adj2" fmla="val 5101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92D050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2000" dirty="0" smtClean="0"/>
              <a:t>ภารกิจ</a:t>
            </a:r>
            <a:endParaRPr lang="th-TH" sz="2000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DDBD-A453-43A0-AD91-5305FEB0525D}" type="slidenum">
              <a:rPr lang="th-TH" smtClean="0"/>
              <a:pPr/>
              <a:t>3</a:t>
            </a:fld>
            <a:endParaRPr lang="th-TH"/>
          </a:p>
        </p:txBody>
      </p:sp>
      <p:sp>
        <p:nvSpPr>
          <p:cNvPr id="38" name="สี่เหลี่ยมผืนผ้า 37"/>
          <p:cNvSpPr/>
          <p:nvPr/>
        </p:nvSpPr>
        <p:spPr>
          <a:xfrm>
            <a:off x="827584" y="4725144"/>
            <a:ext cx="7272808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noAutofit/>
          </a:bodyPr>
          <a:lstStyle/>
          <a:p>
            <a:pPr algn="ctr">
              <a:lnSpc>
                <a:spcPct val="120000"/>
              </a:lnSpc>
              <a:buClr>
                <a:schemeClr val="accent3">
                  <a:lumMod val="60000"/>
                  <a:lumOff val="40000"/>
                </a:schemeClr>
              </a:buClr>
            </a:pPr>
            <a:r>
              <a:rPr lang="th-TH" sz="16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เพื่อให้สามารถขับเคลื่อนการดำเนินงานตามหลัก</a:t>
            </a:r>
            <a:r>
              <a:rPr lang="th-TH" sz="1600" b="1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ธรรมาภิ</a:t>
            </a:r>
            <a:r>
              <a:rPr lang="th-TH" sz="16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บาล</a:t>
            </a:r>
          </a:p>
          <a:p>
            <a:pPr algn="ctr">
              <a:lnSpc>
                <a:spcPct val="120000"/>
              </a:lnSpc>
              <a:buClr>
                <a:schemeClr val="accent3">
                  <a:lumMod val="60000"/>
                  <a:lumOff val="40000"/>
                </a:schemeClr>
              </a:buClr>
            </a:pPr>
            <a:r>
              <a:rPr lang="th-TH" sz="16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และบรรลุผลตามเป้าหมายในการป้องกันและปราบปรามการทุจริตในภาครัฐ</a:t>
            </a:r>
            <a:endParaRPr lang="th-TH" sz="1600" b="1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5" name="ตาราง 44"/>
          <p:cNvGraphicFramePr>
            <a:graphicFrameLocks noGrp="1"/>
          </p:cNvGraphicFramePr>
          <p:nvPr/>
        </p:nvGraphicFramePr>
        <p:xfrm>
          <a:off x="1043608" y="1052736"/>
          <a:ext cx="7092409" cy="20882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92409"/>
              </a:tblGrid>
              <a:tr h="608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 smtClean="0">
                          <a:solidFill>
                            <a:prstClr val="black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จัดทำข้อเสนอเกี่ยวกับนโยบายมาตรการ และแผนพัฒนาการป้องกันและปราบปรามการทุจริตในภาครัฐ </a:t>
                      </a:r>
                      <a:endParaRPr lang="th-TH" sz="1600" b="0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 smtClean="0">
                          <a:solidFill>
                            <a:prstClr val="black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กำกับและตรวจสอบเจ้าหน้าที่และหน่วยงานของรัฐ 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 smtClean="0">
                          <a:solidFill>
                            <a:prstClr val="black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ติดตามและรายงานข้อมูลที่เกี่ยวข้องกับการทุจริตในภาครัฐ 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5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 smtClean="0">
                          <a:solidFill>
                            <a:prstClr val="black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แสวงหาข้อมูลและรวบรวมพยานหลักฐาน รวมทั้งไต่สวนข้อเท็จจริงเพื่อดำเนินการทางวินัยและคดีกับผู้กระทำผิดตามกฎหมายที่เกี่ยวข้อง 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D:\Template\icon\audit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996952"/>
            <a:ext cx="1124049" cy="11439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98028" y="41096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idx="2"/>
          </p:nvPr>
        </p:nvSpPr>
        <p:spPr>
          <a:xfrm>
            <a:off x="251520" y="836712"/>
            <a:ext cx="8712968" cy="1224136"/>
          </a:xfrm>
          <a:solidFill>
            <a:srgbClr val="FAFAA8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pPr algn="ctr">
              <a:buNone/>
            </a:pP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วางระบบการประเมินความเสี่ยงการทุจริตโครงการประสานพลังเฝ้าระวังการทุจริตโครงการก่อสร้าง</a:t>
            </a:r>
            <a:br>
              <a:rPr lang="th-TH" sz="24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ฝ่ายชะลอน้ำเพื่อการอนุรักษ์ดินและน้ำ ร่วมกับกองอำนวยการรักษาความสงบเรียบร้อย (</a:t>
            </a:r>
            <a:r>
              <a:rPr lang="th-TH" sz="2400" b="1" dirty="0" err="1" smtClean="0">
                <a:latin typeface="TH SarabunIT๙" pitchFamily="34" charset="-34"/>
                <a:cs typeface="TH SarabunIT๙" pitchFamily="34" charset="-34"/>
              </a:rPr>
              <a:t>กกล.</a:t>
            </a: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รส.) สำนักงาน จเร กอ.</a:t>
            </a:r>
            <a:r>
              <a:rPr lang="th-TH" sz="2400" b="1" dirty="0" err="1" smtClean="0">
                <a:latin typeface="TH SarabunIT๙" pitchFamily="34" charset="-34"/>
                <a:cs typeface="TH SarabunIT๙" pitchFamily="34" charset="-34"/>
              </a:rPr>
              <a:t>รมน.</a:t>
            </a: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 ผู้แทนองค์กรต่อต้าน</a:t>
            </a:r>
            <a:r>
              <a:rPr lang="th-TH" sz="2400" b="1" dirty="0" err="1" smtClean="0">
                <a:latin typeface="TH SarabunIT๙" pitchFamily="34" charset="-34"/>
                <a:cs typeface="TH SarabunIT๙" pitchFamily="34" charset="-34"/>
              </a:rPr>
              <a:t>คอร์รัป</a:t>
            </a: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ชัน (ประเทศไทย) และกรมพัฒนาที่ดิน </a:t>
            </a:r>
          </a:p>
          <a:p>
            <a:pPr algn="ctr">
              <a:buNone/>
            </a:pPr>
            <a:endParaRPr lang="en-US" sz="2400" dirty="0">
              <a:latin typeface="TH SarabunIT๙" pitchFamily="34" charset="-34"/>
              <a:cs typeface="TH SarabunIT๙" pitchFamily="34" charset="-34"/>
            </a:endParaRPr>
          </a:p>
          <a:p>
            <a:pPr>
              <a:buNone/>
            </a:pPr>
            <a:endParaRPr lang="th-TH" dirty="0"/>
          </a:p>
        </p:txBody>
      </p:sp>
      <p:sp>
        <p:nvSpPr>
          <p:cNvPr id="11" name="TextBox 10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sp>
        <p:nvSpPr>
          <p:cNvPr id="12" name="ชื่อเรื่อง 1"/>
          <p:cNvSpPr>
            <a:spLocks noGrp="1"/>
          </p:cNvSpPr>
          <p:nvPr>
            <p:ph type="title"/>
          </p:nvPr>
        </p:nvSpPr>
        <p:spPr>
          <a:xfrm>
            <a:off x="401134" y="74630"/>
            <a:ext cx="8014289" cy="402042"/>
          </a:xfrm>
        </p:spPr>
        <p:txBody>
          <a:bodyPr/>
          <a:lstStyle/>
          <a:p>
            <a:r>
              <a:rPr lang="th-TH" sz="2000" dirty="0" smtClean="0">
                <a:ln>
                  <a:solidFill>
                    <a:srgbClr val="FFFFFF"/>
                  </a:solidFill>
                </a:ln>
                <a:latin typeface="TH SarabunIT๙" pitchFamily="34" charset="-34"/>
                <a:cs typeface="TH SarabunIT๙" pitchFamily="34" charset="-34"/>
              </a:rPr>
              <a:t>วางระบบ</a:t>
            </a:r>
            <a:endParaRPr lang="en-US" dirty="0">
              <a:ln>
                <a:solidFill>
                  <a:srgbClr val="FFFFFF"/>
                </a:solidFill>
              </a:ln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ตัวแทนข้อความ 3"/>
          <p:cNvSpPr txBox="1">
            <a:spLocks/>
          </p:cNvSpPr>
          <p:nvPr/>
        </p:nvSpPr>
        <p:spPr>
          <a:xfrm>
            <a:off x="1403648" y="2492896"/>
            <a:ext cx="6984776" cy="8640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□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■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▣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●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○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■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●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○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Georgia"/>
              <a:buChar char="■"/>
              <a:defRPr sz="2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algn="ctr">
              <a:buNone/>
            </a:pPr>
            <a:r>
              <a:rPr lang="th-TH" sz="2200" b="1" dirty="0" smtClean="0">
                <a:latin typeface="TH SarabunIT๙" pitchFamily="34" charset="-34"/>
                <a:cs typeface="TH SarabunIT๙" pitchFamily="34" charset="-34"/>
              </a:rPr>
              <a:t>โครงการก่อสร้างฝายชะลอน้ำ </a:t>
            </a:r>
            <a:r>
              <a:rPr lang="en-US" sz="2200" b="1" dirty="0" smtClean="0">
                <a:latin typeface="TH SarabunIT๙" pitchFamily="34" charset="-34"/>
                <a:cs typeface="TH SarabunIT๙" pitchFamily="34" charset="-34"/>
              </a:rPr>
              <a:t>1,097 </a:t>
            </a:r>
            <a:r>
              <a:rPr lang="th-TH" sz="2200" b="1" dirty="0" smtClean="0">
                <a:latin typeface="TH SarabunIT๙" pitchFamily="34" charset="-34"/>
                <a:cs typeface="TH SarabunIT๙" pitchFamily="34" charset="-34"/>
              </a:rPr>
              <a:t>แห่ง งบประมาณ </a:t>
            </a:r>
            <a:r>
              <a:rPr lang="en-US" sz="2200" b="1" dirty="0" smtClean="0">
                <a:latin typeface="TH SarabunIT๙" pitchFamily="34" charset="-34"/>
                <a:cs typeface="TH SarabunIT๙" pitchFamily="34" charset="-34"/>
              </a:rPr>
              <a:t>109.7 </a:t>
            </a:r>
            <a:r>
              <a:rPr lang="th-TH" sz="2200" b="1" dirty="0" smtClean="0">
                <a:latin typeface="TH SarabunIT๙" pitchFamily="34" charset="-34"/>
                <a:cs typeface="TH SarabunIT๙" pitchFamily="34" charset="-34"/>
              </a:rPr>
              <a:t>ล้านบาท </a:t>
            </a:r>
            <a:br>
              <a:rPr lang="th-TH" sz="22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2200" b="1" dirty="0" smtClean="0">
                <a:latin typeface="TH SarabunIT๙" pitchFamily="34" charset="-34"/>
                <a:cs typeface="TH SarabunIT๙" pitchFamily="34" charset="-34"/>
              </a:rPr>
              <a:t>ผลปรากฏว่า ไม่มีเรื่องร้องเรียนการทุจริต</a:t>
            </a:r>
            <a:endParaRPr lang="th-TH" sz="2200" dirty="0">
              <a:latin typeface="TH SarabunIT๙" pitchFamily="34" charset="-34"/>
              <a:cs typeface="TH SarabunIT๙" pitchFamily="34" charset="-34"/>
            </a:endParaRPr>
          </a:p>
          <a:p>
            <a:pPr algn="ctr">
              <a:buFont typeface="Georgia"/>
              <a:buNone/>
            </a:pPr>
            <a:endParaRPr lang="th-TH" sz="2400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ctr">
              <a:buFont typeface="Georgia"/>
              <a:buNone/>
            </a:pPr>
            <a:endParaRPr lang="en-US" sz="2400" dirty="0" smtClean="0">
              <a:latin typeface="TH SarabunIT๙" pitchFamily="34" charset="-34"/>
              <a:cs typeface="TH SarabunIT๙" pitchFamily="34" charset="-34"/>
            </a:endParaRPr>
          </a:p>
          <a:p>
            <a:pPr>
              <a:buFont typeface="Georgia"/>
              <a:buNone/>
            </a:pP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15" name="สามเหลี่ยมหน้าจั่ว 14"/>
          <p:cNvSpPr/>
          <p:nvPr/>
        </p:nvSpPr>
        <p:spPr>
          <a:xfrm rot="10800000">
            <a:off x="4139952" y="2132856"/>
            <a:ext cx="1082102" cy="297115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ามเหลี่ยมหน้าจั่ว 15"/>
          <p:cNvSpPr/>
          <p:nvPr/>
        </p:nvSpPr>
        <p:spPr>
          <a:xfrm rot="10800000">
            <a:off x="4139952" y="3429000"/>
            <a:ext cx="1082102" cy="297115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 descr="C:\Users\pimlada\Downloads\พิจิตร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712" y="5013176"/>
            <a:ext cx="2017133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3" descr="C:\Users\pimlada\Downloads\นครสวรรค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746" y="3356992"/>
            <a:ext cx="2016224" cy="1512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C:\Users\pimlada\Desktop\รายงานประจำปี 61\ฝายเขต 4\ตรวจฝายที่สุโขทัย_๑๘๑๑๑๕_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429000"/>
            <a:ext cx="2268805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C:\Users\pimlada\Desktop\รายงานประจำปี 61\ฝายเขต 4\ตรวจฝายที่สุโขทัย_๑๘๑๑๑๕_0034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013176"/>
            <a:ext cx="2268807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10" descr="Image result for incorrec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52936"/>
            <a:ext cx="449747" cy="455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mage result for incorrec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52936"/>
            <a:ext cx="449747" cy="455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 result for incorrec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852936"/>
            <a:ext cx="449747" cy="455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657" r="53177"/>
          <a:stretch/>
        </p:blipFill>
        <p:spPr>
          <a:xfrm>
            <a:off x="0" y="2492896"/>
            <a:ext cx="1194184" cy="848361"/>
          </a:xfrm>
          <a:prstGeom prst="rect">
            <a:avLst/>
          </a:prstGeom>
        </p:spPr>
      </p:pic>
      <p:pic>
        <p:nvPicPr>
          <p:cNvPr id="25" name="Picture 10" descr="Image result for cooperation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09120"/>
            <a:ext cx="745085" cy="74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ลูกศรเชื่อมต่อแบบตรง 26"/>
          <p:cNvCxnSpPr>
            <a:stCxn id="25" idx="1"/>
            <a:endCxn id="2" idx="3"/>
          </p:cNvCxnSpPr>
          <p:nvPr/>
        </p:nvCxnSpPr>
        <p:spPr>
          <a:xfrm flipH="1" flipV="1">
            <a:off x="3489970" y="4113247"/>
            <a:ext cx="793998" cy="76841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/>
          <p:cNvCxnSpPr>
            <a:stCxn id="25" idx="3"/>
          </p:cNvCxnSpPr>
          <p:nvPr/>
        </p:nvCxnSpPr>
        <p:spPr>
          <a:xfrm flipV="1">
            <a:off x="5029053" y="4149080"/>
            <a:ext cx="767083" cy="73258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/>
          <p:cNvCxnSpPr>
            <a:stCxn id="25" idx="1"/>
          </p:cNvCxnSpPr>
          <p:nvPr/>
        </p:nvCxnSpPr>
        <p:spPr>
          <a:xfrm flipH="1">
            <a:off x="3419872" y="4881663"/>
            <a:ext cx="864096" cy="70757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>
            <a:stCxn id="25" idx="3"/>
          </p:cNvCxnSpPr>
          <p:nvPr/>
        </p:nvCxnSpPr>
        <p:spPr>
          <a:xfrm>
            <a:off x="5029053" y="4881663"/>
            <a:ext cx="695075" cy="70757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67635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n>
                  <a:solidFill>
                    <a:srgbClr val="FFFFFF"/>
                  </a:solidFill>
                </a:ln>
                <a:solidFill>
                  <a:srgbClr val="009900"/>
                </a:solidFill>
              </a:rPr>
              <a:t>P</a:t>
            </a:r>
            <a:r>
              <a:rPr lang="en-US" sz="2000" dirty="0">
                <a:ln>
                  <a:solidFill>
                    <a:srgbClr val="FFFFFF"/>
                  </a:solidFill>
                </a:ln>
                <a:solidFill>
                  <a:srgbClr val="009900"/>
                </a:solidFill>
              </a:rPr>
              <a:t>olicy-driven</a:t>
            </a:r>
            <a:endParaRPr lang="th-TH" sz="2000" dirty="0">
              <a:ln>
                <a:solidFill>
                  <a:srgbClr val="FFFFFF"/>
                </a:solidFill>
              </a:ln>
              <a:solidFill>
                <a:srgbClr val="009900"/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31</a:t>
            </a:fld>
            <a:endParaRPr lang="en-US" alt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1628800"/>
            <a:ext cx="8779378" cy="79208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กำหนดให้การแก้ไขปัญหาการทุจริตเป็นวาระแห่งชาติ พร้อมทั้งจัดตั้งกลไกขับเคลื่อนเพื่อเป็นการเสริมแรงในการป้องกัน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</a:t>
            </a:r>
            <a:b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แก้ไข</a:t>
            </a: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ปัญหาการทุจริตใน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ภาครัฐ ใน </a:t>
            </a:r>
            <a:r>
              <a:rPr lang="th-TH" b="1" dirty="0" smtClean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 ระดับ </a:t>
            </a:r>
            <a:r>
              <a:rPr lang="th-TH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คือ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3" y="731883"/>
            <a:ext cx="882063" cy="88206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3110175"/>
            <a:ext cx="1656184" cy="2335049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gray">
          <a:xfrm>
            <a:off x="724619" y="3509059"/>
            <a:ext cx="467055" cy="47607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th-TH" altLang="th-TH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๑</a:t>
            </a:r>
            <a:endParaRPr lang="en-US" altLang="th-TH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gray">
          <a:xfrm>
            <a:off x="708840" y="4039663"/>
            <a:ext cx="482834" cy="47607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th-TH" altLang="th-TH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๒</a:t>
            </a:r>
            <a:endParaRPr lang="en-US" altLang="th-TH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gray">
          <a:xfrm>
            <a:off x="722823" y="4570267"/>
            <a:ext cx="464801" cy="47607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th-TH" altLang="th-TH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๓</a:t>
            </a:r>
            <a:endParaRPr lang="en-US" altLang="th-TH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คำบรรยายภาพแบบสี่เหลี่ยม 13"/>
          <p:cNvSpPr/>
          <p:nvPr/>
        </p:nvSpPr>
        <p:spPr>
          <a:xfrm>
            <a:off x="1693228" y="2492897"/>
            <a:ext cx="7267210" cy="1115456"/>
          </a:xfrm>
          <a:prstGeom prst="wedgeRectCallout">
            <a:avLst>
              <a:gd name="adj1" fmla="val -57659"/>
              <a:gd name="adj2" fmla="val 54589"/>
            </a:avLst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th-TH" sz="1500" b="1" dirty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คณะกรรมการต่อต้านการทุจริตแห่งชาติ (</a:t>
            </a:r>
            <a:r>
              <a:rPr lang="th-TH" sz="1500" b="1" dirty="0" err="1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คตช</a:t>
            </a:r>
            <a:r>
              <a:rPr lang="th-TH" sz="1500" b="1" dirty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.) </a:t>
            </a:r>
            <a:endParaRPr lang="th-TH" sz="1500" b="1" dirty="0" smtClean="0">
              <a:solidFill>
                <a:srgbClr val="0099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th-TH" sz="15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</a:t>
            </a: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มีหัวหน้าคณะรักษาความสงบแห่งชาติเป็นประธาน และมีองค์ประกอบทั้งภาครัฐและภาคเอกชน ทำหน้าที่เป็นองค์กรนโยบายระดับชาติ </a:t>
            </a:r>
            <a:b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5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ในการกำหนดแนวทางการป้องกันและแก้ไขปัญหาการทุจริตในภาครัฐ </a:t>
            </a:r>
            <a:r>
              <a:rPr lang="th-TH" sz="15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โดยมีเลขาธิการคณะกรรมการ </a:t>
            </a:r>
            <a:r>
              <a:rPr lang="th-TH" sz="1500" b="1" dirty="0" err="1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ป.ป.ท.</a:t>
            </a:r>
            <a:r>
              <a:rPr lang="th-TH" sz="15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เป็นฝ่ายเลขานุการ</a:t>
            </a:r>
            <a:endParaRPr lang="en-US" sz="15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5" name="คำบรรยายภาพแบบสี่เหลี่ยม 14"/>
          <p:cNvSpPr/>
          <p:nvPr/>
        </p:nvSpPr>
        <p:spPr>
          <a:xfrm>
            <a:off x="1691680" y="3827014"/>
            <a:ext cx="7258063" cy="970138"/>
          </a:xfrm>
          <a:prstGeom prst="wedgeRectCallout">
            <a:avLst>
              <a:gd name="adj1" fmla="val -57246"/>
              <a:gd name="adj2" fmla="val -1767"/>
            </a:avLst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th-TH" sz="1500" b="1" dirty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ศูนย์อำนวยการต่อต้านการทุจริตแห่งชาติ (</a:t>
            </a:r>
            <a:r>
              <a:rPr lang="th-TH" sz="1500" b="1" dirty="0" err="1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ศอตช</a:t>
            </a:r>
            <a:r>
              <a:rPr lang="th-TH" sz="1500" b="1" dirty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</a:t>
            </a:r>
            <a:r>
              <a:rPr lang="th-TH" sz="1500" b="1" dirty="0" smtClean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th-TH" sz="15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ซึ่ง</a:t>
            </a:r>
            <a:r>
              <a:rPr lang="th-TH" sz="15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ประกอบด้วย ศาล อัยการ ส่วนราชการ องค์กรอิสระ ภาคประชาชน สังคม ทำหน้าที่เป็นกลไกการขับเคลื่อนการปฏิบัติ</a:t>
            </a:r>
            <a:r>
              <a:rPr lang="th-TH" sz="15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ระดับชาติ โดยมีเลขาธิการคณะกรรมการ </a:t>
            </a:r>
            <a:r>
              <a:rPr lang="th-TH" sz="1500" b="1" dirty="0" err="1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ป.ป.ท.</a:t>
            </a:r>
            <a:r>
              <a:rPr lang="th-TH" sz="15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เป็นฝ่ายเลขานุการ  </a:t>
            </a:r>
            <a:endParaRPr lang="en-US" sz="1500" b="1" dirty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8" name="คำบรรยายภาพแบบสี่เหลี่ยม 7"/>
          <p:cNvSpPr/>
          <p:nvPr/>
        </p:nvSpPr>
        <p:spPr>
          <a:xfrm>
            <a:off x="1691680" y="4980986"/>
            <a:ext cx="7267210" cy="1112310"/>
          </a:xfrm>
          <a:prstGeom prst="wedgeRectCallout">
            <a:avLst>
              <a:gd name="adj1" fmla="val -57661"/>
              <a:gd name="adj2" fmla="val -54967"/>
            </a:avLst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th-TH" sz="1500" b="1" dirty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ศูนย์ปฏิบัติการต่อต้านการทุจริต (</a:t>
            </a:r>
            <a:r>
              <a:rPr lang="th-TH" sz="1500" b="1" dirty="0" err="1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ศปท</a:t>
            </a:r>
            <a:r>
              <a:rPr lang="th-TH" sz="1500" b="1" dirty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</a:t>
            </a:r>
            <a:r>
              <a:rPr lang="th-TH" sz="1500" b="1" dirty="0" smtClean="0">
                <a:solidFill>
                  <a:srgbClr val="0099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th-TH" sz="15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ทำ</a:t>
            </a:r>
            <a:r>
              <a:rPr lang="th-TH" sz="15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หน้าที่เป็นกลไกประสานการปฏิบัติในระดับกระทรวงโดยมีสำนักงาน </a:t>
            </a:r>
            <a:r>
              <a:rPr lang="th-TH" sz="1500" b="1" dirty="0" err="1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ป.ป.ท.</a:t>
            </a:r>
            <a:r>
              <a:rPr lang="th-TH" sz="15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5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เป็นเจ้าภาพหลักในการขับเคลื่อนการปฏิบัติงานของ </a:t>
            </a:r>
            <a:r>
              <a:rPr lang="th-TH" sz="1500" b="1" dirty="0" err="1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ศปท.</a:t>
            </a:r>
            <a:r>
              <a:rPr lang="th-TH" sz="15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endParaRPr lang="en-US" sz="1500" b="1" dirty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4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แผนผังแสดงกลไกการป้องกันและ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แก้ไข</a:t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ปัญหา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การทุจริตภาครัฐ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32</a:t>
            </a:fld>
            <a:endParaRPr lang="en-US" altLang="th-TH" dirty="0"/>
          </a:p>
        </p:txBody>
      </p:sp>
      <p:grpSp>
        <p:nvGrpSpPr>
          <p:cNvPr id="37" name="กลุ่ม 36"/>
          <p:cNvGrpSpPr/>
          <p:nvPr/>
        </p:nvGrpSpPr>
        <p:grpSpPr>
          <a:xfrm>
            <a:off x="152400" y="947961"/>
            <a:ext cx="8920162" cy="5577382"/>
            <a:chOff x="152400" y="1119335"/>
            <a:chExt cx="8920162" cy="5577382"/>
          </a:xfrm>
        </p:grpSpPr>
        <p:sp>
          <p:nvSpPr>
            <p:cNvPr id="5" name="Rectangle 10"/>
            <p:cNvSpPr/>
            <p:nvPr/>
          </p:nvSpPr>
          <p:spPr>
            <a:xfrm>
              <a:off x="1600200" y="1119335"/>
              <a:ext cx="4117622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rgbClr val="FFFFFF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คณะกรรมการต่อต้านการทุจริตแห่งชาติ</a:t>
              </a:r>
              <a:endParaRPr lang="en-US" sz="16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6" name="Rectangle 11"/>
            <p:cNvSpPr/>
            <p:nvPr/>
          </p:nvSpPr>
          <p:spPr>
            <a:xfrm>
              <a:off x="6858000" y="1119335"/>
              <a:ext cx="1571652" cy="4572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rgbClr val="FFFFFF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คณะรัฐมนตรี</a:t>
              </a:r>
              <a:endParaRPr lang="en-US" sz="16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7" name="Rectangle 12"/>
            <p:cNvSpPr/>
            <p:nvPr/>
          </p:nvSpPr>
          <p:spPr>
            <a:xfrm>
              <a:off x="1981200" y="1839415"/>
              <a:ext cx="3352800" cy="4572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ศูนย์อำนวยการการต่อต้านการทุจริตแห่งชาติ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8" name="Rectangle 13"/>
            <p:cNvSpPr/>
            <p:nvPr/>
          </p:nvSpPr>
          <p:spPr>
            <a:xfrm>
              <a:off x="2133600" y="2631503"/>
              <a:ext cx="3048000" cy="55721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ศูนย์ปฏิบัติการต่อต้านการทุจริต </a:t>
              </a:r>
            </a:p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ระดับกระทรวง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9" name="Rectangle 15"/>
            <p:cNvSpPr/>
            <p:nvPr/>
          </p:nvSpPr>
          <p:spPr>
            <a:xfrm>
              <a:off x="152400" y="4158951"/>
              <a:ext cx="1633518" cy="50878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หน่วยงานส่วนกลางระดับกรม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0" name="Rectangle 16"/>
            <p:cNvSpPr/>
            <p:nvPr/>
          </p:nvSpPr>
          <p:spPr>
            <a:xfrm>
              <a:off x="990600" y="5081735"/>
              <a:ext cx="1981200" cy="381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หน่วยงานส่วนภูมิภาค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1" name="Rectangle 17"/>
            <p:cNvSpPr/>
            <p:nvPr/>
          </p:nvSpPr>
          <p:spPr>
            <a:xfrm>
              <a:off x="3810000" y="5081735"/>
              <a:ext cx="2286000" cy="381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องค์กรปกครองส่วนท้องถิ่น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2" name="Rectangle 18"/>
            <p:cNvSpPr/>
            <p:nvPr/>
          </p:nvSpPr>
          <p:spPr>
            <a:xfrm>
              <a:off x="5029200" y="4158951"/>
              <a:ext cx="1447800" cy="50878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รัฐวิสาหกิจ</a:t>
              </a:r>
            </a:p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/องค์การมหาชน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1066800" y="5691335"/>
              <a:ext cx="1828800" cy="76200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-จังหวัด</a:t>
              </a:r>
            </a:p>
            <a:p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-อำเภอ</a:t>
              </a:r>
            </a:p>
            <a:p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-ตำบล/หมู่บ้าน</a:t>
              </a:r>
            </a:p>
            <a:p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4" name="Rectangle 29"/>
            <p:cNvSpPr/>
            <p:nvPr/>
          </p:nvSpPr>
          <p:spPr>
            <a:xfrm>
              <a:off x="3962400" y="5691334"/>
              <a:ext cx="1981200" cy="100538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-องค์การบริหารส่วนจังหวัด</a:t>
              </a:r>
            </a:p>
            <a:p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-เทศบาล</a:t>
              </a:r>
            </a:p>
            <a:p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-องค์การบริหารส่วนตำบล</a:t>
              </a:r>
            </a:p>
            <a:p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-เมืองพัทยา</a:t>
              </a:r>
            </a:p>
            <a:p>
              <a:pPr algn="ctr"/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6934200" y="4158951"/>
              <a:ext cx="1371600" cy="50878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กรุงเทพมหานคร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cxnSp>
          <p:nvCxnSpPr>
            <p:cNvPr id="16" name="Straight Connector 32"/>
            <p:cNvCxnSpPr>
              <a:stCxn id="5" idx="2"/>
              <a:endCxn id="7" idx="0"/>
            </p:cNvCxnSpPr>
            <p:nvPr/>
          </p:nvCxnSpPr>
          <p:spPr>
            <a:xfrm flipH="1">
              <a:off x="3657600" y="1576535"/>
              <a:ext cx="1411" cy="26288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4"/>
            <p:cNvCxnSpPr>
              <a:stCxn id="7" idx="2"/>
              <a:endCxn id="8" idx="0"/>
            </p:cNvCxnSpPr>
            <p:nvPr/>
          </p:nvCxnSpPr>
          <p:spPr>
            <a:xfrm>
              <a:off x="3657600" y="2296615"/>
              <a:ext cx="0" cy="33488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6"/>
            <p:cNvCxnSpPr>
              <a:stCxn id="6" idx="1"/>
              <a:endCxn id="5" idx="3"/>
            </p:cNvCxnSpPr>
            <p:nvPr/>
          </p:nvCxnSpPr>
          <p:spPr>
            <a:xfrm rot="10800000">
              <a:off x="5717822" y="1347935"/>
              <a:ext cx="114017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8"/>
            <p:cNvCxnSpPr>
              <a:endCxn id="8" idx="2"/>
            </p:cNvCxnSpPr>
            <p:nvPr/>
          </p:nvCxnSpPr>
          <p:spPr>
            <a:xfrm flipV="1">
              <a:off x="3657600" y="3188721"/>
              <a:ext cx="0" cy="74163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46"/>
            <p:cNvCxnSpPr>
              <a:stCxn id="9" idx="0"/>
              <a:endCxn id="15" idx="0"/>
            </p:cNvCxnSpPr>
            <p:nvPr/>
          </p:nvCxnSpPr>
          <p:spPr>
            <a:xfrm rot="5400000" flipH="1" flipV="1">
              <a:off x="4294579" y="833531"/>
              <a:ext cx="12700" cy="6650841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59"/>
            <p:cNvCxnSpPr/>
            <p:nvPr/>
          </p:nvCxnSpPr>
          <p:spPr>
            <a:xfrm rot="5400000" flipH="1" flipV="1">
              <a:off x="3467100" y="3593081"/>
              <a:ext cx="1588" cy="2971800"/>
            </a:xfrm>
            <a:prstGeom prst="bentConnector3">
              <a:avLst>
                <a:gd name="adj1" fmla="val 1439546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69"/>
            <p:cNvCxnSpPr>
              <a:stCxn id="10" idx="2"/>
              <a:endCxn id="13" idx="0"/>
            </p:cNvCxnSpPr>
            <p:nvPr/>
          </p:nvCxnSpPr>
          <p:spPr>
            <a:xfrm>
              <a:off x="1981200" y="5462735"/>
              <a:ext cx="0" cy="22860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71"/>
            <p:cNvCxnSpPr>
              <a:stCxn id="11" idx="2"/>
              <a:endCxn id="14" idx="0"/>
            </p:cNvCxnSpPr>
            <p:nvPr/>
          </p:nvCxnSpPr>
          <p:spPr>
            <a:xfrm>
              <a:off x="4953000" y="5462735"/>
              <a:ext cx="0" cy="228599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90"/>
            <p:cNvSpPr/>
            <p:nvPr/>
          </p:nvSpPr>
          <p:spPr>
            <a:xfrm>
              <a:off x="5500695" y="3176734"/>
              <a:ext cx="1433506" cy="57889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กลุ่มงานคุ้มครองจริยธรรม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25" name="Rectangle 91"/>
            <p:cNvSpPr/>
            <p:nvPr/>
          </p:nvSpPr>
          <p:spPr>
            <a:xfrm>
              <a:off x="7024694" y="3176734"/>
              <a:ext cx="2047868" cy="57889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กลุ่มงานป้องกันและปราบปรามการทุจริตและประพฤติมิชอบ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cxnSp>
          <p:nvCxnSpPr>
            <p:cNvPr id="26" name="Shape 129"/>
            <p:cNvCxnSpPr>
              <a:stCxn id="24" idx="0"/>
              <a:endCxn id="25" idx="0"/>
            </p:cNvCxnSpPr>
            <p:nvPr/>
          </p:nvCxnSpPr>
          <p:spPr>
            <a:xfrm rot="5400000" flipH="1" flipV="1">
              <a:off x="7133038" y="2261144"/>
              <a:ext cx="12700" cy="1831180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36"/>
            <p:cNvCxnSpPr/>
            <p:nvPr/>
          </p:nvCxnSpPr>
          <p:spPr>
            <a:xfrm>
              <a:off x="7524328" y="1894560"/>
              <a:ext cx="0" cy="1047826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42"/>
            <p:cNvCxnSpPr>
              <a:stCxn id="8" idx="3"/>
              <a:endCxn id="8" idx="3"/>
            </p:cNvCxnSpPr>
            <p:nvPr/>
          </p:nvCxnSpPr>
          <p:spPr>
            <a:xfrm>
              <a:off x="5181600" y="291011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144"/>
            <p:cNvCxnSpPr>
              <a:stCxn id="8" idx="3"/>
              <a:endCxn id="34" idx="1"/>
            </p:cNvCxnSpPr>
            <p:nvPr/>
          </p:nvCxnSpPr>
          <p:spPr>
            <a:xfrm flipV="1">
              <a:off x="5181600" y="1862286"/>
              <a:ext cx="1447800" cy="1047826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56"/>
            <p:cNvCxnSpPr/>
            <p:nvPr/>
          </p:nvCxnSpPr>
          <p:spPr>
            <a:xfrm flipV="1">
              <a:off x="3200400" y="3930351"/>
              <a:ext cx="0" cy="93340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62"/>
            <p:cNvCxnSpPr/>
            <p:nvPr/>
          </p:nvCxnSpPr>
          <p:spPr>
            <a:xfrm rot="5400000" flipH="1" flipV="1">
              <a:off x="5600700" y="4044651"/>
              <a:ext cx="228600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9"/>
            <p:cNvSpPr/>
            <p:nvPr/>
          </p:nvSpPr>
          <p:spPr>
            <a:xfrm>
              <a:off x="6316229" y="2487487"/>
              <a:ext cx="2388417" cy="35719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รองปลัดกระทรวง </a:t>
              </a:r>
              <a:r>
                <a:rPr lang="en-US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: </a:t>
              </a:r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หัวหน้าศูนย์</a:t>
              </a:r>
              <a:r>
                <a:rPr lang="en-US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 </a:t>
              </a:r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ฯ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33" name="Rectangle 25"/>
            <p:cNvSpPr/>
            <p:nvPr/>
          </p:nvSpPr>
          <p:spPr>
            <a:xfrm>
              <a:off x="2057400" y="4158951"/>
              <a:ext cx="2362200" cy="50878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ศูนย์ปฏิบัติการต่อต้าน</a:t>
              </a:r>
            </a:p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การทุจริตจังหวัด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34" name="Rectangle 81"/>
            <p:cNvSpPr/>
            <p:nvPr/>
          </p:nvSpPr>
          <p:spPr>
            <a:xfrm>
              <a:off x="6629400" y="1690836"/>
              <a:ext cx="1752600" cy="3428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รัฐมนตรีว่าการกระทรวง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35" name="Rectangle 82"/>
            <p:cNvSpPr/>
            <p:nvPr/>
          </p:nvSpPr>
          <p:spPr>
            <a:xfrm>
              <a:off x="6705600" y="2127447"/>
              <a:ext cx="1600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ปลัดกระทรวง</a:t>
              </a:r>
              <a:endParaRPr lang="en-US" sz="16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0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01134" y="74630"/>
            <a:ext cx="8014289" cy="402042"/>
          </a:xfrm>
        </p:spPr>
        <p:txBody>
          <a:bodyPr/>
          <a:lstStyle/>
          <a:p>
            <a:r>
              <a:rPr lang="th-TH" sz="2000" spc="-2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การขับเคลื่อน 4 ประเด็นสำคัญตามแผนยุทธศาสตร์ชาติ</a:t>
            </a:r>
            <a:endParaRPr lang="th-TH" sz="2000" spc="-2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33</a:t>
            </a:fld>
            <a:endParaRPr lang="en-US" altLang="th-TH"/>
          </a:p>
        </p:txBody>
      </p:sp>
      <p:sp>
        <p:nvSpPr>
          <p:cNvPr id="14" name="สามเหลี่ยมหน้าจั่ว 13"/>
          <p:cNvSpPr/>
          <p:nvPr/>
        </p:nvSpPr>
        <p:spPr>
          <a:xfrm rot="5400000">
            <a:off x="4755570" y="2669366"/>
            <a:ext cx="1082102" cy="297115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68760"/>
            <a:ext cx="1944216" cy="5947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  <p:sp>
        <p:nvSpPr>
          <p:cNvPr id="17" name="ชื่อเรื่อง 1"/>
          <p:cNvSpPr txBox="1">
            <a:spLocks/>
          </p:cNvSpPr>
          <p:nvPr/>
        </p:nvSpPr>
        <p:spPr bwMode="gray">
          <a:xfrm>
            <a:off x="107504" y="764704"/>
            <a:ext cx="3888432" cy="432049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Adobe Fan Heiti Std B" pitchFamily="34" charset="-128"/>
                <a:ea typeface="Adobe Fan Heiti Std B" pitchFamily="34" charset="-128"/>
                <a:cs typeface="+mn-cs"/>
              </a:rPr>
              <a:t>ศูนย์ปฏิบัติการต่อต้านการทุจริต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itchFamily="34" charset="-128"/>
                <a:ea typeface="Adobe Fan Heiti Std B" pitchFamily="34" charset="-128"/>
                <a:cs typeface="+mn-cs"/>
              </a:rPr>
              <a:t>ระดับกระทรวง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 Heiti Std B" pitchFamily="34" charset="-128"/>
              <a:ea typeface="Adobe Fan Heiti Std B" pitchFamily="34" charset="-128"/>
              <a:cs typeface="+mn-cs"/>
            </a:endParaRPr>
          </a:p>
        </p:txBody>
      </p:sp>
      <p:sp>
        <p:nvSpPr>
          <p:cNvPr id="18" name="ชื่อเรื่องรอง 2"/>
          <p:cNvSpPr txBox="1">
            <a:spLocks/>
          </p:cNvSpPr>
          <p:nvPr/>
        </p:nvSpPr>
        <p:spPr bwMode="gray">
          <a:xfrm>
            <a:off x="76200" y="1340768"/>
            <a:ext cx="4968552" cy="2448272"/>
          </a:xfrm>
          <a:prstGeom prst="rect">
            <a:avLst/>
          </a:prstGeom>
          <a:ln w="762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๑) สำนักนายกรัฐมนตรี </a:t>
            </a:r>
            <a:r>
              <a:rPr lang="th-TH" sz="13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                   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๑๑) กระทรวงพลังงาน 	      </a:t>
            </a: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๒) กระทรวงกลาโหม </a:t>
            </a:r>
            <a:r>
              <a:rPr lang="th-TH" sz="13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                      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๑๒) กระทรวงพาณิชย์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latin typeface="TH SarabunPSK" pitchFamily="34" charset="-34"/>
              <a:ea typeface="Adobe Fan Heiti Std B" pitchFamily="34" charset="-128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๓) กระทรวงการคลัง	</a:t>
            </a:r>
            <a:r>
              <a:rPr lang="th-TH" sz="13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            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๑๓) กระทรวงมหาดไทย  	                  </a:t>
            </a: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4) กระทรวงการต่างประเทศ  	                             ๑๔) กระทรวงยุติธรรม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latin typeface="TH SarabunPSK" pitchFamily="34" charset="-34"/>
              <a:ea typeface="Adobe Fan Heiti Std B" pitchFamily="34" charset="-128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๕) กระทรวงการท่องเที่ยวและกีฬา</a:t>
            </a:r>
            <a:r>
              <a:rPr kumimoji="0" lang="th-TH" sz="13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</a:t>
            </a:r>
            <a:r>
              <a:rPr kumimoji="0" lang="th-TH" sz="13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๑๕) กระทรวงแรงงาน       </a:t>
            </a: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๖) กระทรวงการพัฒนาสังคมและความมั่นคงของมนุษย์ ๑๖) กระทรวงวัฒนธรรม	</a:t>
            </a: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๗) กระทรวงเกษตรและสหกรณ์ </a:t>
            </a:r>
            <a:r>
              <a:rPr lang="th-TH" sz="13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         ๑๗) กระทรวงวิทยาศาสตร์และเทคโนโลยี       </a:t>
            </a: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๘) กระทรวงคมนาคม		     ๑๘) กระทรวงศึกษาธิการ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latin typeface="TH SarabunPSK" pitchFamily="34" charset="-34"/>
              <a:ea typeface="Adobe Fan Heiti Std B" pitchFamily="34" charset="-128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๙) กระทรวงทรัพยากรธรรมชาติและสิ่งแวดล้อม        </a:t>
            </a:r>
            <a:r>
              <a:rPr kumimoji="0" lang="th-TH" sz="13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๑๙) กระทรวงสาธารณสุข	</a:t>
            </a: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๑๐) </a:t>
            </a:r>
            <a:r>
              <a:rPr kumimoji="0" lang="th-TH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กระทรวงดิจิทัล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Adobe Fan Heiti Std B" pitchFamily="34" charset="-128"/>
                <a:cs typeface="TH SarabunPSK" pitchFamily="34" charset="-34"/>
              </a:rPr>
              <a:t>เพื่อเศรษฐกิจและสังคม	     ๒๐) กระทรวงอุตสาหกรรม </a:t>
            </a: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		</a:t>
            </a: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						</a:t>
            </a: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	</a:t>
            </a:r>
          </a:p>
        </p:txBody>
      </p:sp>
      <p:sp>
        <p:nvSpPr>
          <p:cNvPr id="21" name="ชื่อเรื่องรอง 2"/>
          <p:cNvSpPr txBox="1">
            <a:spLocks/>
          </p:cNvSpPr>
          <p:nvPr/>
        </p:nvSpPr>
        <p:spPr bwMode="gray">
          <a:xfrm>
            <a:off x="3275856" y="4077072"/>
            <a:ext cx="5760640" cy="2304256"/>
          </a:xfrm>
          <a:prstGeom prst="rect">
            <a:avLst/>
          </a:prstGeom>
          <a:ln w="762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lvl="0" indent="262890" algn="thaiDist">
              <a:spcBef>
                <a:spcPts val="0"/>
              </a:spcBef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๑) สำนักเลขาธิการนายกรัฐมนตรี	       </a:t>
            </a:r>
            <a:r>
              <a:rPr lang="th-TH" sz="1300" b="1" dirty="0" smtClean="0">
                <a:solidFill>
                  <a:schemeClr val="tx1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๒)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สำนักเลขาธิการคณะรัฐมนตรี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๓) สำนักข่าวกรองแห่งชาติ</a:t>
            </a:r>
            <a:r>
              <a:rPr lang="th-TH" sz="1300" b="1" dirty="0" smtClean="0">
                <a:solidFill>
                  <a:schemeClr val="tx1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            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๔) สำนักงบประมาณ  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457200" marR="0" lvl="0" indent="26289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๕) สำนักงานสภาความมั่นคงแห่งชาติ </a:t>
            </a:r>
            <a:r>
              <a:rPr lang="th-TH" sz="1300" b="1" dirty="0" smtClean="0">
                <a:solidFill>
                  <a:schemeClr val="tx1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๖) สำนักงานคณะกรรมการกฤษฎีกา </a:t>
            </a:r>
            <a:b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</a:b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       ๗) สำนักงานคณะกรรมการข้าราชการ</a:t>
            </a:r>
            <a:r>
              <a:rPr kumimoji="0" lang="th-TH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พลเรือน</a:t>
            </a:r>
            <a:r>
              <a:rPr lang="th-TH" sz="1300" b="1" dirty="0" smtClean="0">
                <a:solidFill>
                  <a:schemeClr val="tx1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๘) สำนักงานสภาพัฒนาการเศรษฐกิจและสังคมแห่งชาติ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๙) สำนักงานคณะกรรมการพัฒนาระบบราชการ     ๑๐) สำนักงานพระพุทธศาสนาแห่งชาติ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๑๑) สำนักงานป้องกันและปราบปรามการฟอกเงิน</a:t>
            </a:r>
            <a:r>
              <a:rPr lang="th-TH" sz="1300" b="1" dirty="0" smtClean="0">
                <a:solidFill>
                  <a:schemeClr val="tx1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๑๒) </a:t>
            </a:r>
            <a:r>
              <a:rPr kumimoji="0" lang="th-TH" sz="1300" b="1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สำนักงานคณะกรรมการวิจัย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แห่งชาติ</a:t>
            </a: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๑๓) สำนักงานราช</a:t>
            </a:r>
            <a:r>
              <a:rPr kumimoji="0" lang="th-TH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บัณฑิตย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สภา </a:t>
            </a:r>
            <a:r>
              <a:rPr lang="th-TH" sz="1300" b="1" dirty="0" smtClean="0">
                <a:solidFill>
                  <a:schemeClr val="tx1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                     </a:t>
            </a: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๑๔) สำนักงานตำรวจแห่งชาติ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๑๕) สำนักงานคณะกรรมการพิเศษเพื่อประสานงานโครงการอันเนื่องมาจากพระราชดำริ  </a:t>
            </a: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๑๖) สำนักงานคณะกรรมการป้องกันและปราบปรามการทุจริตในภาครัฐ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๑๗) สำนักงานคณะกรรมการส่งเสริมการลงทุน	     </a:t>
            </a:r>
          </a:p>
          <a:p>
            <a:pPr marL="457200" marR="0" lvl="0" indent="26289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๑๘) สำนักงานทรัพยากรน้ำแห่งชาติ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						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H SarabunPSK" pitchFamily="34" charset="-34"/>
              <a:ea typeface="Times New Roman"/>
              <a:cs typeface="TH SarabunPSK" pitchFamily="34" charset="-34"/>
            </a:endParaRPr>
          </a:p>
          <a:p>
            <a:pPr marL="0" marR="0" lvl="0" indent="45720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th-TH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PSK" pitchFamily="34" charset="-34"/>
                <a:ea typeface="Times New Roman"/>
                <a:cs typeface="TH SarabunPSK" pitchFamily="34" charset="-34"/>
              </a:rPr>
              <a:t>	</a:t>
            </a: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53136"/>
            <a:ext cx="1944216" cy="594716"/>
          </a:xfrm>
          <a:prstGeom prst="rect">
            <a:avLst/>
          </a:prstGeom>
        </p:spPr>
      </p:pic>
      <p:sp>
        <p:nvSpPr>
          <p:cNvPr id="12" name="ชื่อเรื่อง 1"/>
          <p:cNvSpPr txBox="1">
            <a:spLocks/>
          </p:cNvSpPr>
          <p:nvPr/>
        </p:nvSpPr>
        <p:spPr bwMode="gray">
          <a:xfrm>
            <a:off x="5652120" y="2564904"/>
            <a:ext cx="3312368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ศูนย์ปฏิบัติการต่อต้านการทุจริต</a:t>
            </a:r>
          </a:p>
          <a:p>
            <a:pPr algn="ctr"/>
            <a:r>
              <a:rPr lang="th-TH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ส่วนราชการที่อยู่บังคับบัญชาขึ้นตรงต่อนายกรัฐมนตรี ส่วนราชการไม่สังกัดสำนักนายกรัฐมนตรี กระทรวง หรือ ทบวง</a:t>
            </a:r>
          </a:p>
        </p:txBody>
      </p:sp>
    </p:spTree>
    <p:extLst>
      <p:ext uri="{BB962C8B-B14F-4D97-AF65-F5344CB8AC3E}">
        <p14:creationId xmlns="" xmlns:p14="http://schemas.microsoft.com/office/powerpoint/2010/main" val="37489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01134" y="106529"/>
            <a:ext cx="8014289" cy="402042"/>
          </a:xfrm>
        </p:spPr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การประเมินคุณธรรม ความโปร่งใสในการดำเนินงานของหน่วยงานของรัฐ </a:t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Integrity and Transparency Assessment: ITA)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34</a:t>
            </a:fld>
            <a:endParaRPr lang="en-US" alt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/>
          <a:srcRect l="11151" t="8000" r="11151" b="4641"/>
          <a:stretch/>
        </p:blipFill>
        <p:spPr>
          <a:xfrm>
            <a:off x="467544" y="764704"/>
            <a:ext cx="8224090" cy="57790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6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01134" y="114739"/>
            <a:ext cx="8014289" cy="402042"/>
          </a:xfrm>
        </p:spPr>
        <p:txBody>
          <a:bodyPr/>
          <a:lstStyle/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ผลการ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ประเมินคุณธรรม ความ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โปร่งใส</a:t>
            </a:r>
            <a:br>
              <a:rPr lang="th-TH" sz="16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ในการ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ดำเนินงานของหน่วยงานของรัฐ </a:t>
            </a:r>
            <a:r>
              <a:rPr lang="th-TH" sz="1600" dirty="0" smtClean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1600" dirty="0" smtClean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ITA</a:t>
            </a:r>
            <a:r>
              <a:rPr lang="en-US" sz="1600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1600" dirty="0">
              <a:solidFill>
                <a:srgbClr val="CCFF33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35</a:t>
            </a:fld>
            <a:endParaRPr lang="en-US" alt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707904" y="1628800"/>
            <a:ext cx="4900768" cy="124773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anchor="t">
            <a:noAutofit/>
          </a:bodyPr>
          <a:lstStyle/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12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ปีงบประมาณ พ.ศ. ๒๕๖๐ </a:t>
            </a:r>
            <a:endParaRPr lang="th-TH" sz="1200" b="1" dirty="0" smtClean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หน่วยงานภาครัฐที่เข้ารับการประเมินคุณธรรมและความโปร่งใสการดำเนินงาน ประจำปีงบประมาณ พ.ศ. ๒๕๖๐ </a:t>
            </a: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ประกอบด้วย ส่วน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ราชการระดับกรมและจังหวัด จำนวน ๒๒๓ หน่วยงาน โดยมีค่าคะแนนเฉลี่ยเท่ากับ </a:t>
            </a: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๘๒.๔๑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34"/>
          <a:stretch/>
        </p:blipFill>
        <p:spPr>
          <a:xfrm>
            <a:off x="-248160" y="2908909"/>
            <a:ext cx="2223965" cy="19113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3" cstate="print"/>
          <a:srcRect l="34250" t="22280" r="34776" b="15560"/>
          <a:stretch/>
        </p:blipFill>
        <p:spPr>
          <a:xfrm>
            <a:off x="656546" y="2989175"/>
            <a:ext cx="1296143" cy="1659644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4" cstate="print"/>
          <a:srcRect l="19025" t="27320" r="55250" b="15560"/>
          <a:stretch/>
        </p:blipFill>
        <p:spPr>
          <a:xfrm>
            <a:off x="2195736" y="1412776"/>
            <a:ext cx="1296144" cy="16601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5" cstate="print"/>
          <a:srcRect l="9051" t="20601" r="63125" b="17240"/>
          <a:stretch/>
        </p:blipFill>
        <p:spPr>
          <a:xfrm>
            <a:off x="2267744" y="3933056"/>
            <a:ext cx="1307279" cy="15490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707904" y="4078213"/>
            <a:ext cx="4922547" cy="128822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t">
            <a:noAutofit/>
          </a:bodyPr>
          <a:lstStyle/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1200" b="1" dirty="0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ปีงบประมาณ </a:t>
            </a:r>
            <a:r>
              <a:rPr lang="th-TH" sz="1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พ.ศ. </a:t>
            </a:r>
            <a:r>
              <a:rPr lang="th-TH" sz="1200" b="1" dirty="0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๒๕๖๑ </a:t>
            </a:r>
          </a:p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หน่วยงานภาครัฐที่เข้ารับการประเมินคุณธรรมและความโปร่งใส</a:t>
            </a:r>
            <a:r>
              <a:rPr lang="th-TH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การดำเนินงาน ประกอบด้วย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ส่วนราชการระดับกรมและจังหวัด จำนวน ๒๒๒ หน่วยงาน โดยมีค่าคะแนนเฉลี่ยเท่ากับ ๘๔.๖๑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2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4320480" cy="2880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แนวทางการยกระดับค่าคะแนนดัชนี</a:t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การรับรู้การทุจริต (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CPI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alt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3"/>
          <p:cNvSpPr/>
          <p:nvPr/>
        </p:nvSpPr>
        <p:spPr>
          <a:xfrm>
            <a:off x="683568" y="2348880"/>
            <a:ext cx="813690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 smtClean="0">
                <a:solidFill>
                  <a:srgbClr val="FFFFFF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โครงการประชุมเชิงปฏิบัติการด้านการต่อต้านการทุจริต</a:t>
            </a:r>
            <a:r>
              <a:rPr lang="th-TH" sz="3600" b="1" dirty="0" err="1" smtClean="0">
                <a:solidFill>
                  <a:srgbClr val="FFFFFF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เพื่อย</a:t>
            </a:r>
            <a:r>
              <a:rPr lang="th-TH" sz="3600" b="1" dirty="0" smtClean="0">
                <a:solidFill>
                  <a:srgbClr val="FFFFFF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 </a:t>
            </a:r>
            <a:r>
              <a:rPr lang="th-TH" sz="3600" b="1" dirty="0" smtClean="0">
                <a:solidFill>
                  <a:srgbClr val="002060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ยกระดับค่าคะแนน</a:t>
            </a:r>
            <a:r>
              <a:rPr lang="th-TH" sz="3600" b="1" dirty="0" smtClean="0">
                <a:solidFill>
                  <a:srgbClr val="0070C0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การรับรู้การทุจริต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 smtClean="0">
                <a:solidFill>
                  <a:srgbClr val="0070C0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(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Corruption Perception Index</a:t>
            </a:r>
            <a:r>
              <a:rPr lang="th-TH" sz="3600" b="1" dirty="0" smtClean="0">
                <a:solidFill>
                  <a:srgbClr val="0070C0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: CPI</a:t>
            </a:r>
            <a:r>
              <a:rPr lang="th-TH" sz="3600" b="1" dirty="0" smtClean="0">
                <a:solidFill>
                  <a:srgbClr val="0070C0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th-TH" sz="3600" b="1" dirty="0" smtClean="0">
              <a:solidFill>
                <a:srgbClr val="0070C0"/>
              </a:solidFill>
              <a:effectLst/>
              <a:latin typeface="TH SarabunIT๙" panose="020B0500040200020003" pitchFamily="34" charset="-34"/>
              <a:ea typeface="Times New Roman" panose="02020603050405020304" pitchFamily="18" charset="0"/>
              <a:cs typeface="TH SarabunIT๙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784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44016" y="1184051"/>
            <a:ext cx="7020272" cy="144655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เสริมพลังเชิงบวก 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Empowerment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ให้กับ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ภาคประชาชนและ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ภาคีทุกภาคส่วนของสังคมไทย </a:t>
            </a:r>
          </a:p>
          <a:p>
            <a:pPr marL="182563" lvl="0" indent="-182563"/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๑. </a:t>
            </a:r>
            <a:r>
              <a:rPr lang="th-TH" sz="1100" spc="-2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ภาคประชาชน </a:t>
            </a:r>
            <a:r>
              <a:rPr lang="en-US" sz="1100" spc="-2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100" spc="-2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spc="-3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</a:t>
            </a:r>
            <a:r>
              <a:rPr lang="th-TH" sz="1100" spc="-3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้</a:t>
            </a:r>
            <a:r>
              <a:rPr lang="th-TH" sz="1100" spc="-3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่วยงานภาครัฐส่งเสริมและสนับสนุนให้กลุ่มเครือข่ายที่อยู่ในความรับผิดชอบเพิ่มบทบาทด้านการต่อต้านทุจริต</a:t>
            </a:r>
          </a:p>
          <a:p>
            <a:pPr marL="182563" lvl="0" indent="-182563" algn="thaiDist"/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๒. 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ภาคเอกชน </a:t>
            </a:r>
            <a:r>
              <a:rPr lang="en-US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้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สำนักงาน </a:t>
            </a:r>
            <a:r>
              <a:rPr lang="th-TH" sz="11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ป.ป.ท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ร่วมกับ </a:t>
            </a:r>
            <a:r>
              <a:rPr lang="en-US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IOD 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ก.ล.ต. กระทรวงพาณิชย์ กระทรวงการคลัง ผลักดันให้มีมาตรการจูงใจให้ภาคเอกชนจัดทำ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โครงการกิจกรรมเพื่อสังคม (</a:t>
            </a:r>
            <a:r>
              <a:rPr lang="en-US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CSR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ที่เกี่ยวกับการสร้างวัฒนธรรมสังคม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สุจริต การส่งเสริมธรรมาภิบาล ในฐานะเป็นส่วนหนึ่งในสมาชิกของสังคม</a:t>
            </a:r>
            <a:endParaRPr lang="th-TH" sz="1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2563" lvl="0" indent="-182563"/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๓. ภาครัฐ</a:t>
            </a:r>
            <a:r>
              <a:rPr lang="en-US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ให้ผู้บริหารหน่วยงานภาครัฐ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มีนโยบายสนับสนุนการสร้าง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เครือข่ายภายในหน่วยงานและผลักดันให้มี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กิจกรรมที่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แสดงถึงวัฒนธรรมสุจริตในองค์กรและการส่งเสริม</a:t>
            </a:r>
            <a:r>
              <a:rPr lang="th-TH" sz="11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ธรรมาภิ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บาล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44016" y="3084395"/>
            <a:ext cx="7020272" cy="76944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ให้หัวหน้าหน่วยงานภาครัฐเร่งรัดดำเนินการตามมาตรการทางวินัย มาตรการทางปกครอง มาตรการทางกฎหมาย ต่อเจ้าหน้าที่ของรัฐในสังกัดที่ถูกกล่าวหาหรือพบเหตุอันควรสงสัยว่าประพฤติมิชอบหรือกระทำการทุจริตและประพฤติมิชอบอย่างเคร่งครัด (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ตามมติ 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ครม. 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เมื่อวันที่ ๒๗ มีนาคม ๒๕๖๑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เพื่อสร้างผลกระทบต่อผู้กระทำผิดให้เห็นผลโดยเร็วและป้องปรามผู้กระทำผิดรายใหม่</a:t>
            </a:r>
            <a:endParaRPr lang="th-TH" sz="1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395536" y="0"/>
            <a:ext cx="792088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แนวทางการยกระดับค่า</a:t>
            </a:r>
            <a:r>
              <a:rPr lang="en-US" b="1" kern="0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CPI</a:t>
            </a:r>
            <a:r>
              <a:rPr lang="th-TH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ตาม</a:t>
            </a:r>
            <a:r>
              <a:rPr lang="en-US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br>
              <a:rPr lang="en-US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en-US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NEW</a:t>
            </a:r>
            <a:r>
              <a:rPr lang="th-TH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b="1" kern="0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Smart Governance Model</a:t>
            </a:r>
            <a:endParaRPr kumimoji="0" lang="th-TH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44016" y="4362489"/>
            <a:ext cx="7020272" cy="938719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85725" lvl="0" indent="-85725"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ให้ทุกหน่วยงานภาครัฐทำการประเมินความเสี่ยงการทุจริตใน 3 ด้าน ได้แก่ การอนุมัติอนุญาต การใช้ตำแหน่งหน้าที่ และการใช้จ่ายงบประมาณและการบริหารจัดการทรัพยากรภาครัฐ</a:t>
            </a:r>
          </a:p>
          <a:p>
            <a:pPr marL="85725" lvl="0" indent="-85725"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th-TH" sz="1100" spc="-2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ให้สำนักงาน </a:t>
            </a:r>
            <a:r>
              <a:rPr lang="th-TH" sz="1100" spc="-2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ป.ป.ท</a:t>
            </a:r>
            <a:r>
              <a:rPr lang="th-TH" sz="1100" spc="-2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จัดทำระบบแจ้งเตือนความเสี่ยงการทุจริตทุกรูปแบบและคำพิพากษาถึงที่สุดแล้วผ่านสื่อประชาสัมพันธ์</a:t>
            </a:r>
          </a:p>
          <a:p>
            <a:pPr marL="85725" lvl="0" indent="-85725"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ทุกหน่วยงานภาครัฐกำหนดมาตรการป้องกันการรับสินบนและผลประโยชน์ทับซ้อนโดยเผยแพร่ลงบนเว็บไซต์หน่วยงาน (หน่วยงานที่ให้บริการชาวต่างชาติให้แปลเป็นภาษา ต่างประเทศตามแต่ละกลุ่มเป้าหมาย) </a:t>
            </a:r>
            <a:endParaRPr lang="th-TH" sz="1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36079" y="5781164"/>
            <a:ext cx="7038811" cy="600164"/>
          </a:xfrm>
          <a:prstGeom prst="rect">
            <a:avLst/>
          </a:prstGeom>
          <a:solidFill>
            <a:srgbClr val="FFFFFF"/>
          </a:solidFill>
          <a:ln w="28575">
            <a:solidFill>
              <a:srgbClr val="EAA072"/>
            </a:solidFill>
          </a:ln>
        </p:spPr>
        <p:txBody>
          <a:bodyPr wrap="square" anchor="b">
            <a:spAutoFit/>
          </a:bodyPr>
          <a:lstStyle/>
          <a:p>
            <a:pPr lvl="0"/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สำนักงาน ป.ป.ท. ประสานความร่วมมือกับสำนักงาน ป.ป.ช. ในการยกระดับข้อคำถามการประเมินคุณธรรมและความโปร่งใส </a:t>
            </a:r>
            <a:r>
              <a:rPr lang="en-US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(ITA</a:t>
            </a:r>
            <a:r>
              <a:rPr lang="th-TH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เพื่อเพิ่มประสิทธิภาพการให้บริการภาครัฐที่เป็นประโยชน์จากเทคโนโลยีดิจิทัล มีการบริการที่สะดวก รวดเร็ว และโปร่งใส (</a:t>
            </a:r>
            <a:r>
              <a:rPr lang="en-US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Simplify and online</a:t>
            </a:r>
            <a:r>
              <a:rPr lang="th-TH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sz="1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 rot="5400000">
            <a:off x="7224326" y="3584987"/>
            <a:ext cx="2376262" cy="9121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NEW</a:t>
            </a:r>
            <a:r>
              <a:rPr lang="th-TH" sz="18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1800" b="1" dirty="0" smtClean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Smart </a:t>
            </a:r>
            <a:r>
              <a:rPr lang="th-TH" sz="18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Governance</a:t>
            </a:r>
            <a:endParaRPr lang="th-TH" sz="1800" b="1" dirty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6" name="ลูกศรขวา 15"/>
          <p:cNvSpPr/>
          <p:nvPr/>
        </p:nvSpPr>
        <p:spPr>
          <a:xfrm rot="2389767">
            <a:off x="7223738" y="2016246"/>
            <a:ext cx="863049" cy="62706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ลูกศรขวา 16"/>
          <p:cNvSpPr/>
          <p:nvPr/>
        </p:nvSpPr>
        <p:spPr>
          <a:xfrm>
            <a:off x="7316477" y="3023451"/>
            <a:ext cx="527411" cy="627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ลูกศรขวา 17"/>
          <p:cNvSpPr/>
          <p:nvPr/>
        </p:nvSpPr>
        <p:spPr>
          <a:xfrm>
            <a:off x="7316477" y="4459277"/>
            <a:ext cx="527411" cy="627064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9" name="ลูกศรขวา 18"/>
          <p:cNvSpPr/>
          <p:nvPr/>
        </p:nvSpPr>
        <p:spPr>
          <a:xfrm rot="19153241">
            <a:off x="7259634" y="5411488"/>
            <a:ext cx="791256" cy="627064"/>
          </a:xfrm>
          <a:prstGeom prst="rightArrow">
            <a:avLst/>
          </a:prstGeom>
          <a:solidFill>
            <a:srgbClr val="EAA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24" name="กลุ่ม 23"/>
          <p:cNvGrpSpPr/>
          <p:nvPr/>
        </p:nvGrpSpPr>
        <p:grpSpPr>
          <a:xfrm>
            <a:off x="251520" y="836712"/>
            <a:ext cx="2904703" cy="420550"/>
            <a:chOff x="251520" y="496238"/>
            <a:chExt cx="2904703" cy="420550"/>
          </a:xfrm>
        </p:grpSpPr>
        <p:sp>
          <p:nvSpPr>
            <p:cNvPr id="5" name="สี่เหลี่ยมผืนผ้า 4"/>
            <p:cNvSpPr/>
            <p:nvPr/>
          </p:nvSpPr>
          <p:spPr>
            <a:xfrm>
              <a:off x="251520" y="585323"/>
              <a:ext cx="2558465" cy="2880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การสานพลังเครือข่าย (</a:t>
              </a:r>
              <a:r>
                <a:rPr lang="en-US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Networking</a:t>
              </a:r>
              <a:r>
                <a:rPr lang="th-TH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)</a:t>
              </a:r>
              <a:endParaRPr lang="th-TH" sz="18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endParaRPr>
            </a:p>
          </p:txBody>
        </p:sp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673" y="496238"/>
              <a:ext cx="420550" cy="420550"/>
            </a:xfrm>
            <a:prstGeom prst="rect">
              <a:avLst/>
            </a:prstGeom>
          </p:spPr>
        </p:pic>
      </p:grpSp>
      <p:grpSp>
        <p:nvGrpSpPr>
          <p:cNvPr id="22" name="กลุ่ม 21"/>
          <p:cNvGrpSpPr/>
          <p:nvPr/>
        </p:nvGrpSpPr>
        <p:grpSpPr>
          <a:xfrm>
            <a:off x="232470" y="2714215"/>
            <a:ext cx="4218203" cy="433955"/>
            <a:chOff x="232470" y="2737457"/>
            <a:chExt cx="4218203" cy="433955"/>
          </a:xfrm>
        </p:grpSpPr>
        <p:sp>
          <p:nvSpPr>
            <p:cNvPr id="6" name="สี่เหลี่ยมผืนผ้า 5"/>
            <p:cNvSpPr/>
            <p:nvPr/>
          </p:nvSpPr>
          <p:spPr>
            <a:xfrm>
              <a:off x="232470" y="2814288"/>
              <a:ext cx="3960440" cy="3173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การบังคับใช้กฎหมายอย่างมีประสิทธิภาพ (</a:t>
              </a:r>
              <a:r>
                <a:rPr lang="en-US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Enforcement</a:t>
              </a:r>
              <a:r>
                <a:rPr lang="th-TH" sz="1800" b="1" dirty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)</a:t>
              </a:r>
              <a:endParaRPr lang="en-US" sz="18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endParaRPr>
            </a:p>
          </p:txBody>
        </p:sp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718" y="2737457"/>
              <a:ext cx="433955" cy="433955"/>
            </a:xfrm>
            <a:prstGeom prst="rect">
              <a:avLst/>
            </a:prstGeom>
          </p:spPr>
        </p:pic>
      </p:grpSp>
      <p:sp>
        <p:nvSpPr>
          <p:cNvPr id="21" name="ตัวแทนหมายเลขสไลด์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A516-5135-43EB-8B57-4C0929CE0FE3}" type="slidenum">
              <a:rPr lang="en-US" altLang="th-TH" smtClean="0"/>
              <a:pPr/>
              <a:t>37</a:t>
            </a:fld>
            <a:endParaRPr lang="en-US" altLang="th-TH"/>
          </a:p>
        </p:txBody>
      </p:sp>
      <p:grpSp>
        <p:nvGrpSpPr>
          <p:cNvPr id="26" name="กลุ่ม 25"/>
          <p:cNvGrpSpPr/>
          <p:nvPr/>
        </p:nvGrpSpPr>
        <p:grpSpPr>
          <a:xfrm>
            <a:off x="251520" y="3997705"/>
            <a:ext cx="2901882" cy="423145"/>
            <a:chOff x="251520" y="3839717"/>
            <a:chExt cx="2901882" cy="423145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251520" y="3904778"/>
              <a:ext cx="2801544" cy="31735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การสร้างระบบแจ้งเตือน (</a:t>
              </a:r>
              <a:r>
                <a:rPr lang="en-US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Warning</a:t>
              </a:r>
              <a:r>
                <a:rPr lang="th-TH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)</a:t>
              </a:r>
              <a:endParaRPr lang="en-US" sz="18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endParaRPr>
            </a:p>
          </p:txBody>
        </p:sp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797" y="3839717"/>
              <a:ext cx="424605" cy="423145"/>
            </a:xfrm>
            <a:prstGeom prst="ellipse">
              <a:avLst/>
            </a:prstGeom>
            <a:noFill/>
          </p:spPr>
        </p:pic>
      </p:grpSp>
      <p:grpSp>
        <p:nvGrpSpPr>
          <p:cNvPr id="28" name="กลุ่ม 27"/>
          <p:cNvGrpSpPr/>
          <p:nvPr/>
        </p:nvGrpSpPr>
        <p:grpSpPr>
          <a:xfrm>
            <a:off x="232981" y="5389004"/>
            <a:ext cx="3806529" cy="469405"/>
            <a:chOff x="232981" y="5389004"/>
            <a:chExt cx="3806529" cy="469405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232981" y="5475788"/>
              <a:ext cx="3474924" cy="317353"/>
            </a:xfrm>
            <a:prstGeom prst="rect">
              <a:avLst/>
            </a:prstGeom>
            <a:solidFill>
              <a:srgbClr val="EAA07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ระบบบริหารภาครัฐอัจฉริยะ (</a:t>
              </a:r>
              <a:r>
                <a:rPr lang="en-US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Smart Governance</a:t>
              </a:r>
              <a:r>
                <a:rPr lang="th-TH" sz="1800" b="1" dirty="0" smtClean="0">
                  <a:solidFill>
                    <a:srgbClr val="FFFFFF"/>
                  </a:solidFill>
                  <a:latin typeface="TH SarabunIT๙" pitchFamily="34" charset="-34"/>
                  <a:cs typeface="TH SarabunIT๙" pitchFamily="34" charset="-34"/>
                </a:rPr>
                <a:t>)</a:t>
              </a:r>
              <a:endParaRPr lang="en-US" sz="18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endParaRPr>
            </a:p>
          </p:txBody>
        </p:sp>
        <p:pic>
          <p:nvPicPr>
            <p:cNvPr id="27" name="รูปภาพ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105" y="5389004"/>
              <a:ext cx="469405" cy="469405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5157589" y="58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71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699792" y="3345552"/>
            <a:ext cx="3657600" cy="731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สำนักงาน </a:t>
            </a:r>
            <a:r>
              <a:rPr lang="th-TH" sz="3200" b="1" dirty="0" err="1" smtClean="0">
                <a:latin typeface="TH SarabunIT๙" pitchFamily="34" charset="-34"/>
                <a:cs typeface="TH SarabunIT๙" pitchFamily="34" charset="-34"/>
              </a:rPr>
              <a:t>ป.ป.ท.</a:t>
            </a:r>
            <a:endParaRPr lang="en-US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1214414" y="4653136"/>
            <a:ext cx="2728936" cy="1512168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ขับเคลื่อนนโยบายรัฐบาล</a:t>
            </a:r>
            <a:br>
              <a:rPr lang="th-TH" sz="24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ที่เกี่ยวกับการป้องกันและแก้ไขปัญหาการทุจริต</a:t>
            </a:r>
            <a:endParaRPr lang="en-US" sz="2400" b="1" dirty="0" smtClean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5214942" y="4786322"/>
            <a:ext cx="2592288" cy="1018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ปราบปราม</a:t>
            </a:r>
            <a:endParaRPr lang="en-US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1285852" y="1785926"/>
            <a:ext cx="2592288" cy="864096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นายกรัฐมนตรี</a:t>
            </a:r>
            <a:endParaRPr lang="en-US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5214942" y="1714488"/>
            <a:ext cx="2592288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คณะกรรมการ ป.ป.ท.</a:t>
            </a:r>
            <a:endParaRPr lang="en-US" sz="3200" b="1" dirty="0" smtClean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0" name="ลูกศรเชื่อมต่อแบบตรง 9"/>
          <p:cNvCxnSpPr/>
          <p:nvPr/>
        </p:nvCxnSpPr>
        <p:spPr>
          <a:xfrm>
            <a:off x="2571736" y="2714620"/>
            <a:ext cx="0" cy="194421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6500826" y="2643182"/>
            <a:ext cx="0" cy="194421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75656" y="821854"/>
            <a:ext cx="6357982" cy="7232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</a:pPr>
            <a:r>
              <a:rPr lang="th-TH" sz="4100" b="1" dirty="0" smtClean="0">
                <a:solidFill>
                  <a:srgbClr val="000000"/>
                </a:solidFill>
                <a:latin typeface="TH SarabunIT๙" pitchFamily="34" charset="-34"/>
                <a:ea typeface="+mj-ea"/>
                <a:cs typeface="TH SarabunIT๙" pitchFamily="34" charset="-34"/>
              </a:rPr>
              <a:t>บทบาทหน้าที่ของสำนักงาน </a:t>
            </a:r>
            <a:r>
              <a:rPr lang="th-TH" sz="4100" b="1" dirty="0" err="1" smtClean="0">
                <a:solidFill>
                  <a:srgbClr val="000000"/>
                </a:solidFill>
                <a:latin typeface="TH SarabunIT๙" pitchFamily="34" charset="-34"/>
                <a:ea typeface="+mj-ea"/>
                <a:cs typeface="TH SarabunIT๙" pitchFamily="34" charset="-34"/>
              </a:rPr>
              <a:t>ป.ป.ท.</a:t>
            </a:r>
            <a:endParaRPr lang="th-TH" sz="4100" b="1" dirty="0">
              <a:solidFill>
                <a:srgbClr val="000000"/>
              </a:solidFill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2987825" y="2780928"/>
            <a:ext cx="360040" cy="45720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5796136" y="2780928"/>
            <a:ext cx="360040" cy="45720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ชื่อเรื่อง 1"/>
          <p:cNvSpPr>
            <a:spLocks noGrp="1"/>
          </p:cNvSpPr>
          <p:nvPr>
            <p:ph type="title"/>
          </p:nvPr>
        </p:nvSpPr>
        <p:spPr>
          <a:xfrm>
            <a:off x="401134" y="74630"/>
            <a:ext cx="8014289" cy="402042"/>
          </a:xfrm>
        </p:spPr>
        <p:txBody>
          <a:bodyPr/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บทบาทหน้าที่ของสำนักงาน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ป.ป.ท.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0929" y="-652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 30"/>
          <p:cNvSpPr/>
          <p:nvPr/>
        </p:nvSpPr>
        <p:spPr>
          <a:xfrm>
            <a:off x="551427" y="2310543"/>
            <a:ext cx="8424936" cy="683264"/>
          </a:xfrm>
          <a:prstGeom prst="rect">
            <a:avLst/>
          </a:prstGeom>
          <a:solidFill>
            <a:srgbClr val="EFF5FF"/>
          </a:solidFill>
          <a:ln>
            <a:noFill/>
          </a:ln>
        </p:spPr>
        <p:txBody>
          <a:bodyPr wrap="square">
            <a:spAutoFit/>
          </a:bodyPr>
          <a:lstStyle/>
          <a:p>
            <a:pPr marL="177800" algn="thaiDist">
              <a:lnSpc>
                <a:spcPct val="120000"/>
              </a:lnSpc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อำนวยการ กำกับ ติดตาม และประเมินผลมาตรการป้องกันการทุจริตในภาครัฐตามกฎหมายว่าด้วยมาตรการของฝ่ายบริหารในการป้องกัน</a:t>
            </a:r>
            <a:b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และปราบปรามการทุจริต</a:t>
            </a: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539552" y="692696"/>
            <a:ext cx="8424936" cy="665375"/>
          </a:xfrm>
          <a:prstGeom prst="rect">
            <a:avLst/>
          </a:prstGeom>
          <a:solidFill>
            <a:srgbClr val="EFF5FF"/>
          </a:solidFill>
          <a:ln>
            <a:noFill/>
          </a:ln>
        </p:spPr>
        <p:txBody>
          <a:bodyPr wrap="square">
            <a:spAutoFit/>
          </a:bodyPr>
          <a:lstStyle/>
          <a:p>
            <a:pPr marL="177800" algn="thaiDist">
              <a:lnSpc>
                <a:spcPct val="120000"/>
              </a:lnSpc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ดำเนินการให้เป็นไปตามมติคณะกรรมการ </a:t>
            </a:r>
            <a:r>
              <a:rPr lang="th-TH" sz="1600" b="1" dirty="0" err="1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ป.ป.ท.</a:t>
            </a: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และรับผิดชอบเกี่ยวกับงานเลขานุการของคณะกรรมการ </a:t>
            </a:r>
            <a:r>
              <a:rPr lang="th-TH" sz="1600" b="1" dirty="0" err="1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ป.ป.ท.</a:t>
            </a: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และคณะอนุกรรมการที่คณะกรรมการ </a:t>
            </a:r>
            <a:r>
              <a:rPr lang="th-TH" sz="1600" b="1" dirty="0" err="1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ป.ป.ท.</a:t>
            </a: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แต่งตั้ง รวมทั้งปฏิบัติงานธุรการอื่น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บทบาทหน้าที่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DDBD-A453-43A0-AD91-5305FEB0525D}" type="slidenum">
              <a:rPr lang="th-TH" smtClean="0"/>
              <a:pPr/>
              <a:t>5</a:t>
            </a:fld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551427" y="1464356"/>
            <a:ext cx="8424936" cy="665375"/>
          </a:xfrm>
          <a:prstGeom prst="rect">
            <a:avLst/>
          </a:prstGeom>
          <a:solidFill>
            <a:srgbClr val="D1E1FF"/>
          </a:solidFill>
          <a:ln>
            <a:noFill/>
          </a:ln>
        </p:spPr>
        <p:txBody>
          <a:bodyPr wrap="square">
            <a:spAutoFit/>
          </a:bodyPr>
          <a:lstStyle/>
          <a:p>
            <a:pPr marL="177800" algn="thaiDist">
              <a:lnSpc>
                <a:spcPct val="120000"/>
              </a:lnSpc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แสวงหาข้อเท็จจริงและรวบรวมพยานหลักฐาน และไต่สวนข้อเท็จจริงเกี่ยวกับการกระทำการทุจริตในภาครัฐของเจ้าหน้าที่ของรัฐ ตามกฎหมายว่าด้วยมาตรการของฝ่ายบริหารในการป้องกันและปราบปรามการทุจริต รวมทั้งกฎหมายอื่นที่เกี่ยวข้อง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551427" y="3142126"/>
            <a:ext cx="8424936" cy="960840"/>
          </a:xfrm>
          <a:prstGeom prst="rect">
            <a:avLst/>
          </a:prstGeom>
          <a:solidFill>
            <a:srgbClr val="D1E1FF"/>
          </a:solidFill>
          <a:ln>
            <a:noFill/>
          </a:ln>
        </p:spPr>
        <p:txBody>
          <a:bodyPr wrap="square">
            <a:spAutoFit/>
          </a:bodyPr>
          <a:lstStyle/>
          <a:p>
            <a:pPr marL="177800" algn="thaiDist">
              <a:lnSpc>
                <a:spcPct val="120000"/>
              </a:lnSpc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จัดทำข้อเสนอเกี่ยวกับนโยบาย มาตรการ แผนพัฒนาการป้องกันและปราบปรามการทุจริตในภาครัฐ ข้อเสนอแนะและคำปรึกษาที่เกี่ยวกับการป้องกันและปราบปรามการทุจริตในภาครัฐตามกฎหมายว่าด้วยมาตรการของฝ่ายบริหารในการป้องกันและปราบปรามการทุจริตและจัดทำรายงานผลการปฏิบัติงานประจำปี เพื่อให้คณะกรรมการ </a:t>
            </a:r>
            <a:r>
              <a:rPr lang="th-TH" sz="1600" b="1" dirty="0" err="1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ป.ป.ท.</a:t>
            </a: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พิจารณาเสนอต่อคณะรัฐมนตรี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611560" y="4221088"/>
            <a:ext cx="8424936" cy="665375"/>
          </a:xfrm>
          <a:prstGeom prst="rect">
            <a:avLst/>
          </a:prstGeom>
          <a:solidFill>
            <a:srgbClr val="EFF5FF"/>
          </a:solidFill>
          <a:ln>
            <a:noFill/>
          </a:ln>
        </p:spPr>
        <p:txBody>
          <a:bodyPr wrap="square">
            <a:spAutoFit/>
          </a:bodyPr>
          <a:lstStyle/>
          <a:p>
            <a:pPr marL="177800">
              <a:lnSpc>
                <a:spcPct val="120000"/>
              </a:lnSpc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ระสานงานและให้ความร่วมมือกับหน่วยงานของรัฐและภาคเอกชนทั้งในประเทศและต่างประเทศที่เกี่ยวกับการป้องกันและปราบปราม</a:t>
            </a:r>
            <a:b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การทุจริตในภาครัฐ</a:t>
            </a: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551427" y="5022464"/>
            <a:ext cx="8424936" cy="665375"/>
          </a:xfrm>
          <a:prstGeom prst="rect">
            <a:avLst/>
          </a:prstGeom>
          <a:solidFill>
            <a:srgbClr val="D1E1FF"/>
          </a:solidFill>
          <a:ln>
            <a:noFill/>
          </a:ln>
        </p:spPr>
        <p:txBody>
          <a:bodyPr wrap="square">
            <a:spAutoFit/>
          </a:bodyPr>
          <a:lstStyle/>
          <a:p>
            <a:pPr marL="177800" algn="thaiDist">
              <a:lnSpc>
                <a:spcPct val="120000"/>
              </a:lnSpc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ดำเนินการเกี่ยวกับงานกฎหมายที่อยู่ในหน้าที่และอำนาจของสำนักงานคณะกรรมการป้องกันและปราบปรามการทุจริตในภาครัฐ </a:t>
            </a:r>
            <a:b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และงานอื่นที่เกี่ยวข้อง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551427" y="5799694"/>
            <a:ext cx="8424936" cy="665375"/>
          </a:xfrm>
          <a:prstGeom prst="rect">
            <a:avLst/>
          </a:prstGeom>
          <a:solidFill>
            <a:srgbClr val="EFF5FF"/>
          </a:solidFill>
          <a:ln>
            <a:noFill/>
          </a:ln>
        </p:spPr>
        <p:txBody>
          <a:bodyPr wrap="square">
            <a:spAutoFit/>
          </a:bodyPr>
          <a:lstStyle/>
          <a:p>
            <a:pPr marL="177800" algn="thaiDist">
              <a:lnSpc>
                <a:spcPct val="120000"/>
              </a:lnSpc>
              <a:spcBef>
                <a:spcPts val="600"/>
              </a:spcBef>
            </a:pPr>
            <a:r>
              <a:rPr 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ฏิบัติการอื่นใดตามที่กฎหมายกำหนดให้เป็นหน้าที่และอำนาจของสำนักงานคณะกรรมการป้องกันและปราบปรามการทุจริตในภาครัฐ หรือตามที่นายกรัฐมนตรีหรือคณะรัฐมนตรีมอบหมาย</a:t>
            </a:r>
          </a:p>
        </p:txBody>
      </p:sp>
      <p:sp>
        <p:nvSpPr>
          <p:cNvPr id="20" name="วงรี 19"/>
          <p:cNvSpPr/>
          <p:nvPr/>
        </p:nvSpPr>
        <p:spPr>
          <a:xfrm>
            <a:off x="263395" y="702280"/>
            <a:ext cx="432048" cy="432048"/>
          </a:xfrm>
          <a:prstGeom prst="ellipse">
            <a:avLst/>
          </a:prstGeom>
          <a:solidFill>
            <a:srgbClr val="A3C2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th-TH" sz="2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th-TH" sz="2000" b="1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วงรี 20"/>
          <p:cNvSpPr/>
          <p:nvPr/>
        </p:nvSpPr>
        <p:spPr>
          <a:xfrm>
            <a:off x="263395" y="1407206"/>
            <a:ext cx="432048" cy="432048"/>
          </a:xfrm>
          <a:prstGeom prst="ellipse">
            <a:avLst/>
          </a:prstGeom>
          <a:solidFill>
            <a:srgbClr val="A3C2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th-TH" sz="2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22" name="วงรี 21"/>
          <p:cNvSpPr/>
          <p:nvPr/>
        </p:nvSpPr>
        <p:spPr>
          <a:xfrm>
            <a:off x="263395" y="2415318"/>
            <a:ext cx="432048" cy="432048"/>
          </a:xfrm>
          <a:prstGeom prst="ellipse">
            <a:avLst/>
          </a:prstGeom>
          <a:solidFill>
            <a:srgbClr val="A3C2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th-TH" sz="2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23" name="วงรี 22"/>
          <p:cNvSpPr/>
          <p:nvPr/>
        </p:nvSpPr>
        <p:spPr>
          <a:xfrm>
            <a:off x="263395" y="3140968"/>
            <a:ext cx="432048" cy="432048"/>
          </a:xfrm>
          <a:prstGeom prst="ellipse">
            <a:avLst/>
          </a:prstGeom>
          <a:solidFill>
            <a:srgbClr val="A3C2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th-TH" sz="2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24" name="วงรี 23"/>
          <p:cNvSpPr/>
          <p:nvPr/>
        </p:nvSpPr>
        <p:spPr>
          <a:xfrm>
            <a:off x="263395" y="4365104"/>
            <a:ext cx="432048" cy="432048"/>
          </a:xfrm>
          <a:prstGeom prst="ellipse">
            <a:avLst/>
          </a:prstGeom>
          <a:solidFill>
            <a:srgbClr val="A3C2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th-TH" sz="2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</a:p>
        </p:txBody>
      </p:sp>
      <p:sp>
        <p:nvSpPr>
          <p:cNvPr id="25" name="วงรี 24"/>
          <p:cNvSpPr/>
          <p:nvPr/>
        </p:nvSpPr>
        <p:spPr>
          <a:xfrm>
            <a:off x="263395" y="5089198"/>
            <a:ext cx="432048" cy="432048"/>
          </a:xfrm>
          <a:prstGeom prst="ellipse">
            <a:avLst/>
          </a:prstGeom>
          <a:solidFill>
            <a:srgbClr val="A3C2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th-TH" sz="2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</a:p>
        </p:txBody>
      </p:sp>
      <p:sp>
        <p:nvSpPr>
          <p:cNvPr id="26" name="วงรี 25"/>
          <p:cNvSpPr/>
          <p:nvPr/>
        </p:nvSpPr>
        <p:spPr>
          <a:xfrm>
            <a:off x="263395" y="5799694"/>
            <a:ext cx="432048" cy="432048"/>
          </a:xfrm>
          <a:prstGeom prst="ellipse">
            <a:avLst/>
          </a:prstGeom>
          <a:solidFill>
            <a:srgbClr val="A3C2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th-TH" sz="2000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1353" y="41096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โครงสร้าง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6DDBD-A453-43A0-AD91-5305FEB0525D}" type="slidenum">
              <a:rPr lang="th-TH" smtClean="0"/>
              <a:pPr/>
              <a:t>6</a:t>
            </a:fld>
            <a:endParaRPr lang="th-TH"/>
          </a:p>
        </p:txBody>
      </p:sp>
      <p:pic>
        <p:nvPicPr>
          <p:cNvPr id="5" name="Picture 2" descr="http://www.pacc.go.th/pacc_2015/uploads/files/law/pacc_de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8829530" cy="4968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02779" y="88721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ยุทธศาสตร์</a:t>
            </a:r>
            <a:r>
              <a:rPr lang="th-TH" sz="2000" dirty="0">
                <a:latin typeface="TH SarabunIT๙" pitchFamily="34" charset="-34"/>
                <a:cs typeface="TH SarabunIT๙" pitchFamily="34" charset="-34"/>
              </a:rPr>
              <a:t>ชาติ 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20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 ปี พ.ศ.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2561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dirty="0">
                <a:latin typeface="TH SarabunIT๙" pitchFamily="34" charset="-34"/>
                <a:cs typeface="TH SarabunIT๙" pitchFamily="34" charset="-34"/>
              </a:rPr>
              <a:t>-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2580</a:t>
            </a:r>
            <a:endParaRPr lang="en-US" alt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7</a:t>
            </a:fld>
            <a:endParaRPr lang="en-US" altLang="th-TH"/>
          </a:p>
        </p:txBody>
      </p:sp>
      <p:grpSp>
        <p:nvGrpSpPr>
          <p:cNvPr id="8" name="กลุ่ม 7"/>
          <p:cNvGrpSpPr/>
          <p:nvPr/>
        </p:nvGrpSpPr>
        <p:grpSpPr>
          <a:xfrm>
            <a:off x="3064528" y="980728"/>
            <a:ext cx="5971968" cy="4968552"/>
            <a:chOff x="3064528" y="1412776"/>
            <a:chExt cx="5971968" cy="4968552"/>
          </a:xfrm>
        </p:grpSpPr>
        <p:sp>
          <p:nvSpPr>
            <p:cNvPr id="20484" name="Oval 4"/>
            <p:cNvSpPr>
              <a:spLocks noChangeArrowheads="1"/>
            </p:cNvSpPr>
            <p:nvPr/>
          </p:nvSpPr>
          <p:spPr bwMode="gray">
            <a:xfrm>
              <a:off x="4126750" y="1856082"/>
              <a:ext cx="4117658" cy="4117658"/>
            </a:xfrm>
            <a:prstGeom prst="ellipse">
              <a:avLst/>
            </a:prstGeom>
            <a:gradFill rotWithShape="1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0485" name="Oval 5"/>
            <p:cNvSpPr>
              <a:spLocks noChangeArrowheads="1"/>
            </p:cNvSpPr>
            <p:nvPr/>
          </p:nvSpPr>
          <p:spPr bwMode="gray">
            <a:xfrm>
              <a:off x="4352578" y="2068149"/>
              <a:ext cx="3659652" cy="3655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prstShdw prst="shdw17" dist="17961" dir="2700000">
                <a:srgbClr val="FFFFFF">
                  <a:gamma/>
                  <a:shade val="60000"/>
                  <a:invGamma/>
                </a:srgbClr>
              </a:prstShdw>
            </a:effectLst>
            <a:extLst/>
          </p:spPr>
          <p:txBody>
            <a:bodyPr wrap="none" anchor="ctr"/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gray">
            <a:xfrm>
              <a:off x="4698442" y="3451163"/>
              <a:ext cx="2548873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</a:pPr>
              <a:r>
                <a:rPr lang="th-TH" altLang="th-TH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ยุทธศาสตร์ชาติ </a:t>
              </a:r>
              <a:endParaRPr lang="th-TH" altLang="th-T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algn="ctr">
                <a:lnSpc>
                  <a:spcPct val="120000"/>
                </a:lnSpc>
                <a:spcBef>
                  <a:spcPts val="0"/>
                </a:spcBef>
              </a:pPr>
              <a:r>
                <a:rPr lang="th-TH" altLang="th-TH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พ.ศ. 2561 </a:t>
              </a:r>
              <a:r>
                <a:rPr lang="th-TH" altLang="th-TH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- </a:t>
              </a:r>
              <a:r>
                <a:rPr lang="th-TH" altLang="th-TH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2580</a:t>
              </a:r>
              <a:endParaRPr lang="th-TH" alt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grpSp>
          <p:nvGrpSpPr>
            <p:cNvPr id="3" name="กลุ่ม 2"/>
            <p:cNvGrpSpPr/>
            <p:nvPr/>
          </p:nvGrpSpPr>
          <p:grpSpPr>
            <a:xfrm>
              <a:off x="5020643" y="1412776"/>
              <a:ext cx="2071637" cy="1051642"/>
              <a:chOff x="3779945" y="1627431"/>
              <a:chExt cx="1508451" cy="1492227"/>
            </a:xfrm>
            <a:effectLst/>
          </p:grpSpPr>
          <p:grpSp>
            <p:nvGrpSpPr>
              <p:cNvPr id="20494" name="Group 14"/>
              <p:cNvGrpSpPr>
                <a:grpSpLocks/>
              </p:cNvGrpSpPr>
              <p:nvPr/>
            </p:nvGrpSpPr>
            <p:grpSpPr bwMode="auto">
              <a:xfrm>
                <a:off x="3779945" y="1627431"/>
                <a:ext cx="1508451" cy="1492227"/>
                <a:chOff x="437" y="1700"/>
                <a:chExt cx="1110" cy="1096"/>
              </a:xfrm>
            </p:grpSpPr>
            <p:sp>
              <p:nvSpPr>
                <p:cNvPr id="20495" name="Oval 15"/>
                <p:cNvSpPr>
                  <a:spLocks noChangeArrowheads="1"/>
                </p:cNvSpPr>
                <p:nvPr/>
              </p:nvSpPr>
              <p:spPr bwMode="gray">
                <a:xfrm>
                  <a:off x="437" y="1700"/>
                  <a:ext cx="1110" cy="1096"/>
                </a:xfrm>
                <a:prstGeom prst="ellipse">
                  <a:avLst/>
                </a:prstGeom>
                <a:solidFill>
                  <a:schemeClr val="accent1">
                    <a:alpha val="10001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496" name="Oval 16"/>
                <p:cNvSpPr>
                  <a:spLocks noChangeArrowheads="1"/>
                </p:cNvSpPr>
                <p:nvPr/>
              </p:nvSpPr>
              <p:spPr bwMode="gray">
                <a:xfrm>
                  <a:off x="462" y="1725"/>
                  <a:ext cx="1062" cy="1048"/>
                </a:xfrm>
                <a:prstGeom prst="ellipse">
                  <a:avLst/>
                </a:prstGeom>
                <a:solidFill>
                  <a:srgbClr val="3333CC">
                    <a:alpha val="10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0512" name="Oval 32"/>
              <p:cNvSpPr>
                <a:spLocks noChangeArrowheads="1"/>
              </p:cNvSpPr>
              <p:nvPr/>
            </p:nvSpPr>
            <p:spPr bwMode="gray">
              <a:xfrm>
                <a:off x="3821581" y="1670115"/>
                <a:ext cx="1398488" cy="138527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th-TH" sz="12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514" name="Rectangle 34"/>
              <p:cNvSpPr>
                <a:spLocks noChangeArrowheads="1"/>
              </p:cNvSpPr>
              <p:nvPr/>
            </p:nvSpPr>
            <p:spPr bwMode="gray">
              <a:xfrm>
                <a:off x="3820294" y="1933958"/>
                <a:ext cx="1450975" cy="7217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th-TH" altLang="th-TH" sz="2400" b="1" dirty="0" smtClean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ด้าน</a:t>
                </a:r>
                <a:r>
                  <a:rPr lang="th-TH" altLang="th-TH" sz="24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ความมั่นคง</a:t>
                </a:r>
                <a:endParaRPr lang="en-US" altLang="th-TH" sz="24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endParaRPr>
              </a:p>
            </p:txBody>
          </p:sp>
        </p:grpSp>
        <p:grpSp>
          <p:nvGrpSpPr>
            <p:cNvPr id="5" name="กลุ่ม 4"/>
            <p:cNvGrpSpPr/>
            <p:nvPr/>
          </p:nvGrpSpPr>
          <p:grpSpPr>
            <a:xfrm>
              <a:off x="6762801" y="4349818"/>
              <a:ext cx="2078060" cy="1054904"/>
              <a:chOff x="2370245" y="4030906"/>
              <a:chExt cx="1508451" cy="1492227"/>
            </a:xfrm>
          </p:grpSpPr>
          <p:grpSp>
            <p:nvGrpSpPr>
              <p:cNvPr id="20501" name="Group 21"/>
              <p:cNvGrpSpPr>
                <a:grpSpLocks/>
              </p:cNvGrpSpPr>
              <p:nvPr/>
            </p:nvGrpSpPr>
            <p:grpSpPr bwMode="auto">
              <a:xfrm>
                <a:off x="2370245" y="4030906"/>
                <a:ext cx="1508451" cy="1492227"/>
                <a:chOff x="437" y="1700"/>
                <a:chExt cx="1110" cy="1096"/>
              </a:xfrm>
            </p:grpSpPr>
            <p:sp>
              <p:nvSpPr>
                <p:cNvPr id="20502" name="Oval 22"/>
                <p:cNvSpPr>
                  <a:spLocks noChangeArrowheads="1"/>
                </p:cNvSpPr>
                <p:nvPr/>
              </p:nvSpPr>
              <p:spPr bwMode="gray">
                <a:xfrm>
                  <a:off x="437" y="1700"/>
                  <a:ext cx="1110" cy="1096"/>
                </a:xfrm>
                <a:prstGeom prst="ellipse">
                  <a:avLst/>
                </a:prstGeom>
                <a:solidFill>
                  <a:schemeClr val="accent2">
                    <a:alpha val="10001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503" name="Oval 23"/>
                <p:cNvSpPr>
                  <a:spLocks noChangeArrowheads="1"/>
                </p:cNvSpPr>
                <p:nvPr/>
              </p:nvSpPr>
              <p:spPr bwMode="gray">
                <a:xfrm>
                  <a:off x="462" y="1725"/>
                  <a:ext cx="1062" cy="1048"/>
                </a:xfrm>
                <a:prstGeom prst="ellipse">
                  <a:avLst/>
                </a:prstGeom>
                <a:solidFill>
                  <a:schemeClr val="accent2">
                    <a:alpha val="10001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0516" name="Oval 36"/>
              <p:cNvSpPr>
                <a:spLocks noChangeArrowheads="1"/>
              </p:cNvSpPr>
              <p:nvPr/>
            </p:nvSpPr>
            <p:spPr bwMode="gray">
              <a:xfrm>
                <a:off x="2408706" y="4084702"/>
                <a:ext cx="1398488" cy="138527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th-TH" sz="12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518" name="Rectangle 38"/>
              <p:cNvSpPr>
                <a:spLocks noChangeArrowheads="1"/>
              </p:cNvSpPr>
              <p:nvPr/>
            </p:nvSpPr>
            <p:spPr bwMode="gray">
              <a:xfrm>
                <a:off x="2413173" y="4350564"/>
                <a:ext cx="1450975" cy="941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th-TH" sz="16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 </a:t>
                </a:r>
                <a:r>
                  <a:rPr lang="th-TH" altLang="th-TH" sz="16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ด้านการพัฒนาและเสริมสร้างศักยภาพทรัพยากรมนุษย์</a:t>
                </a:r>
                <a:endParaRPr lang="en-US" altLang="th-TH" sz="16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endParaRPr>
              </a:p>
            </p:txBody>
          </p:sp>
        </p:grpSp>
        <p:grpSp>
          <p:nvGrpSpPr>
            <p:cNvPr id="4" name="กลุ่ม 3"/>
            <p:cNvGrpSpPr/>
            <p:nvPr/>
          </p:nvGrpSpPr>
          <p:grpSpPr>
            <a:xfrm>
              <a:off x="6804705" y="2474252"/>
              <a:ext cx="2231791" cy="1139568"/>
              <a:chOff x="5100745" y="4022179"/>
              <a:chExt cx="1508451" cy="1500954"/>
            </a:xfrm>
            <a:effectLst/>
          </p:grpSpPr>
          <p:grpSp>
            <p:nvGrpSpPr>
              <p:cNvPr id="20508" name="Group 28"/>
              <p:cNvGrpSpPr>
                <a:grpSpLocks/>
              </p:cNvGrpSpPr>
              <p:nvPr/>
            </p:nvGrpSpPr>
            <p:grpSpPr bwMode="auto">
              <a:xfrm>
                <a:off x="5100745" y="4030906"/>
                <a:ext cx="1508451" cy="1492227"/>
                <a:chOff x="437" y="1700"/>
                <a:chExt cx="1110" cy="1096"/>
              </a:xfrm>
            </p:grpSpPr>
            <p:sp>
              <p:nvSpPr>
                <p:cNvPr id="20509" name="Oval 29"/>
                <p:cNvSpPr>
                  <a:spLocks noChangeArrowheads="1"/>
                </p:cNvSpPr>
                <p:nvPr/>
              </p:nvSpPr>
              <p:spPr bwMode="gray">
                <a:xfrm>
                  <a:off x="437" y="1700"/>
                  <a:ext cx="1110" cy="1096"/>
                </a:xfrm>
                <a:prstGeom prst="ellipse">
                  <a:avLst/>
                </a:prstGeom>
                <a:solidFill>
                  <a:srgbClr val="817E00">
                    <a:alpha val="10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510" name="Oval 30"/>
                <p:cNvSpPr>
                  <a:spLocks noChangeArrowheads="1"/>
                </p:cNvSpPr>
                <p:nvPr/>
              </p:nvSpPr>
              <p:spPr bwMode="gray">
                <a:xfrm>
                  <a:off x="462" y="1725"/>
                  <a:ext cx="1062" cy="1048"/>
                </a:xfrm>
                <a:prstGeom prst="ellipse">
                  <a:avLst/>
                </a:prstGeom>
                <a:solidFill>
                  <a:srgbClr val="817E00">
                    <a:alpha val="10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0519" name="Group 39"/>
              <p:cNvGrpSpPr>
                <a:grpSpLocks/>
              </p:cNvGrpSpPr>
              <p:nvPr/>
            </p:nvGrpSpPr>
            <p:grpSpPr bwMode="auto">
              <a:xfrm>
                <a:off x="5130304" y="4022179"/>
                <a:ext cx="1466850" cy="1447800"/>
                <a:chOff x="708" y="2203"/>
                <a:chExt cx="751" cy="741"/>
              </a:xfrm>
            </p:grpSpPr>
            <p:sp>
              <p:nvSpPr>
                <p:cNvPr id="20520" name="Oval 40"/>
                <p:cNvSpPr>
                  <a:spLocks noChangeArrowheads="1"/>
                </p:cNvSpPr>
                <p:nvPr/>
              </p:nvSpPr>
              <p:spPr bwMode="gray">
                <a:xfrm>
                  <a:off x="728" y="2235"/>
                  <a:ext cx="716" cy="7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CC"/>
                    </a:gs>
                    <a:gs pos="100000">
                      <a:srgbClr val="0099CC">
                        <a:gamma/>
                        <a:shade val="31765"/>
                        <a:invGamma/>
                      </a:srgbClr>
                    </a:gs>
                  </a:gsLst>
                  <a:lin ang="5400000" scaled="1"/>
                </a:gradFill>
                <a:ln w="38100" algn="ctr">
                  <a:solidFill>
                    <a:srgbClr val="F8F8F8">
                      <a:alpha val="8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tx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pic>
              <p:nvPicPr>
                <p:cNvPr id="20521" name="Picture 41" descr="cir_lighteffect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8000" contrast="-12000"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08" y="2203"/>
                  <a:ext cx="751" cy="6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523" name="Oval 43"/>
              <p:cNvSpPr>
                <a:spLocks noChangeArrowheads="1"/>
              </p:cNvSpPr>
              <p:nvPr/>
            </p:nvSpPr>
            <p:spPr bwMode="gray">
              <a:xfrm>
                <a:off x="5151906" y="4084702"/>
                <a:ext cx="1398488" cy="1385277"/>
              </a:xfrm>
              <a:prstGeom prst="ellipse">
                <a:avLst/>
              </a:prstGeom>
              <a:solidFill>
                <a:srgbClr val="E0D4C2"/>
              </a:soli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th-TH" sz="12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525" name="Rectangle 45"/>
              <p:cNvSpPr>
                <a:spLocks noChangeArrowheads="1"/>
              </p:cNvSpPr>
              <p:nvPr/>
            </p:nvSpPr>
            <p:spPr bwMode="gray">
              <a:xfrm>
                <a:off x="5127780" y="4314001"/>
                <a:ext cx="1450975" cy="1065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th-TH" sz="20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 </a:t>
                </a:r>
                <a:r>
                  <a:rPr lang="th-TH" altLang="th-TH" sz="20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ด้านการสร้างความสามารถในการแข่งขัน</a:t>
                </a:r>
                <a:endParaRPr lang="en-US" altLang="th-TH" sz="20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endParaRPr>
              </a:p>
            </p:txBody>
          </p:sp>
        </p:grpSp>
        <p:grpSp>
          <p:nvGrpSpPr>
            <p:cNvPr id="50" name="กลุ่ม 49"/>
            <p:cNvGrpSpPr/>
            <p:nvPr/>
          </p:nvGrpSpPr>
          <p:grpSpPr>
            <a:xfrm>
              <a:off x="5092651" y="5329686"/>
              <a:ext cx="2071637" cy="1051642"/>
              <a:chOff x="3779945" y="1627431"/>
              <a:chExt cx="1508451" cy="1492227"/>
            </a:xfrm>
            <a:effectLst/>
          </p:grpSpPr>
          <p:grpSp>
            <p:nvGrpSpPr>
              <p:cNvPr id="57" name="Group 14"/>
              <p:cNvGrpSpPr>
                <a:grpSpLocks/>
              </p:cNvGrpSpPr>
              <p:nvPr/>
            </p:nvGrpSpPr>
            <p:grpSpPr bwMode="auto">
              <a:xfrm>
                <a:off x="3779945" y="1627431"/>
                <a:ext cx="1508451" cy="1492227"/>
                <a:chOff x="437" y="1700"/>
                <a:chExt cx="1110" cy="1096"/>
              </a:xfrm>
            </p:grpSpPr>
            <p:sp>
              <p:nvSpPr>
                <p:cNvPr id="58" name="Oval 15"/>
                <p:cNvSpPr>
                  <a:spLocks noChangeArrowheads="1"/>
                </p:cNvSpPr>
                <p:nvPr/>
              </p:nvSpPr>
              <p:spPr bwMode="gray">
                <a:xfrm>
                  <a:off x="437" y="1700"/>
                  <a:ext cx="1110" cy="1096"/>
                </a:xfrm>
                <a:prstGeom prst="ellipse">
                  <a:avLst/>
                </a:prstGeom>
                <a:solidFill>
                  <a:schemeClr val="accent1">
                    <a:alpha val="10001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" name="Oval 16"/>
                <p:cNvSpPr>
                  <a:spLocks noChangeArrowheads="1"/>
                </p:cNvSpPr>
                <p:nvPr/>
              </p:nvSpPr>
              <p:spPr bwMode="gray">
                <a:xfrm>
                  <a:off x="462" y="1725"/>
                  <a:ext cx="1062" cy="1048"/>
                </a:xfrm>
                <a:prstGeom prst="ellipse">
                  <a:avLst/>
                </a:prstGeom>
                <a:solidFill>
                  <a:srgbClr val="3333CC">
                    <a:alpha val="10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Oval 32"/>
              <p:cNvSpPr>
                <a:spLocks noChangeArrowheads="1"/>
              </p:cNvSpPr>
              <p:nvPr/>
            </p:nvSpPr>
            <p:spPr bwMode="gray">
              <a:xfrm>
                <a:off x="3821581" y="1670115"/>
                <a:ext cx="1398488" cy="1385276"/>
              </a:xfrm>
              <a:prstGeom prst="ellipse">
                <a:avLst/>
              </a:prstGeom>
              <a:solidFill>
                <a:srgbClr val="DDDDDD"/>
              </a:soli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th-TH" sz="12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Rectangle 34"/>
              <p:cNvSpPr>
                <a:spLocks noChangeArrowheads="1"/>
              </p:cNvSpPr>
              <p:nvPr/>
            </p:nvSpPr>
            <p:spPr bwMode="gray">
              <a:xfrm>
                <a:off x="3811093" y="2013384"/>
                <a:ext cx="1450975" cy="944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th-TH" sz="16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 </a:t>
                </a:r>
                <a:r>
                  <a:rPr lang="th-TH" altLang="th-TH" sz="16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ด้านการสร้างโอกาสและความเสมอภาคทางสังคม</a:t>
                </a:r>
                <a:endParaRPr lang="en-US" altLang="th-TH" sz="16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endParaRPr>
              </a:p>
            </p:txBody>
          </p:sp>
        </p:grpSp>
        <p:grpSp>
          <p:nvGrpSpPr>
            <p:cNvPr id="62" name="กลุ่ม 61"/>
            <p:cNvGrpSpPr/>
            <p:nvPr/>
          </p:nvGrpSpPr>
          <p:grpSpPr>
            <a:xfrm>
              <a:off x="3108665" y="4361732"/>
              <a:ext cx="2078060" cy="1054903"/>
              <a:chOff x="2370245" y="4030906"/>
              <a:chExt cx="1508451" cy="1492227"/>
            </a:xfrm>
            <a:effectLst/>
          </p:grpSpPr>
          <p:grpSp>
            <p:nvGrpSpPr>
              <p:cNvPr id="69" name="Group 21"/>
              <p:cNvGrpSpPr>
                <a:grpSpLocks/>
              </p:cNvGrpSpPr>
              <p:nvPr/>
            </p:nvGrpSpPr>
            <p:grpSpPr bwMode="auto">
              <a:xfrm>
                <a:off x="2370245" y="4030906"/>
                <a:ext cx="1508451" cy="1492227"/>
                <a:chOff x="437" y="1700"/>
                <a:chExt cx="1110" cy="1096"/>
              </a:xfrm>
            </p:grpSpPr>
            <p:sp>
              <p:nvSpPr>
                <p:cNvPr id="70" name="Oval 22"/>
                <p:cNvSpPr>
                  <a:spLocks noChangeArrowheads="1"/>
                </p:cNvSpPr>
                <p:nvPr/>
              </p:nvSpPr>
              <p:spPr bwMode="gray">
                <a:xfrm>
                  <a:off x="437" y="1700"/>
                  <a:ext cx="1110" cy="1096"/>
                </a:xfrm>
                <a:prstGeom prst="ellipse">
                  <a:avLst/>
                </a:prstGeom>
                <a:solidFill>
                  <a:schemeClr val="accent2">
                    <a:alpha val="10001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" name="Oval 23"/>
                <p:cNvSpPr>
                  <a:spLocks noChangeArrowheads="1"/>
                </p:cNvSpPr>
                <p:nvPr/>
              </p:nvSpPr>
              <p:spPr bwMode="gray">
                <a:xfrm>
                  <a:off x="462" y="1725"/>
                  <a:ext cx="1062" cy="1048"/>
                </a:xfrm>
                <a:prstGeom prst="ellipse">
                  <a:avLst/>
                </a:prstGeom>
                <a:solidFill>
                  <a:schemeClr val="accent2">
                    <a:alpha val="10001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66" name="Oval 36"/>
              <p:cNvSpPr>
                <a:spLocks noChangeArrowheads="1"/>
              </p:cNvSpPr>
              <p:nvPr/>
            </p:nvSpPr>
            <p:spPr bwMode="gray">
              <a:xfrm>
                <a:off x="2408706" y="4084702"/>
                <a:ext cx="1398488" cy="1385277"/>
              </a:xfrm>
              <a:prstGeom prst="ellipse">
                <a:avLst/>
              </a:prstGeom>
              <a:solidFill>
                <a:srgbClr val="F7E0CD"/>
              </a:soli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th-TH" sz="12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Rectangle 38"/>
              <p:cNvSpPr>
                <a:spLocks noChangeArrowheads="1"/>
              </p:cNvSpPr>
              <p:nvPr/>
            </p:nvSpPr>
            <p:spPr bwMode="gray">
              <a:xfrm>
                <a:off x="2385516" y="4218579"/>
                <a:ext cx="1450975" cy="1205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th-TH" altLang="th-TH" sz="14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ด้านการสร้างการ</a:t>
                </a:r>
                <a:r>
                  <a:rPr lang="th-TH" altLang="th-TH" sz="1400" b="1" dirty="0" smtClean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เติบโต</a:t>
                </a:r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th-TH" altLang="th-TH" sz="1400" b="1" dirty="0" smtClean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บน</a:t>
                </a:r>
                <a:r>
                  <a:rPr lang="th-TH" altLang="th-TH" sz="1400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คุณภาพชีวิตที่เป็นมิตรกับสิ่งแวดล้อม</a:t>
                </a:r>
                <a:endParaRPr lang="en-US" altLang="th-TH" sz="14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endParaRPr>
              </a:p>
            </p:txBody>
          </p:sp>
        </p:grpSp>
        <p:grpSp>
          <p:nvGrpSpPr>
            <p:cNvPr id="74" name="กลุ่ม 73"/>
            <p:cNvGrpSpPr/>
            <p:nvPr/>
          </p:nvGrpSpPr>
          <p:grpSpPr>
            <a:xfrm>
              <a:off x="3131149" y="2348880"/>
              <a:ext cx="2304946" cy="1224135"/>
              <a:chOff x="5100745" y="3951889"/>
              <a:chExt cx="1557896" cy="1612338"/>
            </a:xfrm>
            <a:effectLst/>
          </p:grpSpPr>
          <p:grpSp>
            <p:nvGrpSpPr>
              <p:cNvPr id="84" name="Group 28"/>
              <p:cNvGrpSpPr>
                <a:grpSpLocks/>
              </p:cNvGrpSpPr>
              <p:nvPr/>
            </p:nvGrpSpPr>
            <p:grpSpPr bwMode="auto">
              <a:xfrm>
                <a:off x="5100745" y="4030906"/>
                <a:ext cx="1508451" cy="1492227"/>
                <a:chOff x="437" y="1700"/>
                <a:chExt cx="1110" cy="1096"/>
              </a:xfrm>
            </p:grpSpPr>
            <p:sp>
              <p:nvSpPr>
                <p:cNvPr id="85" name="Oval 29"/>
                <p:cNvSpPr>
                  <a:spLocks noChangeArrowheads="1"/>
                </p:cNvSpPr>
                <p:nvPr/>
              </p:nvSpPr>
              <p:spPr bwMode="gray">
                <a:xfrm>
                  <a:off x="437" y="1700"/>
                  <a:ext cx="1110" cy="1096"/>
                </a:xfrm>
                <a:prstGeom prst="ellipse">
                  <a:avLst/>
                </a:prstGeom>
                <a:solidFill>
                  <a:srgbClr val="817E00">
                    <a:alpha val="10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" name="Oval 30"/>
                <p:cNvSpPr>
                  <a:spLocks noChangeArrowheads="1"/>
                </p:cNvSpPr>
                <p:nvPr/>
              </p:nvSpPr>
              <p:spPr bwMode="gray">
                <a:xfrm>
                  <a:off x="462" y="1725"/>
                  <a:ext cx="1062" cy="1048"/>
                </a:xfrm>
                <a:prstGeom prst="ellipse">
                  <a:avLst/>
                </a:prstGeom>
                <a:solidFill>
                  <a:srgbClr val="817E00">
                    <a:alpha val="10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57150">
                      <a:solidFill>
                        <a:srgbClr val="FFFF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76" name="Group 39"/>
              <p:cNvGrpSpPr>
                <a:grpSpLocks/>
              </p:cNvGrpSpPr>
              <p:nvPr/>
            </p:nvGrpSpPr>
            <p:grpSpPr bwMode="auto">
              <a:xfrm>
                <a:off x="5130304" y="4022179"/>
                <a:ext cx="1466850" cy="1447800"/>
                <a:chOff x="708" y="2203"/>
                <a:chExt cx="751" cy="741"/>
              </a:xfrm>
            </p:grpSpPr>
            <p:sp>
              <p:nvSpPr>
                <p:cNvPr id="81" name="Oval 40"/>
                <p:cNvSpPr>
                  <a:spLocks noChangeArrowheads="1"/>
                </p:cNvSpPr>
                <p:nvPr/>
              </p:nvSpPr>
              <p:spPr bwMode="gray">
                <a:xfrm>
                  <a:off x="728" y="2235"/>
                  <a:ext cx="716" cy="7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CC"/>
                    </a:gs>
                    <a:gs pos="100000">
                      <a:srgbClr val="0099CC">
                        <a:gamma/>
                        <a:shade val="31765"/>
                        <a:invGamma/>
                      </a:srgbClr>
                    </a:gs>
                  </a:gsLst>
                  <a:lin ang="5400000" scaled="1"/>
                </a:gradFill>
                <a:ln w="38100" algn="ctr">
                  <a:solidFill>
                    <a:srgbClr val="F8F8F8">
                      <a:alpha val="8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tx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</a:pPr>
                  <a:endParaRPr lang="th-TH" sz="120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pic>
              <p:nvPicPr>
                <p:cNvPr id="82" name="Picture 41" descr="cir_lighteffect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8000" contrast="-12000"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08" y="2203"/>
                  <a:ext cx="751" cy="6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9" name="Oval 43"/>
              <p:cNvSpPr>
                <a:spLocks noChangeArrowheads="1"/>
              </p:cNvSpPr>
              <p:nvPr/>
            </p:nvSpPr>
            <p:spPr bwMode="gray">
              <a:xfrm>
                <a:off x="5151905" y="3951889"/>
                <a:ext cx="1506736" cy="1612338"/>
              </a:xfrm>
              <a:prstGeom prst="ellipse">
                <a:avLst/>
              </a:prstGeom>
              <a:solidFill>
                <a:srgbClr val="E6D5EB"/>
              </a:soli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th-TH" sz="120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Rectangle 45"/>
              <p:cNvSpPr>
                <a:spLocks noChangeArrowheads="1"/>
              </p:cNvSpPr>
              <p:nvPr/>
            </p:nvSpPr>
            <p:spPr bwMode="gray">
              <a:xfrm>
                <a:off x="5152715" y="4236419"/>
                <a:ext cx="1450975" cy="9707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th-TH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 </a:t>
                </a:r>
                <a:r>
                  <a:rPr lang="th-TH" altLang="th-TH" b="1" dirty="0">
                    <a:solidFill>
                      <a:srgbClr val="000000"/>
                    </a:solidFill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rPr>
                  <a:t>ด้านการปรับสมดุลและพัฒนาระบบการบริหารจัดการภาครัฐ</a:t>
                </a:r>
                <a:endParaRPr lang="en-US" altLang="th-TH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endParaRPr>
              </a:p>
            </p:txBody>
          </p:sp>
        </p:grpSp>
        <p:sp>
          <p:nvSpPr>
            <p:cNvPr id="7" name="สามเหลี่ยมหน้าจั่ว 6"/>
            <p:cNvSpPr/>
            <p:nvPr/>
          </p:nvSpPr>
          <p:spPr>
            <a:xfrm rot="5400000">
              <a:off x="2865832" y="2857382"/>
              <a:ext cx="576062" cy="178670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487" name="Text Box 7"/>
          <p:cNvSpPr txBox="1">
            <a:spLocks noChangeArrowheads="1"/>
          </p:cNvSpPr>
          <p:nvPr/>
        </p:nvSpPr>
        <p:spPr bwMode="gray">
          <a:xfrm>
            <a:off x="38100" y="928911"/>
            <a:ext cx="3021732" cy="5544616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ffectLst/>
          <a:extLst/>
        </p:spPr>
        <p:txBody>
          <a:bodyPr wrap="square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dirty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ประเด็นยุทธศาสตร์ด้านการปรับสมดุลและพัฒนา</a:t>
            </a:r>
            <a:r>
              <a:rPr lang="th-TH" altLang="th-TH" sz="1400" b="1" dirty="0" smtClean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ระบบ</a:t>
            </a:r>
            <a:br>
              <a:rPr lang="th-TH" altLang="th-TH" sz="1400" b="1" dirty="0" smtClean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altLang="th-TH" sz="1400" b="1" dirty="0" smtClean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</a:t>
            </a:r>
            <a:r>
              <a:rPr lang="th-TH" altLang="th-TH" sz="1400" b="1" dirty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บริหารจัดการภาครัฐ</a:t>
            </a:r>
            <a:r>
              <a:rPr lang="en-US" altLang="th-TH" sz="1400" b="1" dirty="0" smtClean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1. ภาครัฐ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ที่ยึดประชาชนเป็นศูนย์กลาง ตอบสนองความต้องการ และให้บริการ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อย่างสะดวก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รวดเร็ว 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โปร่งใส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2. ภาครัฐ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บริหารงานแบบ</a:t>
            </a:r>
            <a:r>
              <a:rPr lang="th-TH" altLang="th-TH" sz="1400" b="1" spc="-20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บูรณา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การโดยมียุทธศาสตร์ชาติเป็นเป้าหมายและ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เชื่อมโยงการพัฒนาในทุกระดับ ทุกประเด็น ทุกภารกิจ และทุกพื้นที่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3. ภาครัฐ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มีขนาดเล็กลง เหมาะสมกับภารกิจ 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ส่งเสริมให้ประชาชน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และทุกภาค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ส่วนมี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ส่วนร่วมในการพัฒนา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ประเทศ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4. ภาครัฐ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มีความ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ทันสมัย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5. บุคลากร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ภาครัฐเป็นคนดีและเก่ง ยึดหลัก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คุณธรรมจริยธรรม 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จิตสำนึกมี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ความสามารถสูง มุ่งมั่น และเป็นมือ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อาชีพ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6. ภาครัฐ</a:t>
            </a:r>
            <a:r>
              <a:rPr lang="th-TH" altLang="th-TH" sz="1400" b="1" spc="-20" dirty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มีความโปร่งใส ปลอดการทุจริตและประพฤติมิ</a:t>
            </a:r>
            <a:r>
              <a:rPr lang="th-TH" altLang="th-TH" sz="1400" b="1" spc="-20" dirty="0" smtClean="0">
                <a:solidFill>
                  <a:srgbClr val="80008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ชอบ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7. กฎหมาย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มีความสอดคล้องเหมาะสมกับบริบทต่าง ๆ และมีเท่าที่</a:t>
            </a: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จำเป็น</a:t>
            </a:r>
          </a:p>
          <a:p>
            <a:pPr marL="174625" indent="-174625" eaLnBrk="0" hangingPunct="0">
              <a:lnSpc>
                <a:spcPct val="120000"/>
              </a:lnSpc>
              <a:spcBef>
                <a:spcPts val="600"/>
              </a:spcBef>
            </a:pPr>
            <a:r>
              <a:rPr lang="th-TH" alt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8. ระ</a:t>
            </a:r>
            <a:r>
              <a:rPr lang="th-TH" alt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บวนการยุติธรรมเคารพสิทธิมนุษยชนและปฏิบัติต่อประชาชน</a:t>
            </a:r>
            <a:r>
              <a:rPr lang="th-TH" altLang="th-TH" sz="1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โดยเสมอภาค</a:t>
            </a:r>
            <a:endParaRPr lang="en-US" altLang="th-TH" sz="14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02829" y="-1605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6879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การถ่ายทอดประเด็นยุทธศาสตร์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ชาติ พ.ศ.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2561 – 2568 สู่การปฏิบัติ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8</a:t>
            </a:fld>
            <a:endParaRPr lang="en-US" altLang="th-TH"/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0781110"/>
              </p:ext>
            </p:extLst>
          </p:nvPr>
        </p:nvGraphicFramePr>
        <p:xfrm>
          <a:off x="251520" y="1268760"/>
          <a:ext cx="8640960" cy="120359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96144"/>
                <a:gridCol w="1337728"/>
                <a:gridCol w="1440160"/>
                <a:gridCol w="1470584"/>
                <a:gridCol w="1656184"/>
                <a:gridCol w="1440160"/>
              </a:tblGrid>
              <a:tr h="344056">
                <a:tc gridSpan="6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FFFFFF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ยุทธศาสตร์ชาติ พ.ศ. 2561 - 2580</a:t>
                      </a:r>
                      <a:endParaRPr lang="th-TH" sz="1600" b="1" dirty="0">
                        <a:solidFill>
                          <a:srgbClr val="FFFFFF"/>
                        </a:solidFill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59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7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7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7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7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2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7ED"/>
                    </a:solidFill>
                  </a:tcPr>
                </a:tc>
              </a:tr>
              <a:tr h="80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ด้านความมั่นคง</a:t>
                      </a:r>
                      <a:endParaRPr lang="en-US" altLang="th-TH" sz="1400" b="1" dirty="0" smtClean="0">
                        <a:solidFill>
                          <a:srgbClr val="000000"/>
                        </a:solidFill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8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ด้านการสร้างความสามารถในการแข่งขัน</a:t>
                      </a:r>
                      <a:endParaRPr lang="en-US" altLang="th-TH" sz="1400" b="1" dirty="0" smtClean="0">
                        <a:solidFill>
                          <a:srgbClr val="000000"/>
                        </a:solidFill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ด้านการพัฒนาและเสริมสร้างศักยภาพทรัพยากรมนุษย์</a:t>
                      </a:r>
                      <a:endParaRPr lang="th-TH" sz="1400" b="1" dirty="0"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8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ด้านการสร้างโอกาสและความเสมอภาคทางสังคม</a:t>
                      </a:r>
                      <a:endParaRPr lang="en-US" altLang="th-TH" sz="1400" b="1" dirty="0" smtClean="0">
                        <a:solidFill>
                          <a:srgbClr val="000000"/>
                        </a:solidFill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8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ด้านการสร้างการเติบโต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บนคุณภาพชีวิตที่เป็นมิตรกับสิ่งแวดล้อม</a:t>
                      </a:r>
                      <a:endParaRPr lang="en-US" altLang="th-TH" sz="1400" b="1" dirty="0" smtClean="0">
                        <a:solidFill>
                          <a:srgbClr val="000000"/>
                        </a:solidFill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8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ด้านการปรับสมดุลและพัฒนาระบบการบริหารจัดการภาครัฐ</a:t>
                      </a:r>
                      <a:endParaRPr lang="th-TH" sz="1400" b="1" dirty="0">
                        <a:solidFill>
                          <a:srgbClr val="000000"/>
                        </a:solidFill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5091877"/>
              </p:ext>
            </p:extLst>
          </p:nvPr>
        </p:nvGraphicFramePr>
        <p:xfrm>
          <a:off x="251520" y="2852936"/>
          <a:ext cx="8640960" cy="17983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80120"/>
                <a:gridCol w="1296144"/>
                <a:gridCol w="1152128"/>
                <a:gridCol w="936104"/>
                <a:gridCol w="1080120"/>
                <a:gridCol w="936104"/>
                <a:gridCol w="1080120"/>
                <a:gridCol w="1080120"/>
              </a:tblGrid>
              <a:tr h="1512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ภาครัฐที่ยึดประชาชนเป็นศูนย์กลาง ตอบสนองความต้องการ และให้บริการอย่างสะดวกรวดเร็ว โปร่งใส</a:t>
                      </a:r>
                    </a:p>
                  </a:txBody>
                  <a:tcPr>
                    <a:lnL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ภาครัฐบริหารงานแบบ</a:t>
                      </a:r>
                      <a:r>
                        <a:rPr lang="th-TH" altLang="th-TH" sz="1400" b="1" spc="-20" dirty="0" err="1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บูรณา</a:t>
                      </a: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การโดยมียุทธศาสตร์ชาติเป็นเป้าหมายและเชื่อมโยงการพัฒนาในทุกระดับ ทุกประเด็น ทุกภารกิจ และทุกพื้นที่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ภาครัฐมีขนาดเล็กลง เหมาะสมกับภารกิจ ส่งเสริมให้ประชาชนและทุกภาคส่วนมีส่วนร่วมในการพัฒนาประเทศ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ภาครัฐมีความทันสมัย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บุคลากรภาครัฐเป็นคนดีและเก่ง ยึดหลักคุณธรรม จริยธรรม มีจิตสำนึกมีความสามารถสูง มุ่งมั่น และเป็นมืออาชีพ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ภาครัฐมีความโปร่งใส ปลอดการทุจริตและประพฤติมิชอบ</a:t>
                      </a:r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กฎหมายมีความสอดคล้องเหมาะสมกับบริบทต่าง ๆ และมีเท่าที่จำเป็น</a:t>
                      </a:r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1400" b="1" spc="-20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ระบวนการยุติธรรมเคารพสิทธิมนุษยชนและปฏิบัติต่อประชาชน</a:t>
                      </a:r>
                      <a:r>
                        <a:rPr lang="th-TH" altLang="th-TH" sz="14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ahoma" panose="020B0604030504040204" pitchFamily="34" charset="0"/>
                          <a:cs typeface="TH SarabunPSK" pitchFamily="34" charset="-34"/>
                        </a:rPr>
                        <a:t>โดยเสมอภาค</a:t>
                      </a:r>
                      <a:endParaRPr lang="en-US" altLang="th-TH" sz="1400" b="1" dirty="0" smtClean="0">
                        <a:solidFill>
                          <a:srgbClr val="000000"/>
                        </a:solidFill>
                        <a:latin typeface="TH SarabunPSK" pitchFamily="34" charset="-34"/>
                        <a:ea typeface="Tahoma" panose="020B0604030504040204" pitchFamily="34" charset="0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ลูกศรลง 9"/>
          <p:cNvSpPr/>
          <p:nvPr/>
        </p:nvSpPr>
        <p:spPr>
          <a:xfrm>
            <a:off x="7668344" y="2276872"/>
            <a:ext cx="1080120" cy="501803"/>
          </a:xfrm>
          <a:prstGeom prst="downArrow">
            <a:avLst>
              <a:gd name="adj1" fmla="val 58537"/>
              <a:gd name="adj2" fmla="val 5592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182332" y="4696168"/>
            <a:ext cx="5760640" cy="118494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174625" indent="-174625">
              <a:spcBef>
                <a:spcPts val="600"/>
              </a:spcBef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1. ประชาชน</a:t>
            </a:r>
            <a:r>
              <a:rPr lang="th-TH" sz="14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และภาคีต่าง ๆ ในสังคมร่วมมือกันในการป้องกันการทุจริตและประพฤติมิ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ชอบ</a:t>
            </a:r>
          </a:p>
          <a:p>
            <a:pPr marL="174625" indent="-174625">
              <a:spcBef>
                <a:spcPts val="600"/>
              </a:spcBef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2. บุคลากร</a:t>
            </a:r>
            <a:r>
              <a:rPr lang="th-TH" sz="14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ภาครัฐยึดมั่นในหลักคุณธรรม จริยธรรมและความซื่อสัตย์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สุจริต</a:t>
            </a:r>
          </a:p>
          <a:p>
            <a:pPr marL="174625" indent="-174625">
              <a:spcBef>
                <a:spcPts val="600"/>
              </a:spcBef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3. การ</a:t>
            </a:r>
            <a:r>
              <a:rPr lang="th-TH" sz="14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ปราบปรามการทุจริตประพฤติมิชอบมีประสิทธิภาพมีความเด็ดขาด เป็นธรรม และตรวจสอบ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ได้</a:t>
            </a:r>
          </a:p>
          <a:p>
            <a:pPr marL="174625" indent="-174625">
              <a:spcBef>
                <a:spcPts val="600"/>
              </a:spcBef>
            </a:pP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4. การ</a:t>
            </a:r>
            <a:r>
              <a:rPr lang="th-TH" sz="14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บริหารจัดการการป้องกันและปราบปรามการทุจริตอย่างเป็นระบบ</a:t>
            </a:r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แบบ</a:t>
            </a:r>
            <a:r>
              <a:rPr lang="th-TH" sz="1400" b="1" dirty="0" err="1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บูรณา</a:t>
            </a:r>
            <a:r>
              <a:rPr lang="th-TH" sz="14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</a:t>
            </a:r>
          </a:p>
        </p:txBody>
      </p:sp>
      <p:sp>
        <p:nvSpPr>
          <p:cNvPr id="13" name="ลูกศรลง 12"/>
          <p:cNvSpPr/>
          <p:nvPr/>
        </p:nvSpPr>
        <p:spPr>
          <a:xfrm>
            <a:off x="5835870" y="4221088"/>
            <a:ext cx="864096" cy="465596"/>
          </a:xfrm>
          <a:prstGeom prst="downArrow">
            <a:avLst>
              <a:gd name="adj1" fmla="val 64940"/>
              <a:gd name="adj2" fmla="val 4903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37864"/>
            <a:ext cx="1674124" cy="1674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9979" y="2996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76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2"/>
          <p:cNvSpPr>
            <a:spLocks noEditPoints="1"/>
          </p:cNvSpPr>
          <p:nvPr/>
        </p:nvSpPr>
        <p:spPr bwMode="gray">
          <a:xfrm rot="6218713">
            <a:off x="2805295" y="2190806"/>
            <a:ext cx="1224114" cy="151660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1240B29-F687-4F45-9708-019B960494DF}">
              <a14:hiddenLine xmlns="" xmlns:a14="http://schemas.microsoft.com/office/drawing/2010/main" w="0">
                <a:noFill/>
                <a:prstDash val="solid"/>
                <a:round/>
                <a:headEnd/>
                <a:tailEnd/>
              </a14:hiddenLine>
            </a:ext>
          </a:extLst>
        </p:spPr>
        <p:txBody>
          <a:bodyPr>
            <a:flatTx/>
          </a:bodyPr>
          <a:lstStyle/>
          <a:p>
            <a:endParaRPr lang="th-TH"/>
          </a:p>
        </p:txBody>
      </p:sp>
      <p:sp>
        <p:nvSpPr>
          <p:cNvPr id="24" name="ลูกศรขวา 23"/>
          <p:cNvSpPr/>
          <p:nvPr/>
        </p:nvSpPr>
        <p:spPr>
          <a:xfrm>
            <a:off x="943459" y="3647917"/>
            <a:ext cx="5428741" cy="1073587"/>
          </a:xfrm>
          <a:prstGeom prst="rightArrow">
            <a:avLst>
              <a:gd name="adj1" fmla="val 65311"/>
              <a:gd name="adj2" fmla="val 82153"/>
            </a:avLst>
          </a:prstGeom>
          <a:solidFill>
            <a:srgbClr val="CB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การขับเคลื่อนยุทธศาสตร์ชาติของสำนักงาน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ป.ป.ท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46AF-6B31-45E1-BF8D-C9EB6BB43A32}" type="slidenum">
              <a:rPr lang="en-US" altLang="th-TH" smtClean="0"/>
              <a:pPr/>
              <a:t>9</a:t>
            </a:fld>
            <a:endParaRPr lang="en-US" altLang="th-TH"/>
          </a:p>
        </p:txBody>
      </p:sp>
      <p:sp>
        <p:nvSpPr>
          <p:cNvPr id="5" name="Rectangle 45"/>
          <p:cNvSpPr>
            <a:spLocks noChangeArrowheads="1"/>
          </p:cNvSpPr>
          <p:nvPr/>
        </p:nvSpPr>
        <p:spPr bwMode="gray">
          <a:xfrm>
            <a:off x="236055" y="4645449"/>
            <a:ext cx="965511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altLang="th-TH" sz="1400" b="1" dirty="0" smtClean="0">
                <a:solidFill>
                  <a:srgbClr val="30429B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 </a:t>
            </a:r>
            <a:r>
              <a:rPr lang="th-TH" altLang="th-TH" sz="1400" b="1" dirty="0" err="1" smtClean="0">
                <a:solidFill>
                  <a:srgbClr val="30429B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ป.ป.ท</a:t>
            </a:r>
            <a:r>
              <a:rPr lang="th-TH" altLang="th-TH" sz="1400" b="1" dirty="0" smtClean="0">
                <a:solidFill>
                  <a:srgbClr val="30429B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123418" y="908720"/>
            <a:ext cx="4877472" cy="2486835"/>
          </a:xfrm>
          <a:prstGeom prst="rect">
            <a:avLst/>
          </a:prstGeom>
          <a:solidFill>
            <a:srgbClr val="FFFFFF"/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400" b="1" spc="-30" dirty="0">
                <a:solidFill>
                  <a:srgbClr val="0000CC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ภาครัฐมีความโปร่งใส ปลอดการทุจริตและประพฤติมิชอบ </a:t>
            </a:r>
            <a:endParaRPr lang="th-TH" sz="1400" b="1" spc="-30" dirty="0" smtClean="0">
              <a:solidFill>
                <a:srgbClr val="0000CC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thaiDist">
              <a:lnSpc>
                <a:spcPct val="130000"/>
              </a:lnSpc>
              <a:spcBef>
                <a:spcPts val="1200"/>
              </a:spcBef>
            </a:pPr>
            <a:r>
              <a:rPr lang="th-TH" sz="1400" b="1" spc="-20" dirty="0" smtClean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ทุก</a:t>
            </a:r>
            <a:r>
              <a:rPr lang="th-TH" sz="1400" b="1" spc="-20" dirty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ภาคส่วนร่วม</a:t>
            </a:r>
            <a:r>
              <a:rPr lang="th-TH" sz="1400" b="1" spc="-20" dirty="0" smtClean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ต่อต้านการทุจริตภาครัฐ</a:t>
            </a:r>
            <a:r>
              <a:rPr lang="th-TH" sz="1400" b="1" spc="-20" dirty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มีการบริหารจัดการตามหลัก</a:t>
            </a:r>
            <a:r>
              <a:rPr lang="th-TH" sz="1400" b="1" spc="-20" dirty="0" err="1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ธรรมาภิ</a:t>
            </a:r>
            <a:r>
              <a:rPr lang="th-TH" sz="1400" b="1" spc="-20" dirty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บาลและหลักปรัชญาของเศรษฐกิจ</a:t>
            </a:r>
            <a:r>
              <a:rPr lang="th-TH" sz="1400" b="1" spc="-20" dirty="0" smtClean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พอเพียงใน</a:t>
            </a:r>
            <a:r>
              <a:rPr lang="th-TH" sz="1400" b="1" spc="-20" dirty="0">
                <a:solidFill>
                  <a:srgbClr val="3333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ทุกระดับ 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โดยเฉพาะการ</a:t>
            </a:r>
            <a:r>
              <a:rPr 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สร้างวัฒนธรรม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แยกแยะประโยชน์ส่วนบุคคลและประโยชน์</a:t>
            </a:r>
            <a:r>
              <a:rPr 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ส่วนรวมของ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บุคลากรภาครัฐให้เกิดขึ้น รวมทั้งสร้างจิตสำนึกและค่านิยมให้ทุกภาคส่วนตื่นตัวและ</a:t>
            </a:r>
            <a:r>
              <a:rPr 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ละอายต่อ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การทุจริตประพฤติมิชอบทุกรูปแบบ พร้อมทั้ง ส่งเสริม สนับสนุน ให้ภาคีองค์กร</a:t>
            </a:r>
            <a:r>
              <a:rPr 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ภาคเอกชน ภาค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ประชาสังคม ชุมชน ประชาชน และภาคีต่าง ๆ มีส่วนร่วมในการสอดส่อง เฝ้าระวัง ให้</a:t>
            </a:r>
            <a:r>
              <a:rPr 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ข้อมูลแจ้ง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เบาะแสการทุจริต และตรวจสอบการดำเนินงาน</a:t>
            </a:r>
            <a:r>
              <a:rPr 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ของหน่วยงาน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ภาครัฐ และภาคส่วนอื่น ๆ โดย</a:t>
            </a:r>
            <a:r>
              <a:rPr lang="th-TH" sz="1400" b="1" spc="-20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ได้รับความ</a:t>
            </a:r>
            <a:r>
              <a:rPr lang="th-TH" sz="1400" b="1" spc="-2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คุ้มครองจากรัฐตามที่กฎหมายบัญญัติ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8" y="3622590"/>
            <a:ext cx="1098914" cy="10989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กลุ่ม 15"/>
          <p:cNvGrpSpPr/>
          <p:nvPr/>
        </p:nvGrpSpPr>
        <p:grpSpPr>
          <a:xfrm>
            <a:off x="179512" y="1155299"/>
            <a:ext cx="3888432" cy="1387897"/>
            <a:chOff x="683568" y="1111713"/>
            <a:chExt cx="3888432" cy="1387897"/>
          </a:xfrm>
        </p:grpSpPr>
        <p:sp>
          <p:nvSpPr>
            <p:cNvPr id="10" name="รูปห้าเหลี่ยม 9"/>
            <p:cNvSpPr/>
            <p:nvPr/>
          </p:nvSpPr>
          <p:spPr>
            <a:xfrm>
              <a:off x="1447514" y="1445159"/>
              <a:ext cx="3124486" cy="1054451"/>
            </a:xfrm>
            <a:prstGeom prst="homePlate">
              <a:avLst>
                <a:gd name="adj" fmla="val 2667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" name="รูปห้าเหลี่ยม 8"/>
            <p:cNvSpPr/>
            <p:nvPr/>
          </p:nvSpPr>
          <p:spPr>
            <a:xfrm>
              <a:off x="735116" y="1445159"/>
              <a:ext cx="2036684" cy="1054451"/>
            </a:xfrm>
            <a:prstGeom prst="homePlate">
              <a:avLst>
                <a:gd name="adj" fmla="val 26676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735116" y="1111713"/>
              <a:ext cx="3562685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b="1" dirty="0">
                  <a:solidFill>
                    <a:srgbClr val="FFFFFF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ยุทธศาสตร์ชาติ </a:t>
              </a:r>
              <a:r>
                <a:rPr lang="th-TH" b="1" dirty="0" smtClean="0">
                  <a:solidFill>
                    <a:srgbClr val="FFFFFF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พ.ศ. 2561 -2580</a:t>
              </a:r>
              <a:endParaRPr lang="th-TH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683568" y="1630541"/>
              <a:ext cx="19808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altLang="th-TH" sz="16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ด้านการปรับ</a:t>
              </a:r>
              <a:r>
                <a:rPr lang="th-TH" altLang="th-TH" sz="1600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สมดุล</a:t>
              </a:r>
            </a:p>
            <a:p>
              <a:pPr algn="ctr"/>
              <a:r>
                <a:rPr lang="th-TH" altLang="th-TH" sz="1600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และ</a:t>
              </a:r>
              <a:r>
                <a:rPr lang="th-TH" altLang="th-TH" sz="16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พัฒนาระบบการบริหารจัดการภาครัฐ</a:t>
              </a:r>
              <a:endParaRPr lang="th-TH" sz="16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2699792" y="1641882"/>
              <a:ext cx="173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altLang="th-TH" sz="16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ภาครัฐมีความโปร่งใส </a:t>
              </a:r>
              <a:endParaRPr lang="th-TH" altLang="th-TH" sz="16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endParaRPr>
            </a:p>
            <a:p>
              <a:pPr algn="ctr"/>
              <a:r>
                <a:rPr lang="th-TH" altLang="th-TH" sz="1600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ปลอด</a:t>
              </a:r>
              <a:r>
                <a:rPr lang="th-TH" altLang="th-TH" sz="16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การ</a:t>
              </a:r>
              <a:r>
                <a:rPr lang="th-TH" altLang="th-TH" sz="1600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ทุจริต</a:t>
              </a:r>
            </a:p>
            <a:p>
              <a:pPr algn="ctr"/>
              <a:r>
                <a:rPr lang="th-TH" altLang="th-TH" sz="1600" b="1" dirty="0" smtClean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และ</a:t>
              </a:r>
              <a:r>
                <a:rPr lang="th-TH" altLang="th-TH" sz="1600" b="1" dirty="0">
                  <a:solidFill>
                    <a:srgbClr val="0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ประพฤติมิชอบ</a:t>
              </a:r>
            </a:p>
          </p:txBody>
        </p:sp>
      </p:grpSp>
      <p:sp>
        <p:nvSpPr>
          <p:cNvPr id="3" name="สี่เหลี่ยมผืนผ้า 2"/>
          <p:cNvSpPr/>
          <p:nvPr/>
        </p:nvSpPr>
        <p:spPr>
          <a:xfrm>
            <a:off x="1338539" y="3529321"/>
            <a:ext cx="2009325" cy="1720471"/>
          </a:xfrm>
          <a:prstGeom prst="rect">
            <a:avLst/>
          </a:prstGeom>
          <a:solidFill>
            <a:srgbClr val="E6D3B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spcBef>
                <a:spcPts val="1200"/>
              </a:spcBef>
            </a:pPr>
            <a:r>
              <a:rPr lang="th-TH" altLang="th-TH" sz="1400" b="1" dirty="0">
                <a:solidFill>
                  <a:srgbClr val="CC00CC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ให้ความสำคัญ</a:t>
            </a:r>
            <a:r>
              <a:rPr lang="th-TH" altLang="th-TH" sz="1400" b="1" dirty="0" smtClean="0">
                <a:solidFill>
                  <a:srgbClr val="CC00CC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กับ</a:t>
            </a:r>
          </a:p>
          <a:p>
            <a:pPr marL="84138" indent="-84138" algn="thaiDist">
              <a:lnSpc>
                <a:spcPct val="120000"/>
              </a:lnSpc>
              <a:spcBef>
                <a:spcPts val="300"/>
              </a:spcBef>
              <a:buClr>
                <a:srgbClr val="CC00CC"/>
              </a:buClr>
              <a:buFont typeface="Wingdings 3" panose="05040102010807070707" pitchFamily="18" charset="2"/>
              <a:buChar char=""/>
            </a:pPr>
            <a:r>
              <a:rPr lang="th-TH" alt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</a:t>
            </a:r>
            <a:r>
              <a:rPr lang="th-TH" altLang="th-TH" sz="14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ปรับพฤติกรรมของ</a:t>
            </a:r>
            <a:r>
              <a:rPr lang="th-TH" alt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คน</a:t>
            </a:r>
          </a:p>
          <a:p>
            <a:pPr marL="84138" indent="-84138" algn="thaiDist">
              <a:lnSpc>
                <a:spcPct val="120000"/>
              </a:lnSpc>
              <a:spcBef>
                <a:spcPts val="300"/>
              </a:spcBef>
              <a:buClr>
                <a:srgbClr val="CC00CC"/>
              </a:buClr>
              <a:buFont typeface="Wingdings 3" panose="05040102010807070707" pitchFamily="18" charset="2"/>
              <a:buChar char=""/>
            </a:pPr>
            <a:r>
              <a:rPr lang="th-TH" altLang="th-TH" sz="1400" b="1" dirty="0" smtClean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</a:t>
            </a:r>
            <a:r>
              <a:rPr lang="th-TH" altLang="th-TH" sz="1400" b="1" dirty="0">
                <a:solidFill>
                  <a:srgbClr val="00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เสริมสร้างประสิทธิภาพของกระบวนการและกลไกการป้องกันและปราบปรามการทุจริตและประพฤติมิชอบ </a:t>
            </a:r>
            <a:endParaRPr lang="en-US" altLang="th-TH" sz="1400" b="1" dirty="0">
              <a:solidFill>
                <a:srgbClr val="00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7944" y="3586555"/>
            <a:ext cx="538940" cy="520363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40" t="21554" r="18298" b="22483"/>
          <a:stretch/>
        </p:blipFill>
        <p:spPr>
          <a:xfrm>
            <a:off x="6438763" y="3337243"/>
            <a:ext cx="797164" cy="769675"/>
          </a:xfrm>
          <a:prstGeom prst="rect">
            <a:avLst/>
          </a:prstGeom>
        </p:spPr>
      </p:pic>
      <p:sp>
        <p:nvSpPr>
          <p:cNvPr id="21" name="สี่เหลี่ยมผืนผ้า 20"/>
          <p:cNvSpPr/>
          <p:nvPr/>
        </p:nvSpPr>
        <p:spPr>
          <a:xfrm>
            <a:off x="3275856" y="3832337"/>
            <a:ext cx="28877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altLang="th-TH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</a:t>
            </a:r>
            <a:r>
              <a:rPr lang="th-TH" altLang="th-TH" sz="1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th-TH" sz="12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th-TH" sz="1200" b="1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Corruption</a:t>
            </a:r>
            <a:r>
              <a:rPr lang="th-TH" altLang="th-TH" sz="1200" b="1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1200" b="1" dirty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Perception</a:t>
            </a:r>
            <a:r>
              <a:rPr lang="th-TH" altLang="th-TH" sz="1200" b="1" dirty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1200" b="1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</a:t>
            </a:r>
            <a:r>
              <a:rPr lang="th-TH" altLang="th-TH" sz="1200" b="1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1200" b="1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altLang="th-TH" sz="1200" b="1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1200" b="1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CPI</a:t>
            </a:r>
          </a:p>
          <a:p>
            <a:pPr algn="ctr">
              <a:lnSpc>
                <a:spcPct val="120000"/>
              </a:lnSpc>
            </a:pPr>
            <a:r>
              <a:rPr lang="th-TH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เป็นเครื่องมือ</a:t>
            </a:r>
            <a:endParaRPr lang="th-TH" sz="1200" dirty="0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451082" y="4091022"/>
            <a:ext cx="2527323" cy="683264"/>
          </a:xfrm>
          <a:prstGeom prst="rect">
            <a:avLst/>
          </a:prstGeom>
          <a:solidFill>
            <a:srgbClr val="298C9E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altLang="th-TH" sz="16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เพิ่มประสิทธิภาพของการ</a:t>
            </a:r>
            <a:r>
              <a:rPr lang="th-TH" altLang="th-TH" sz="1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ป้องกัน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th-TH" altLang="th-TH" sz="1600" b="1" dirty="0" smtClean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</a:t>
            </a:r>
            <a:r>
              <a:rPr lang="th-TH" altLang="th-TH" sz="1600" b="1" dirty="0">
                <a:solidFill>
                  <a:srgbClr val="FFFFFF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ปราบปรามการทุจริตในภาครัฐ</a:t>
            </a:r>
            <a:endParaRPr lang="en-US" altLang="th-TH" sz="1600" b="1" dirty="0">
              <a:solidFill>
                <a:srgbClr val="FFFFFF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graphicFrame>
        <p:nvGraphicFramePr>
          <p:cNvPr id="25" name="Chart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0956309"/>
              </p:ext>
            </p:extLst>
          </p:nvPr>
        </p:nvGraphicFramePr>
        <p:xfrm>
          <a:off x="3664941" y="4802866"/>
          <a:ext cx="5414517" cy="177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0" name="กลุ่ม 29"/>
          <p:cNvGrpSpPr/>
          <p:nvPr/>
        </p:nvGrpSpPr>
        <p:grpSpPr>
          <a:xfrm>
            <a:off x="904660" y="5399590"/>
            <a:ext cx="2587220" cy="1236495"/>
            <a:chOff x="-1147733" y="3009184"/>
            <a:chExt cx="2909926" cy="1484533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2657" r="53177"/>
            <a:stretch/>
          </p:blipFill>
          <p:spPr>
            <a:xfrm>
              <a:off x="-481804" y="3150425"/>
              <a:ext cx="808469" cy="99012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สี่เหลี่ยมผืนผ้า 31"/>
            <p:cNvSpPr/>
            <p:nvPr/>
          </p:nvSpPr>
          <p:spPr>
            <a:xfrm>
              <a:off x="-1147733" y="4013346"/>
              <a:ext cx="2423988" cy="480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องค์กรเพื่อความโปร่งใสนานาชาติ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Transparency International</a:t>
              </a:r>
              <a:r>
                <a:rPr kumimoji="0" lang="th-TH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kumimoji="0" lang="th-TH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คำบรรยายภาพแบบวงรี 32"/>
            <p:cNvSpPr/>
            <p:nvPr/>
          </p:nvSpPr>
          <p:spPr>
            <a:xfrm>
              <a:off x="304380" y="3009184"/>
              <a:ext cx="1457813" cy="509702"/>
            </a:xfrm>
            <a:prstGeom prst="wedgeEllipseCallout">
              <a:avLst>
                <a:gd name="adj1" fmla="val -55357"/>
                <a:gd name="adj2" fmla="val 31851"/>
              </a:avLst>
            </a:prstGeom>
            <a:solidFill>
              <a:srgbClr val="AACAC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ผลคะแนน 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CPI</a:t>
              </a:r>
              <a:endParaRPr kumimoji="0" lang="th-TH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169504" y="-2557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solidFill>
                  <a:srgbClr val="FFFFFF"/>
                </a:solidFill>
              </a:rPr>
              <a:t>สำนักงานคณะกรรมการป้องกันและปราบปรามการทุจริตในภาครัฐ</a:t>
            </a:r>
            <a:endParaRPr lang="th-TH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1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C1D0DD"/>
      </a:lt1>
      <a:dk2>
        <a:srgbClr val="335175"/>
      </a:dk2>
      <a:lt2>
        <a:srgbClr val="7C92B6"/>
      </a:lt2>
      <a:accent1>
        <a:srgbClr val="4B93D5"/>
      </a:accent1>
      <a:accent2>
        <a:srgbClr val="65B737"/>
      </a:accent2>
      <a:accent3>
        <a:srgbClr val="DDE4EB"/>
      </a:accent3>
      <a:accent4>
        <a:srgbClr val="000000"/>
      </a:accent4>
      <a:accent5>
        <a:srgbClr val="B1C8E7"/>
      </a:accent5>
      <a:accent6>
        <a:srgbClr val="5BA631"/>
      </a:accent6>
      <a:hlink>
        <a:srgbClr val="CF9F49"/>
      </a:hlink>
      <a:folHlink>
        <a:srgbClr val="C382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6">
            <a:lumMod val="20000"/>
            <a:lumOff val="80000"/>
          </a:schemeClr>
        </a:solidFill>
        <a:ln w="19050" algn="ctr">
          <a:noFill/>
          <a:miter lim="800000"/>
          <a:headEnd/>
          <a:tailEnd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  <a:extLst/>
      </a:spPr>
      <a:bodyPr wrap="square">
        <a:spAutoFit/>
      </a:bodyPr>
      <a:lstStyle>
        <a:defPPr algn="ctr">
          <a:lnSpc>
            <a:spcPct val="120000"/>
          </a:lnSpc>
          <a:spcBef>
            <a:spcPts val="0"/>
          </a:spcBef>
          <a:defRPr b="1" dirty="0" smtClean="0">
            <a:solidFill>
              <a:srgbClr val="000000"/>
            </a:solidFill>
            <a:latin typeface="TH SarabunPSK" pitchFamily="34" charset="-34"/>
            <a:ea typeface="Tahoma" panose="020B0604030504040204" pitchFamily="34" charset="0"/>
            <a:cs typeface="TH SarabunPSK" pitchFamily="34" charset="-34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CAD4CF"/>
        </a:lt1>
        <a:dk2>
          <a:srgbClr val="425462"/>
        </a:dk2>
        <a:lt2>
          <a:srgbClr val="768A7B"/>
        </a:lt2>
        <a:accent1>
          <a:srgbClr val="DE608D"/>
        </a:accent1>
        <a:accent2>
          <a:srgbClr val="35ADE3"/>
        </a:accent2>
        <a:accent3>
          <a:srgbClr val="E1E6E4"/>
        </a:accent3>
        <a:accent4>
          <a:srgbClr val="000000"/>
        </a:accent4>
        <a:accent5>
          <a:srgbClr val="ECB6C5"/>
        </a:accent5>
        <a:accent6>
          <a:srgbClr val="2F9CCE"/>
        </a:accent6>
        <a:hlink>
          <a:srgbClr val="F6AE44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1D0DD"/>
        </a:lt1>
        <a:dk2>
          <a:srgbClr val="335175"/>
        </a:dk2>
        <a:lt2>
          <a:srgbClr val="7C92B6"/>
        </a:lt2>
        <a:accent1>
          <a:srgbClr val="4B93D5"/>
        </a:accent1>
        <a:accent2>
          <a:srgbClr val="65B737"/>
        </a:accent2>
        <a:accent3>
          <a:srgbClr val="DDE4EB"/>
        </a:accent3>
        <a:accent4>
          <a:srgbClr val="000000"/>
        </a:accent4>
        <a:accent5>
          <a:srgbClr val="B1C8E7"/>
        </a:accent5>
        <a:accent6>
          <a:srgbClr val="5BA631"/>
        </a:accent6>
        <a:hlink>
          <a:srgbClr val="CF9F49"/>
        </a:hlink>
        <a:folHlink>
          <a:srgbClr val="C382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DD3C9"/>
        </a:lt1>
        <a:dk2>
          <a:srgbClr val="514639"/>
        </a:dk2>
        <a:lt2>
          <a:srgbClr val="A7938B"/>
        </a:lt2>
        <a:accent1>
          <a:srgbClr val="BF9733"/>
        </a:accent1>
        <a:accent2>
          <a:srgbClr val="7FB22C"/>
        </a:accent2>
        <a:accent3>
          <a:srgbClr val="EBE6E1"/>
        </a:accent3>
        <a:accent4>
          <a:srgbClr val="000000"/>
        </a:accent4>
        <a:accent5>
          <a:srgbClr val="DCC9AD"/>
        </a:accent5>
        <a:accent6>
          <a:srgbClr val="72A127"/>
        </a:accent6>
        <a:hlink>
          <a:srgbClr val="D56575"/>
        </a:hlink>
        <a:folHlink>
          <a:srgbClr val="4E8FC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1tgp_global_light">
  <a:themeElements>
    <a:clrScheme name="191tgp_global_light 1">
      <a:dk1>
        <a:srgbClr val="808080"/>
      </a:dk1>
      <a:lt1>
        <a:srgbClr val="FFFFFF"/>
      </a:lt1>
      <a:dk2>
        <a:srgbClr val="0E237E"/>
      </a:dk2>
      <a:lt2>
        <a:srgbClr val="CCECFF"/>
      </a:lt2>
      <a:accent1>
        <a:srgbClr val="709EE2"/>
      </a:accent1>
      <a:accent2>
        <a:srgbClr val="9874F2"/>
      </a:accent2>
      <a:accent3>
        <a:srgbClr val="AAACC0"/>
      </a:accent3>
      <a:accent4>
        <a:srgbClr val="DADADA"/>
      </a:accent4>
      <a:accent5>
        <a:srgbClr val="BBCCEE"/>
      </a:accent5>
      <a:accent6>
        <a:srgbClr val="8968DB"/>
      </a:accent6>
      <a:hlink>
        <a:srgbClr val="3B9D81"/>
      </a:hlink>
      <a:folHlink>
        <a:srgbClr val="80C040"/>
      </a:folHlink>
    </a:clrScheme>
    <a:fontScheme name="191tgp_global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91tgp_global_light 1">
        <a:dk1>
          <a:srgbClr val="808080"/>
        </a:dk1>
        <a:lt1>
          <a:srgbClr val="FFFFFF"/>
        </a:lt1>
        <a:dk2>
          <a:srgbClr val="0E237E"/>
        </a:dk2>
        <a:lt2>
          <a:srgbClr val="CCECFF"/>
        </a:lt2>
        <a:accent1>
          <a:srgbClr val="709EE2"/>
        </a:accent1>
        <a:accent2>
          <a:srgbClr val="9874F2"/>
        </a:accent2>
        <a:accent3>
          <a:srgbClr val="AAACC0"/>
        </a:accent3>
        <a:accent4>
          <a:srgbClr val="DADADA"/>
        </a:accent4>
        <a:accent5>
          <a:srgbClr val="BBCCEE"/>
        </a:accent5>
        <a:accent6>
          <a:srgbClr val="8968DB"/>
        </a:accent6>
        <a:hlink>
          <a:srgbClr val="3B9D81"/>
        </a:hlink>
        <a:folHlink>
          <a:srgbClr val="80C0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1tgp_global_light 2">
        <a:dk1>
          <a:srgbClr val="808080"/>
        </a:dk1>
        <a:lt1>
          <a:srgbClr val="FFFFFF"/>
        </a:lt1>
        <a:dk2>
          <a:srgbClr val="6C2042"/>
        </a:dk2>
        <a:lt2>
          <a:srgbClr val="CCECFF"/>
        </a:lt2>
        <a:accent1>
          <a:srgbClr val="ED9C65"/>
        </a:accent1>
        <a:accent2>
          <a:srgbClr val="5D7CDF"/>
        </a:accent2>
        <a:accent3>
          <a:srgbClr val="BAABB0"/>
        </a:accent3>
        <a:accent4>
          <a:srgbClr val="DADADA"/>
        </a:accent4>
        <a:accent5>
          <a:srgbClr val="F4CBB8"/>
        </a:accent5>
        <a:accent6>
          <a:srgbClr val="5370CA"/>
        </a:accent6>
        <a:hlink>
          <a:srgbClr val="93AB2D"/>
        </a:hlink>
        <a:folHlink>
          <a:srgbClr val="5097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1tgp_global_light 3">
        <a:dk1>
          <a:srgbClr val="808080"/>
        </a:dk1>
        <a:lt1>
          <a:srgbClr val="FFFFFF"/>
        </a:lt1>
        <a:dk2>
          <a:srgbClr val="004E4C"/>
        </a:dk2>
        <a:lt2>
          <a:srgbClr val="FFFFCC"/>
        </a:lt2>
        <a:accent1>
          <a:srgbClr val="6FB4E3"/>
        </a:accent1>
        <a:accent2>
          <a:srgbClr val="2B976E"/>
        </a:accent2>
        <a:accent3>
          <a:srgbClr val="AAB2B2"/>
        </a:accent3>
        <a:accent4>
          <a:srgbClr val="DADADA"/>
        </a:accent4>
        <a:accent5>
          <a:srgbClr val="BBD6EF"/>
        </a:accent5>
        <a:accent6>
          <a:srgbClr val="268863"/>
        </a:accent6>
        <a:hlink>
          <a:srgbClr val="879543"/>
        </a:hlink>
        <a:folHlink>
          <a:srgbClr val="E3981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ample">
  <a:themeElements>
    <a:clrScheme name="sample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571TGp_business_light</Template>
  <TotalTime>2886</TotalTime>
  <Words>3953</Words>
  <Application>Microsoft Office PowerPoint</Application>
  <PresentationFormat>นำเสนอทางหน้าจอ (4:3)</PresentationFormat>
  <Paragraphs>642</Paragraphs>
  <Slides>37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3</vt:i4>
      </vt:variant>
      <vt:variant>
        <vt:lpstr>ชื่อเรื่องภาพนิ่ง</vt:lpstr>
      </vt:variant>
      <vt:variant>
        <vt:i4>37</vt:i4>
      </vt:variant>
    </vt:vector>
  </HeadingPairs>
  <TitlesOfParts>
    <vt:vector size="40" baseType="lpstr">
      <vt:lpstr>Default Design</vt:lpstr>
      <vt:lpstr>191tgp_global_light</vt:lpstr>
      <vt:lpstr>sample</vt:lpstr>
      <vt:lpstr>ภาพนิ่ง 1</vt:lpstr>
      <vt:lpstr>วิสัยทัศน์ / พันธกิจ</vt:lpstr>
      <vt:lpstr>ภารกิจ</vt:lpstr>
      <vt:lpstr>บทบาทหน้าที่ของสำนักงาน ป.ป.ท.</vt:lpstr>
      <vt:lpstr>บทบาทหน้าที่</vt:lpstr>
      <vt:lpstr>โครงสร้าง</vt:lpstr>
      <vt:lpstr>ยุทธศาสตร์ชาติ  20 ปี พ.ศ. 2561 - 2580</vt:lpstr>
      <vt:lpstr>การถ่ายทอดประเด็นยุทธศาสตร์ชาติ พ.ศ. 2561 – 2568 สู่การปฏิบัติ</vt:lpstr>
      <vt:lpstr>การขับเคลื่อนยุทธศาสตร์ชาติของสำนักงาน ป.ป.ท.</vt:lpstr>
      <vt:lpstr>การใช้จ่ายงบประมาณกับแผนยุทธศาสตร์ชาติ</vt:lpstr>
      <vt:lpstr>งบประมาณรายปี</vt:lpstr>
      <vt:lpstr>ภาพนิ่ง 12</vt:lpstr>
      <vt:lpstr>NEW Smart Governance</vt:lpstr>
      <vt:lpstr>เครือข่ายภาคประชาชน</vt:lpstr>
      <vt:lpstr>จัดตั้งศูนย์ประสานงานเครือข่ายภาคประชาสังคมในการต่อต้านการทุจริต ส่วนกลาง/เขตพื้นที่ รวม ๑๐  ศูนย์  (</vt:lpstr>
      <vt:lpstr>กิจกรรม</vt:lpstr>
      <vt:lpstr>Net working</vt:lpstr>
      <vt:lpstr>ป.ป.ท. MOU กรมการขนส่งทางบกประสานความร่วมมือในการปฏิบัติงาน  “เพิ่มอาวุธการตรวจสอบคดีทุจริตในภาครัฐ”</vt:lpstr>
      <vt:lpstr>ป.ป.ท. ร่วมลงนาม MOU พัฒนาระบบฐานข้อมูลด้านการดำเนินคดี และการช่วยเหลือผู้เสียหายจากการค้ามนุษย์ พ.ศ. ๒๕๖๑</vt:lpstr>
      <vt:lpstr>ป.ป.ท.ร่วมกับหน่วยงานภาครัฐสร้างเครือข่ายภาครัฐต่อต้านการทุจริต  ๒๕๐ หน่วยงานภายใต้โครงการข้าราชการไทยไร้ทุจริต</vt:lpstr>
      <vt:lpstr>Net working</vt:lpstr>
      <vt:lpstr>         สำนักงาน ป.ป.ท. จับมือ อบต. บางแก้ว อำเภอบางพลี จังหวัดสมุทรปราการ “ลงนามประกาศเจตนารมณ์ว่าด้วยการเป็นแนวร่วมปฏิบัติของภาครัฐ”  ลดความเสี่ยงการทุจริตในองค์กร พร้อมต่อต้านการรับสินบนทุกรูปแบบ            </vt:lpstr>
      <vt:lpstr>การบูรณาการร่วมกับภาคส่วนต่าง ๆ</vt:lpstr>
      <vt:lpstr>ภาพนิ่ง 24</vt:lpstr>
      <vt:lpstr>Enforcement</vt:lpstr>
      <vt:lpstr>ผลการดำเนินการ</vt:lpstr>
      <vt:lpstr>มติคณะรัฐมนตรี (๒๗ มีนาคม ๒๕๖๑)</vt:lpstr>
      <vt:lpstr>Warning</vt:lpstr>
      <vt:lpstr>วางระบบ</vt:lpstr>
      <vt:lpstr>วางระบบ</vt:lpstr>
      <vt:lpstr>Policy-driven</vt:lpstr>
      <vt:lpstr>แผนผังแสดงกลไกการป้องกันและแก้ไข ปัญหาการทุจริตภาครัฐ</vt:lpstr>
      <vt:lpstr> การขับเคลื่อน 4 ประเด็นสำคัญตามแผนยุทธศาสตร์ชาติ</vt:lpstr>
      <vt:lpstr>การประเมินคุณธรรม ความโปร่งใสในการดำเนินงานของหน่วยงานของรัฐ  (Integrity and Transparency Assessment: ITA)</vt:lpstr>
      <vt:lpstr>ผลการประเมินคุณธรรม ความโปร่งใส ในการดำเนินงานของหน่วยงานของรัฐ (ITA)</vt:lpstr>
      <vt:lpstr>แนวทางการยกระดับค่าคะแนนดัชนี การรับรู้การทุจริต (CPI)</vt:lpstr>
      <vt:lpstr>ภาพนิ่ง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</dc:creator>
  <cp:lastModifiedBy>pimlada</cp:lastModifiedBy>
  <cp:revision>551</cp:revision>
  <dcterms:created xsi:type="dcterms:W3CDTF">2019-01-31T08:07:01Z</dcterms:created>
  <dcterms:modified xsi:type="dcterms:W3CDTF">2019-04-26T04:37:16Z</dcterms:modified>
</cp:coreProperties>
</file>